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681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4608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0075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9542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2450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2457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2984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4543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6796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258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493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A427E-CB6B-4ABF-A481-C85D672CB98B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36516-F9AF-420F-973D-B0117305F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3195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Měnový kurz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VY_42_INOVACE_05_21_PEKA</a:t>
            </a:r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948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cs-CZ" dirty="0" smtClean="0"/>
              <a:t>Křížový kurz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Umožňuje nám vypočítat, kolik jednotek jedné cizí měny zaplatíme za jinou cizí měnu.</a:t>
            </a:r>
          </a:p>
          <a:p>
            <a:pPr marL="0" indent="0">
              <a:buNone/>
            </a:pPr>
            <a:r>
              <a:rPr lang="cs-CZ" dirty="0" smtClean="0"/>
              <a:t>Př.: křížový kurz  AK</a:t>
            </a:r>
            <a:r>
              <a:rPr lang="cs-CZ" baseline="-25000" dirty="0" smtClean="0"/>
              <a:t>EUR/USD  </a:t>
            </a:r>
            <a:r>
              <a:rPr lang="cs-CZ" dirty="0" smtClean="0"/>
              <a:t>říká, kolik euro 			zaplatíme za jeden dolar.</a:t>
            </a:r>
          </a:p>
          <a:p>
            <a:pPr marL="0" indent="0">
              <a:buNone/>
            </a:pPr>
            <a:r>
              <a:rPr lang="cs-CZ" dirty="0" smtClean="0"/>
              <a:t>		Výpočet vychází z tohoto vztahu: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077072"/>
            <a:ext cx="4285715" cy="24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8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Vztah pro křížový kurz: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Příklad: spočítejte, kolik euro zaplatíte za 1 dolar.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     Použijte kurz valuty střed.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    1 dolar = 18,918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dirty="0"/>
              <a:t>	</a:t>
            </a:r>
            <a:r>
              <a:rPr lang="cs-CZ" dirty="0" smtClean="0"/>
              <a:t>		        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dirty="0"/>
              <a:t>	</a:t>
            </a:r>
            <a:r>
              <a:rPr lang="cs-CZ" dirty="0" smtClean="0"/>
              <a:t>	1 Kč =                       euro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dirty="0"/>
              <a:t>	</a:t>
            </a:r>
            <a:r>
              <a:rPr lang="cs-CZ" dirty="0" smtClean="0"/>
              <a:t>		     25,750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                18,918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cs-CZ" dirty="0"/>
              <a:t>	</a:t>
            </a:r>
            <a:r>
              <a:rPr lang="cs-CZ" dirty="0" smtClean="0"/>
              <a:t>		1 dolar =                  = 0,73 euro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cs-CZ" dirty="0"/>
              <a:t>	</a:t>
            </a:r>
            <a:r>
              <a:rPr lang="cs-CZ" dirty="0" smtClean="0"/>
              <a:t>			</a:t>
            </a:r>
            <a:r>
              <a:rPr lang="cs-CZ" dirty="0"/>
              <a:t> </a:t>
            </a:r>
            <a:r>
              <a:rPr lang="cs-CZ" dirty="0" smtClean="0"/>
              <a:t>       25,750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742" y="764704"/>
            <a:ext cx="4190476" cy="1209524"/>
          </a:xfrm>
          <a:prstGeom prst="rect">
            <a:avLst/>
          </a:prstGeom>
        </p:spPr>
      </p:pic>
      <p:cxnSp>
        <p:nvCxnSpPr>
          <p:cNvPr id="6" name="Přímá spojnice 5"/>
          <p:cNvCxnSpPr/>
          <p:nvPr/>
        </p:nvCxnSpPr>
        <p:spPr>
          <a:xfrm>
            <a:off x="3419872" y="4005064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4788024" y="530120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956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/>
              <a:t>KLÍNSKÝ, Petr -  CHROMÁ, Danuše – TESAŘOVÁ, Svatava – JANÁK, Michal. Finanční gramotnost: obsah a příklady z praxe škol. Praha: Národní ústav odborného vzdělávání, 2008. 96 s. ISBN 978-80-87063-13-2.</a:t>
            </a:r>
          </a:p>
          <a:p>
            <a:r>
              <a:rPr lang="cs-CZ" sz="2000" dirty="0" smtClean="0"/>
              <a:t>Kurzovní lístek České spořitelny. URL</a:t>
            </a:r>
            <a:r>
              <a:rPr lang="cs-CZ" sz="2000" dirty="0"/>
              <a:t>: &lt;http://www.kurzy.cz/kurzy-</a:t>
            </a:r>
            <a:r>
              <a:rPr lang="cs-CZ" sz="2000" dirty="0" err="1"/>
              <a:t>men</a:t>
            </a:r>
            <a:r>
              <a:rPr lang="cs-CZ" sz="2000" dirty="0"/>
              <a:t>/</a:t>
            </a:r>
            <a:r>
              <a:rPr lang="cs-CZ" sz="2000" dirty="0" err="1"/>
              <a:t>kurzovni-listek</a:t>
            </a:r>
            <a:r>
              <a:rPr lang="cs-CZ" sz="2000" dirty="0"/>
              <a:t>/</a:t>
            </a:r>
            <a:r>
              <a:rPr lang="cs-CZ" sz="2000" dirty="0" err="1"/>
              <a:t>ceska-sporitelna</a:t>
            </a:r>
            <a:r>
              <a:rPr lang="cs-CZ" sz="2000" dirty="0"/>
              <a:t>/&gt; [cit. </a:t>
            </a:r>
            <a:r>
              <a:rPr lang="cs-CZ" sz="2000" dirty="0" smtClean="0"/>
              <a:t>2013-11-03].</a:t>
            </a:r>
            <a:endParaRPr lang="cs-CZ" sz="2000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241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Finanční trh.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vysvětlení termínu měnový kurz a příklady na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výpočet měnového kurzu při nákupu i prodeji valut a deviz.</a:t>
            </a: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49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Měnový kurz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/>
              <a:t>Poměr, v jakém se měna jedné země mění za druhou.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cs-CZ" dirty="0" smtClean="0"/>
              <a:t>		Měnový kurz bývá rozlišován pro 			</a:t>
            </a:r>
            <a:r>
              <a:rPr lang="cs-CZ" b="1" dirty="0" smtClean="0"/>
              <a:t>devizy </a:t>
            </a:r>
            <a:r>
              <a:rPr lang="cs-CZ" dirty="0" smtClean="0"/>
              <a:t>(bezhotovostní cizí měna)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cs-CZ" dirty="0" smtClean="0"/>
              <a:t>		a </a:t>
            </a:r>
            <a:r>
              <a:rPr lang="cs-CZ" b="1" dirty="0" smtClean="0"/>
              <a:t>valuty</a:t>
            </a:r>
            <a:r>
              <a:rPr lang="cs-CZ" dirty="0" smtClean="0"/>
              <a:t> (bankovky a mince v cizí 			měně).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99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Směna měn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Valuty a devizy můžeme získat výměnou za české koruny. </a:t>
            </a:r>
          </a:p>
          <a:p>
            <a:pPr marL="0" indent="0">
              <a:buNone/>
            </a:pPr>
            <a:r>
              <a:rPr lang="cs-CZ" dirty="0" smtClean="0"/>
              <a:t>Poměr, ve kterém se směňují, se nazývá měnový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kurz. Kurzy běžných měn nalezneme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 kurzovním lístku, který vydávají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banky.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602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cs-CZ" dirty="0" smtClean="0"/>
              <a:t>Kurzovní lístek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995880"/>
            <a:ext cx="5760640" cy="5836551"/>
          </a:xfrm>
        </p:spPr>
      </p:pic>
    </p:spTree>
    <p:extLst>
      <p:ext uri="{BB962C8B-B14F-4D97-AF65-F5344CB8AC3E}">
        <p14:creationId xmlns:p14="http://schemas.microsoft.com/office/powerpoint/2010/main" val="388797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V kurzovním lístku se rozlišují kurzy pro devizy </a:t>
            </a:r>
          </a:p>
          <a:p>
            <a:pPr marL="0" indent="0">
              <a:buNone/>
            </a:pPr>
            <a:r>
              <a:rPr lang="cs-CZ" dirty="0" smtClean="0"/>
              <a:t>a valuty.</a:t>
            </a:r>
          </a:p>
          <a:p>
            <a:pPr marL="0" indent="0">
              <a:buNone/>
            </a:pPr>
            <a:r>
              <a:rPr lang="cs-CZ" dirty="0" smtClean="0"/>
              <a:t>Dále se uvádí kurz:</a:t>
            </a:r>
          </a:p>
          <a:p>
            <a:pPr>
              <a:buFontTx/>
              <a:buChar char="-"/>
            </a:pPr>
            <a:r>
              <a:rPr lang="cs-CZ" b="1" dirty="0"/>
              <a:t>n</a:t>
            </a:r>
            <a:r>
              <a:rPr lang="cs-CZ" b="1" dirty="0" smtClean="0"/>
              <a:t>ákup</a:t>
            </a:r>
            <a:r>
              <a:rPr lang="cs-CZ" dirty="0" smtClean="0"/>
              <a:t> (banka nakupuje, klient prodává)</a:t>
            </a:r>
          </a:p>
          <a:p>
            <a:pPr>
              <a:buFontTx/>
              <a:buChar char="-"/>
            </a:pPr>
            <a:r>
              <a:rPr lang="cs-CZ" b="1" dirty="0"/>
              <a:t>p</a:t>
            </a:r>
            <a:r>
              <a:rPr lang="cs-CZ" b="1" dirty="0" smtClean="0"/>
              <a:t>rodej</a:t>
            </a:r>
            <a:r>
              <a:rPr lang="cs-CZ" dirty="0" smtClean="0"/>
              <a:t> (banka prodává, klient nakupuje)</a:t>
            </a:r>
          </a:p>
          <a:p>
            <a:pPr>
              <a:buFontTx/>
              <a:buChar char="-"/>
            </a:pPr>
            <a:r>
              <a:rPr lang="cs-CZ" b="1" dirty="0"/>
              <a:t>s</a:t>
            </a:r>
            <a:r>
              <a:rPr lang="cs-CZ" b="1" dirty="0" smtClean="0"/>
              <a:t>třed</a:t>
            </a:r>
            <a:r>
              <a:rPr lang="cs-CZ" dirty="0" smtClean="0"/>
              <a:t> (je určen pro zúčtování některých plateb např. prostřednictvím platebních karet, je roven aritmetickému průměru kurzu pro nákup a prodej)</a:t>
            </a:r>
          </a:p>
          <a:p>
            <a:pPr marL="0" indent="0">
              <a:buNone/>
            </a:pPr>
            <a:r>
              <a:rPr lang="cs-CZ" dirty="0" smtClean="0"/>
              <a:t>Při výměně si banky často účtují ještě poplatky.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629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cs-CZ" dirty="0" smtClean="0"/>
              <a:t>Jedete na poznávací zájezd do Francie. Máte jej zaplacený, ale potřebujete ještě 200 eur kapesného. Kolik zaplatíte? Jak velká bude placená částka, 			jestliže si banka ještě účtuje poplatek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cs-CZ" dirty="0"/>
              <a:t>	</a:t>
            </a:r>
            <a:r>
              <a:rPr lang="cs-CZ" dirty="0" smtClean="0"/>
              <a:t>	ve výši 2 %?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cs-CZ" dirty="0"/>
              <a:t>		</a:t>
            </a:r>
            <a:r>
              <a:rPr lang="cs-CZ" dirty="0" smtClean="0"/>
              <a:t>Údaje pro výpočet čerpejte z výše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cs-CZ" dirty="0"/>
              <a:t>	</a:t>
            </a:r>
            <a:r>
              <a:rPr lang="cs-CZ" dirty="0" smtClean="0"/>
              <a:t>	uvedené tabulky.</a:t>
            </a:r>
          </a:p>
        </p:txBody>
      </p:sp>
    </p:spTree>
    <p:extLst>
      <p:ext uri="{BB962C8B-B14F-4D97-AF65-F5344CB8AC3E}">
        <p14:creationId xmlns:p14="http://schemas.microsoft.com/office/powerpoint/2010/main" val="74942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Pro výpočet použijeme kurz valuty prodej.</a:t>
            </a:r>
          </a:p>
          <a:p>
            <a:pPr marL="0" indent="0">
              <a:buNone/>
            </a:pPr>
            <a:r>
              <a:rPr lang="cs-CZ" dirty="0" smtClean="0"/>
              <a:t>Pro euro je 26,390.  </a:t>
            </a:r>
          </a:p>
          <a:p>
            <a:pPr marL="0" indent="0">
              <a:buNone/>
            </a:pPr>
            <a:r>
              <a:rPr lang="cs-CZ" dirty="0" smtClean="0"/>
              <a:t>26,390 * 200 = 5 278 Kč</a:t>
            </a:r>
          </a:p>
          <a:p>
            <a:pPr marL="0" indent="0">
              <a:buNone/>
            </a:pPr>
            <a:r>
              <a:rPr lang="cs-CZ" dirty="0" smtClean="0"/>
              <a:t>		Poplatky: 5 278 * 0,02 = 105,56 Kč</a:t>
            </a:r>
          </a:p>
          <a:p>
            <a:pPr marL="0" indent="0">
              <a:buNone/>
            </a:pPr>
            <a:r>
              <a:rPr lang="cs-CZ" dirty="0" smtClean="0"/>
              <a:t>		5 278 + 105,56 = 5 383,56 Kč</a:t>
            </a:r>
          </a:p>
          <a:p>
            <a:pPr marL="0" indent="0">
              <a:buNone/>
            </a:pPr>
            <a:r>
              <a:rPr lang="cs-CZ" dirty="0" smtClean="0"/>
              <a:t>		Za výměnu celkem zaplatíme</a:t>
            </a:r>
          </a:p>
          <a:p>
            <a:pPr marL="0" indent="0">
              <a:buNone/>
            </a:pPr>
            <a:r>
              <a:rPr lang="cs-CZ" dirty="0" smtClean="0"/>
              <a:t>		5 383,56 Kč.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587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dirty="0" smtClean="0"/>
              <a:t>Tetička z Anglie vám poslala dárek k narozeninám – 50 liber. Kolik peněz budete mít, když je vyměníte za koruny? Banka si účtuje poplatek ve výši 2 %.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Řešení: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kurz valuty </a:t>
            </a:r>
            <a:r>
              <a:rPr lang="cs-CZ" dirty="0" smtClean="0"/>
              <a:t>nákup: 50 </a:t>
            </a:r>
            <a:r>
              <a:rPr lang="cs-CZ" dirty="0" smtClean="0"/>
              <a:t>* 29,580 =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1 479 Kč, poplatky 1 479 * 0,02 =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29,58</a:t>
            </a:r>
          </a:p>
          <a:p>
            <a:pPr marL="0" indent="0">
              <a:buNone/>
            </a:pPr>
            <a:r>
              <a:rPr lang="cs-CZ" dirty="0" smtClean="0"/>
              <a:t>		1 479 – 29,58 = 1 449,42 Kč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Dostaneme 1 449 Kč.</a:t>
            </a: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3466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274</Words>
  <Application>Microsoft Office PowerPoint</Application>
  <PresentationFormat>Předvádění na obrazovce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Měnový kurz Číslo materiálu: VY_42_INOVACE_05_21_PEKA</vt:lpstr>
      <vt:lpstr>Prezentace aplikace PowerPoint</vt:lpstr>
      <vt:lpstr>Měnový kurz</vt:lpstr>
      <vt:lpstr>Směna měn</vt:lpstr>
      <vt:lpstr>Kurzovní lístek</vt:lpstr>
      <vt:lpstr>Prezentace aplikace PowerPoint</vt:lpstr>
      <vt:lpstr>Příklad 1</vt:lpstr>
      <vt:lpstr>Řešení</vt:lpstr>
      <vt:lpstr>Příklad 2</vt:lpstr>
      <vt:lpstr>Křížový kurz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Měnový kurz Číslo materiálu: VY_42_INOVACE_05_XX_PEKA</dc:title>
  <dc:creator>Iapetus</dc:creator>
  <cp:lastModifiedBy>Iapetus</cp:lastModifiedBy>
  <cp:revision>17</cp:revision>
  <dcterms:created xsi:type="dcterms:W3CDTF">2013-11-02T22:49:14Z</dcterms:created>
  <dcterms:modified xsi:type="dcterms:W3CDTF">2014-04-24T20:36:21Z</dcterms:modified>
</cp:coreProperties>
</file>