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8F82-4AD0-44A5-9113-FB7747B9634F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16547-FC8B-496F-8B46-343A277353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96979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8F82-4AD0-44A5-9113-FB7747B9634F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16547-FC8B-496F-8B46-343A277353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9171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8F82-4AD0-44A5-9113-FB7747B9634F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16547-FC8B-496F-8B46-343A277353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8509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8F82-4AD0-44A5-9113-FB7747B9634F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16547-FC8B-496F-8B46-343A277353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5860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8F82-4AD0-44A5-9113-FB7747B9634F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16547-FC8B-496F-8B46-343A277353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993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8F82-4AD0-44A5-9113-FB7747B9634F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16547-FC8B-496F-8B46-343A277353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3091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8F82-4AD0-44A5-9113-FB7747B9634F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16547-FC8B-496F-8B46-343A277353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6785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8F82-4AD0-44A5-9113-FB7747B9634F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16547-FC8B-496F-8B46-343A277353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0803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8F82-4AD0-44A5-9113-FB7747B9634F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16547-FC8B-496F-8B46-343A277353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5741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8F82-4AD0-44A5-9113-FB7747B9634F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16547-FC8B-496F-8B46-343A277353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8650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28F82-4AD0-44A5-9113-FB7747B9634F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16547-FC8B-496F-8B46-343A277353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8180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 l="-10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28F82-4AD0-44A5-9113-FB7747B9634F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416547-FC8B-496F-8B46-343A277353A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7970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1989138"/>
            <a:ext cx="8785225" cy="4535487"/>
          </a:xfrm>
        </p:spPr>
        <p:txBody>
          <a:bodyPr/>
          <a:lstStyle/>
          <a:p>
            <a:pPr eaLnBrk="1" hangingPunct="1"/>
            <a:r>
              <a:rPr lang="cs-CZ" sz="2000" dirty="0" smtClean="0"/>
              <a:t>Střední průmyslová škola elektrotechnická a informačních technologií Brno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a název projektu:	CZ.1.07/1.5.00/34.0521 – Investice do vzdělání nesou nejvyšší úrok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Autor:	Ing. Kamila Pecková</a:t>
            </a:r>
            <a:br>
              <a:rPr lang="cs-CZ" sz="2000" dirty="0" smtClean="0"/>
            </a:br>
            <a:r>
              <a:rPr lang="cs-CZ" sz="2000" dirty="0" smtClean="0"/>
              <a:t>Tematická sada: Finanční matematika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Téma:	</a:t>
            </a:r>
            <a:r>
              <a:rPr lang="cs-CZ" sz="2000" b="1" dirty="0" smtClean="0"/>
              <a:t>Investice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materiálu:	</a:t>
            </a:r>
            <a:r>
              <a:rPr lang="cs-CZ" sz="2000" dirty="0" smtClean="0"/>
              <a:t>VY_42_INOVACE_05_22_PEKA</a:t>
            </a:r>
            <a:endParaRPr lang="cs-CZ" sz="2000" dirty="0" smtClean="0"/>
          </a:p>
        </p:txBody>
      </p:sp>
      <p:pic>
        <p:nvPicPr>
          <p:cNvPr id="2051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85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Míra návratnosti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Někdy se také počítá míra návratnosti proinvestovaných peněz.</a:t>
            </a:r>
          </a:p>
          <a:p>
            <a:r>
              <a:rPr lang="cs-CZ" dirty="0" smtClean="0"/>
              <a:t>Vyjadřuje počet jednotek vydělaných proinvestováním jedné koruny, tedy poměr zisku k nákladům. Pokud je nižší než 1 Kč, investice je ztrátová.</a:t>
            </a:r>
          </a:p>
          <a:p>
            <a:pPr marL="2743200" lvl="6" indent="0">
              <a:buNone/>
            </a:pPr>
            <a:endParaRPr lang="cs-CZ" dirty="0" smtClean="0"/>
          </a:p>
          <a:p>
            <a:pPr lvl="2"/>
            <a:endParaRPr lang="cs-CZ" dirty="0" smtClean="0"/>
          </a:p>
          <a:p>
            <a:pPr lvl="5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052806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3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Student prodává lístky na festival. Nakoupil 300 lístků za 80 Kč/kus. Prodal jich 280 za 100 Kč/kus. Vypočítejte výnosnost investic i míru návratnosti. Investici zhodnoťte.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Výnosnost: ((28 000 – 24 000)/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24 000)*100 = 16,6 %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Míra návratnosti: 28 000/24 000=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1,16 Kč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12384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Závěr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Investice bude zisková, protože výnosnost je téměř 17 %, jedna investovaná koruna nám přinese výnos větší než 1 Kč – míra výnosnosti je 1,16 Kč.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259124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000" dirty="0"/>
              <a:t>Kolektiv autorů. Slabikář finanční gramotnosti: učebnice základních 7 modulů finanční gramotnosti. 1. vydání. Praha: </a:t>
            </a:r>
            <a:r>
              <a:rPr lang="cs-CZ" sz="2000" dirty="0" err="1"/>
              <a:t>Cofet</a:t>
            </a:r>
            <a:r>
              <a:rPr lang="cs-CZ" sz="2000" dirty="0"/>
              <a:t>, a. s., 2009. 448 s. ISBN 80-254-4207-4.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9113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Anotace:  Prezentace je určena k doplněný výkladu tematického celku </a:t>
            </a:r>
            <a:r>
              <a:rPr lang="cs-CZ" sz="2000" dirty="0" smtClean="0"/>
              <a:t>Podnikání jako základ tržní ekonomiky a Financování podniku. 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Zabývá se výpočtem a hodnocení výnosnosti investic. </a:t>
            </a:r>
          </a:p>
          <a:p>
            <a:pPr marL="0" indent="0" eaLnBrk="1" hangingPunct="1">
              <a:buFontTx/>
              <a:buNone/>
            </a:pPr>
            <a:r>
              <a:rPr lang="cs-CZ" sz="2000" dirty="0"/>
              <a:t> </a:t>
            </a:r>
            <a:r>
              <a:rPr lang="cs-CZ" sz="2000" dirty="0" smtClean="0"/>
              <a:t> 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 smtClean="0"/>
          </a:p>
        </p:txBody>
      </p:sp>
      <p:pic>
        <p:nvPicPr>
          <p:cNvPr id="3075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350" y="127000"/>
            <a:ext cx="6807200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980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Investice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Jestliže máme volné finanční prostředky, které nepotřebujeme a nechceme utratit, ale rádi bychom dosáhli jejich zhodnocení, můžeme je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investovat. 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645024"/>
            <a:ext cx="3810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43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Co vzít v úvahu při investování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Každá investice má 3 vrcholy: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420888"/>
            <a:ext cx="60960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927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>
              <a:buNone/>
            </a:pPr>
            <a:r>
              <a:rPr lang="cs-CZ" b="1" dirty="0" smtClean="0"/>
              <a:t>Výnos:</a:t>
            </a:r>
            <a:r>
              <a:rPr lang="cs-CZ" dirty="0" smtClean="0"/>
              <a:t> částka, kterou nám investice přinese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b="1" dirty="0" smtClean="0"/>
              <a:t>Riziko: </a:t>
            </a:r>
            <a:r>
              <a:rPr lang="cs-CZ" dirty="0" smtClean="0"/>
              <a:t>nebezpečí, že našeho výnosu nedosáhneme. Většinou platí, že čím větší výnos očekáváme, tím větší riziko podstupujeme. 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	</a:t>
            </a:r>
            <a:r>
              <a:rPr lang="cs-CZ" b="1" dirty="0" smtClean="0"/>
              <a:t>Likvidita:</a:t>
            </a:r>
            <a:r>
              <a:rPr lang="cs-CZ" dirty="0" smtClean="0"/>
              <a:t> rychlost, se kterou 			můžeme naše prostředky použít 			k placení. Nejlikvidnější jsou 			hotové peníze. </a:t>
            </a:r>
          </a:p>
          <a:p>
            <a:endParaRPr lang="cs-CZ" dirty="0"/>
          </a:p>
          <a:p>
            <a:endParaRPr lang="cs-CZ" dirty="0" smtClean="0"/>
          </a:p>
          <a:p>
            <a:pPr lvl="5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30276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Výpočet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U investic se počítá jejich návratnost (výnosnost):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Ta se počítá podle vzorce: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čistý zisk – počáteční investice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----------------------------------------   * 100 (%)</a:t>
            </a:r>
          </a:p>
          <a:p>
            <a:pPr marL="0" indent="0">
              <a:buNone/>
            </a:pPr>
            <a:r>
              <a:rPr lang="cs-CZ" dirty="0"/>
              <a:t>		</a:t>
            </a:r>
            <a:r>
              <a:rPr lang="cs-CZ" dirty="0" smtClean="0"/>
              <a:t> počáteční investice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11793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1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Koupili jsme akcie společnosti </a:t>
            </a:r>
            <a:r>
              <a:rPr lang="cs-CZ" dirty="0" smtClean="0"/>
              <a:t>XY </a:t>
            </a:r>
            <a:r>
              <a:rPr lang="cs-CZ" dirty="0"/>
              <a:t>za 100 tisíc korun a chceme vědět, jaká bude návratnost investice, když za stejné množství a tytéž akcie utržíme 125 tisíc.</a:t>
            </a:r>
          </a:p>
          <a:p>
            <a:r>
              <a:rPr lang="cs-CZ" dirty="0"/>
              <a:t>Návratnost investice = ((125 000 – 100 000) / 100 000) * 100 = 25 </a:t>
            </a:r>
            <a:r>
              <a:rPr lang="cs-CZ" dirty="0" smtClean="0"/>
              <a:t>%</a:t>
            </a:r>
            <a:endParaRPr lang="cs-CZ" dirty="0"/>
          </a:p>
          <a:p>
            <a:r>
              <a:rPr lang="cs-CZ" dirty="0"/>
              <a:t>Výnos této investice bude 25 </a:t>
            </a:r>
            <a:r>
              <a:rPr lang="cs-CZ" dirty="0" smtClean="0"/>
              <a:t>%. 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626584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2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Výnosnost investice může být i záporná. </a:t>
            </a:r>
            <a:r>
              <a:rPr lang="cs-CZ" dirty="0"/>
              <a:t>Akcie firmy </a:t>
            </a:r>
            <a:r>
              <a:rPr lang="cs-CZ" dirty="0" smtClean="0"/>
              <a:t>XY jsme </a:t>
            </a:r>
            <a:r>
              <a:rPr lang="cs-CZ" dirty="0"/>
              <a:t>nakoupili za 100 tisíc korun, ale </a:t>
            </a:r>
            <a:r>
              <a:rPr lang="cs-CZ" dirty="0" smtClean="0"/>
              <a:t>došlo k neočekávaným výdajům a my potřebuje peníze zpět. </a:t>
            </a:r>
            <a:r>
              <a:rPr lang="cs-CZ" dirty="0"/>
              <a:t>Prodáváme </a:t>
            </a:r>
            <a:r>
              <a:rPr lang="cs-CZ" dirty="0" smtClean="0"/>
              <a:t>je </a:t>
            </a:r>
            <a:r>
              <a:rPr lang="cs-CZ" dirty="0"/>
              <a:t>za 85 tisíc korun. </a:t>
            </a:r>
            <a:endParaRPr lang="cs-CZ" dirty="0" smtClean="0"/>
          </a:p>
          <a:p>
            <a:r>
              <a:rPr lang="cs-CZ" dirty="0" smtClean="0"/>
              <a:t>Výpočet : návratnost </a:t>
            </a:r>
            <a:r>
              <a:rPr lang="cs-CZ" dirty="0"/>
              <a:t>investice = ((85 000 – 100 000) / 100 000) * 100 = </a:t>
            </a:r>
            <a:r>
              <a:rPr lang="cs-CZ" dirty="0" smtClean="0"/>
              <a:t>- 15 %</a:t>
            </a:r>
            <a:endParaRPr lang="cs-CZ" dirty="0"/>
          </a:p>
          <a:p>
            <a:r>
              <a:rPr lang="cs-CZ" dirty="0"/>
              <a:t>Ztráta z této transakce bude 15 </a:t>
            </a:r>
            <a:r>
              <a:rPr lang="cs-CZ" dirty="0" smtClean="0"/>
              <a:t>%. 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6607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Závěr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Pokud je hodnota návratnosti investice záporná, jsme ve ztrátě – nic nevyděláme.</a:t>
            </a:r>
          </a:p>
          <a:p>
            <a:r>
              <a:rPr lang="cs-CZ" dirty="0" smtClean="0"/>
              <a:t>Investice nám přináší výnos, pokud je hodnota kladná.</a:t>
            </a:r>
          </a:p>
          <a:p>
            <a:r>
              <a:rPr lang="cs-CZ" dirty="0" smtClean="0"/>
              <a:t>Pokud vychází nula, nic nevyděláme ani neproděláme.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68788563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389</Words>
  <Application>Microsoft Office PowerPoint</Application>
  <PresentationFormat>Předvádění na obrazovce (4:3)</PresentationFormat>
  <Paragraphs>50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Motiv systému Office</vt:lpstr>
      <vt:lpstr>Střední průmyslová škola elektrotechnická a informačních technologií Brno   Číslo a název projektu: CZ.1.07/1.5.00/34.0521 – Investice do vzdělání nesou nejvyšší úrok  Autor: Ing. Kamila Pecková Tematická sada: Finanční matematika  Téma: Investice Číslo materiálu: VY_42_INOVACE_05_22_PEKA</vt:lpstr>
      <vt:lpstr>Prezentace aplikace PowerPoint</vt:lpstr>
      <vt:lpstr>Investice</vt:lpstr>
      <vt:lpstr>Co vzít v úvahu při investování</vt:lpstr>
      <vt:lpstr>Prezentace aplikace PowerPoint</vt:lpstr>
      <vt:lpstr>Výpočet</vt:lpstr>
      <vt:lpstr>Příklad 1</vt:lpstr>
      <vt:lpstr>Příklad 2</vt:lpstr>
      <vt:lpstr>Závěr</vt:lpstr>
      <vt:lpstr>Míra návratnosti</vt:lpstr>
      <vt:lpstr>Příklad 3</vt:lpstr>
      <vt:lpstr>Závěr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Střední průmyslová škola elektrotechnická a informačních technologií Brno   Číslo a název projektu: CZ.1.07/1.5.00/34.0521 – Investice do vzdělání nesou nejvyšší úrok  Autor: Ing. Kamila Pecková Tematická sada: Finanční matematika  Téma: Výnosy investic Číslo materiálu: VY_42_INOVACE_05_XX_PEKA</dc:title>
  <dc:creator>Iapetus</dc:creator>
  <cp:lastModifiedBy>Iapetus</cp:lastModifiedBy>
  <cp:revision>11</cp:revision>
  <dcterms:created xsi:type="dcterms:W3CDTF">2013-11-02T12:02:15Z</dcterms:created>
  <dcterms:modified xsi:type="dcterms:W3CDTF">2014-04-24T20:07:50Z</dcterms:modified>
</cp:coreProperties>
</file>