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9" r:id="rId4"/>
    <p:sldId id="259" r:id="rId5"/>
    <p:sldId id="261" r:id="rId6"/>
    <p:sldId id="263" r:id="rId7"/>
    <p:sldId id="264" r:id="rId8"/>
    <p:sldId id="270" r:id="rId9"/>
    <p:sldId id="271" r:id="rId10"/>
    <p:sldId id="272" r:id="rId11"/>
    <p:sldId id="266" r:id="rId12"/>
    <p:sldId id="273" r:id="rId13"/>
    <p:sldId id="268" r:id="rId14"/>
    <p:sldId id="274" r:id="rId15"/>
    <p:sldId id="275" r:id="rId16"/>
    <p:sldId id="26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55CF0-6C64-42DB-B00D-6696B64A635E}" type="datetimeFigureOut">
              <a:rPr lang="cs-CZ" smtClean="0"/>
              <a:pPr/>
              <a:t>24.4.2014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72F28-5BE4-42A9-A2CD-A89AD70FB77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69872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55CF0-6C64-42DB-B00D-6696B64A635E}" type="datetimeFigureOut">
              <a:rPr lang="cs-CZ" smtClean="0"/>
              <a:pPr/>
              <a:t>24.4.2014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72F28-5BE4-42A9-A2CD-A89AD70FB77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111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55CF0-6C64-42DB-B00D-6696B64A635E}" type="datetimeFigureOut">
              <a:rPr lang="cs-CZ" smtClean="0"/>
              <a:pPr/>
              <a:t>24.4.2014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72F28-5BE4-42A9-A2CD-A89AD70FB77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7220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55CF0-6C64-42DB-B00D-6696B64A635E}" type="datetimeFigureOut">
              <a:rPr lang="cs-CZ" smtClean="0"/>
              <a:pPr/>
              <a:t>24.4.2014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72F28-5BE4-42A9-A2CD-A89AD70FB77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40295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55CF0-6C64-42DB-B00D-6696B64A635E}" type="datetimeFigureOut">
              <a:rPr lang="cs-CZ" smtClean="0"/>
              <a:pPr/>
              <a:t>24.4.2014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72F28-5BE4-42A9-A2CD-A89AD70FB77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099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55CF0-6C64-42DB-B00D-6696B64A635E}" type="datetimeFigureOut">
              <a:rPr lang="cs-CZ" smtClean="0"/>
              <a:pPr/>
              <a:t>24.4.2014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72F28-5BE4-42A9-A2CD-A89AD70FB77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8782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55CF0-6C64-42DB-B00D-6696B64A635E}" type="datetimeFigureOut">
              <a:rPr lang="cs-CZ" smtClean="0"/>
              <a:pPr/>
              <a:t>24.4.2014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72F28-5BE4-42A9-A2CD-A89AD70FB77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60505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55CF0-6C64-42DB-B00D-6696B64A635E}" type="datetimeFigureOut">
              <a:rPr lang="cs-CZ" smtClean="0"/>
              <a:pPr/>
              <a:t>24.4.2014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72F28-5BE4-42A9-A2CD-A89AD70FB77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44276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55CF0-6C64-42DB-B00D-6696B64A635E}" type="datetimeFigureOut">
              <a:rPr lang="cs-CZ" smtClean="0"/>
              <a:pPr/>
              <a:t>24.4.2014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72F28-5BE4-42A9-A2CD-A89AD70FB77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8155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55CF0-6C64-42DB-B00D-6696B64A635E}" type="datetimeFigureOut">
              <a:rPr lang="cs-CZ" smtClean="0"/>
              <a:pPr/>
              <a:t>24.4.2014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72F28-5BE4-42A9-A2CD-A89AD70FB77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43634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55CF0-6C64-42DB-B00D-6696B64A635E}" type="datetimeFigureOut">
              <a:rPr lang="cs-CZ" smtClean="0"/>
              <a:pPr/>
              <a:t>24.4.2014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72F28-5BE4-42A9-A2CD-A89AD70FB77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32597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0000"/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955CF0-6C64-42DB-B00D-6696B64A635E}" type="datetimeFigureOut">
              <a:rPr lang="cs-CZ" smtClean="0"/>
              <a:pPr/>
              <a:t>24.4.2014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272F28-5BE4-42A9-A2CD-A89AD70FB77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03762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enize.cz/kalkulacky/RPSN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esec.cz/produkty/osobni-ucty/" TargetMode="External"/><Relationship Id="rId2" Type="http://schemas.openxmlformats.org/officeDocument/2006/relationships/hyperlink" Target="http://www.ceed.cz/bankovnictvi/706klasicky_pristup_cleneni_bankovnich_produktu%20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penize.cz/kalkulacky/RPSN#rpsn" TargetMode="External"/><Relationship Id="rId4" Type="http://schemas.openxmlformats.org/officeDocument/2006/relationships/hyperlink" Target="http://www.investicniweb.cz/2013/3/7/srovnani-beznych-uctu-ktera-banka-si-na-poplatcich-vezme-nejvice/strana/2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0825" y="1989138"/>
            <a:ext cx="8785225" cy="4535487"/>
          </a:xfrm>
        </p:spPr>
        <p:txBody>
          <a:bodyPr/>
          <a:lstStyle/>
          <a:p>
            <a:pPr eaLnBrk="1" hangingPunct="1"/>
            <a:r>
              <a:rPr lang="cs-CZ" sz="2000" dirty="0" smtClean="0"/>
              <a:t>Střední průmyslová škola elektrotechnická a informačních technologií Brno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Číslo a název projektu:	CZ.1.07/1.5.00/34.0521 – Investice do vzdělání nesou nejvyšší úrok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Autor:	Ing. Kamila Pecková</a:t>
            </a:r>
            <a:br>
              <a:rPr lang="cs-CZ" sz="2000" dirty="0" smtClean="0"/>
            </a:br>
            <a:r>
              <a:rPr lang="cs-CZ" sz="2000" dirty="0" smtClean="0"/>
              <a:t>Tematická sada: Finanční matematika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Téma:	</a:t>
            </a:r>
            <a:r>
              <a:rPr lang="cs-CZ" sz="2000" b="1" dirty="0" smtClean="0"/>
              <a:t>Bankovní poplatky, porovnání nabídek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Číslo materiálu:	VY_42_INOVACE_05_23_PEKA</a:t>
            </a:r>
          </a:p>
        </p:txBody>
      </p:sp>
      <p:pic>
        <p:nvPicPr>
          <p:cNvPr id="2051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3" y="249238"/>
            <a:ext cx="7550150" cy="164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46010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Anotace:  Prezentace je určena k doplněný výkladu tematického celku Finanční trh.</a:t>
            </a:r>
          </a:p>
          <a:p>
            <a:pPr marL="0" indent="0" eaLnBrk="1" hangingPunct="1">
              <a:buFontTx/>
              <a:buNone/>
            </a:pPr>
            <a:r>
              <a:rPr lang="cs-CZ" sz="2000" dirty="0"/>
              <a:t>	</a:t>
            </a:r>
            <a:r>
              <a:rPr lang="cs-CZ" sz="2000" dirty="0" smtClean="0"/>
              <a:t>	Obsahuje vymezení pojmu banky, porovnání jednotlivých 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		bank vzhledem k bankovním poplatkům a příklad, další 		příklad na porovnání nabídek bank ve vztahu k měnovým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		kurzům a nakonec příklad na výpočet RPSN pomocí online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		kalkulátoru.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		</a:t>
            </a:r>
            <a:endParaRPr lang="cs-CZ" dirty="0" smtClean="0"/>
          </a:p>
        </p:txBody>
      </p:sp>
      <p:pic>
        <p:nvPicPr>
          <p:cNvPr id="307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350" y="127000"/>
            <a:ext cx="6807200" cy="148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50637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banky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87824" y="620688"/>
            <a:ext cx="4923810" cy="5371429"/>
          </a:xfrm>
        </p:spPr>
      </p:pic>
      <p:sp>
        <p:nvSpPr>
          <p:cNvPr id="5" name="TextovéPole 4"/>
          <p:cNvSpPr txBox="1"/>
          <p:nvPr/>
        </p:nvSpPr>
        <p:spPr>
          <a:xfrm>
            <a:off x="611560" y="620688"/>
            <a:ext cx="4248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Bankovní soustava ČR: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Banky jsou právnické osoby, které přijímají vklady a poskytují úvěry. K těmto činnostem mají povolení působit jako banka (bankovní licenci).</a:t>
            </a:r>
          </a:p>
          <a:p>
            <a:pPr marL="0" indent="0">
              <a:buNone/>
            </a:pPr>
            <a:r>
              <a:rPr lang="cs-CZ" dirty="0" smtClean="0"/>
              <a:t>		Jejich cílem je dosažení zisku.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Zisk by měly dosahovat především 		tzv. úrokovým rozpětím: rozdílem 		mezi úroky z úvěrů (výnos) a úroky z 		vkladů (náklad).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5997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Bankovní produkty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Banky provádějí celou řadu činností, které neustále rozvíjejí a přizpůsobují podmínkám klientů. </a:t>
            </a:r>
          </a:p>
          <a:p>
            <a:pPr marL="0" indent="0">
              <a:buNone/>
            </a:pPr>
            <a:r>
              <a:rPr lang="cs-CZ" dirty="0" smtClean="0"/>
              <a:t>Banky především: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poskytují úvěry: aktivní operace, 		 	   banka vystupuje v roli věřitele,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přijímají vklady: pasivní operace, 		  	  banka vystupuje v roli dlužníka,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realizují bezhotovostní platební styk: 		  neutrální operace.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02328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Běžný účet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Běžný účet je základní bankovní produkt, na který navazují další služby (platební styk, depozitní produkty, poskytování úvěrů, …)</a:t>
            </a:r>
          </a:p>
          <a:p>
            <a:pPr marL="0" indent="0">
              <a:buNone/>
            </a:pPr>
            <a:r>
              <a:rPr lang="cs-CZ" dirty="0" smtClean="0"/>
              <a:t>		Jedná se o chronologicky vedený 			záznam o vzájemných peněžních 			závazcích a pohledávkách mezi 			klientem a bankou.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55591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Zůstatek na běžném účtu je úročen ročními úrokovými sazbami. Úroky u běžného účtu jsou velmi nízké (od 0,5 do 0,01 % p. a.) Podléhají dani, jsou daněny srážkovou daní ve výši 15 %.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252714"/>
            <a:ext cx="5256690" cy="4476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77657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1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Petrovi chodí měsíčně na účet 30 000 Kč. Má nastavené 3 trvalé příkazy, každý měsíc zaplatí další 3 platby za nákupy na internetu. Z bankomatu vybírá 4 x za měsíc (z toho 2 x z cizí banky). Má platební kartu.</a:t>
            </a:r>
          </a:p>
          <a:p>
            <a:pPr marL="0" indent="0">
              <a:buNone/>
            </a:pPr>
            <a:r>
              <a:rPr lang="cs-CZ" dirty="0" smtClean="0"/>
              <a:t>		Na základě následující tabulky 			porovnejte běžné účty. U které banky 		by Petr zaplatil na poplatcích nejvíc?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66922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476672"/>
            <a:ext cx="5552372" cy="5865813"/>
          </a:xfrm>
        </p:spPr>
      </p:pic>
    </p:spTree>
    <p:extLst>
      <p:ext uri="{BB962C8B-B14F-4D97-AF65-F5344CB8AC3E}">
        <p14:creationId xmlns:p14="http://schemas.microsoft.com/office/powerpoint/2010/main" val="508374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Řešení: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Závěr: nejlevnější je Fio banka, nejdražší ČSOB.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809" y="908720"/>
            <a:ext cx="8552382" cy="44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22925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Příklad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Porovnání nabídek bank – kde je lepší vyměnit Eura:</a:t>
            </a:r>
          </a:p>
          <a:p>
            <a:pPr marL="514350" indent="-514350">
              <a:buNone/>
            </a:pPr>
            <a:r>
              <a:rPr lang="cs-CZ" dirty="0" smtClean="0"/>
              <a:t>1. První banka nabízí 1 € za 27,65 Kč, druhá banka nabízí za 1 000 Kč přesně 35 €.</a:t>
            </a:r>
          </a:p>
          <a:p>
            <a:pPr>
              <a:buNone/>
            </a:pPr>
            <a:r>
              <a:rPr lang="cs-CZ" dirty="0" smtClean="0"/>
              <a:t>			2. První směnárna nabízí 1 € za 26,90 		    s poplatkem 1% z celkové částky, 		    druhá směnárna nabízí 1 € za 27,20 		    s jednorázovým poplatkem 100,-. 		    Potřebujete vyměnit 200 euro.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1. 35 * 27,65 = 967,75 Kč</a:t>
            </a:r>
          </a:p>
          <a:p>
            <a:pPr>
              <a:buNone/>
            </a:pPr>
            <a:r>
              <a:rPr lang="cs-CZ" dirty="0" smtClean="0"/>
              <a:t>	U první banky zaplatíme za 35 € 967,75 Kč, </a:t>
            </a:r>
          </a:p>
          <a:p>
            <a:pPr>
              <a:buNone/>
            </a:pPr>
            <a:r>
              <a:rPr lang="cs-CZ" dirty="0" smtClean="0"/>
              <a:t>	u druhé 1 000 Kč. Nákup u první banky je </a:t>
            </a:r>
          </a:p>
          <a:p>
            <a:pPr>
              <a:buNone/>
            </a:pPr>
            <a:r>
              <a:rPr lang="cs-CZ" dirty="0" smtClean="0"/>
              <a:t>	o 32,25 Kč výhodnější.</a:t>
            </a:r>
          </a:p>
          <a:p>
            <a:pPr marL="514350" indent="-514350">
              <a:buNone/>
            </a:pPr>
            <a:r>
              <a:rPr lang="cs-CZ" dirty="0" smtClean="0"/>
              <a:t>			2. 200 * 26,90 = 5 380 Kč</a:t>
            </a:r>
          </a:p>
          <a:p>
            <a:pPr marL="514350" indent="-514350">
              <a:buNone/>
            </a:pPr>
            <a:r>
              <a:rPr lang="cs-CZ" dirty="0" smtClean="0"/>
              <a:t>			    5 380 + (5 380 * 0,01) = 5 433,80 Kč</a:t>
            </a:r>
          </a:p>
          <a:p>
            <a:pPr marL="514350" indent="-514350">
              <a:buNone/>
            </a:pPr>
            <a:r>
              <a:rPr lang="cs-CZ" dirty="0" smtClean="0"/>
              <a:t>			    200 * 27,20 = 5 440 Kč</a:t>
            </a:r>
          </a:p>
          <a:p>
            <a:pPr marL="514350" indent="-514350">
              <a:buNone/>
            </a:pPr>
            <a:r>
              <a:rPr lang="cs-CZ" dirty="0" smtClean="0"/>
              <a:t>			    5 440 + 100 = 5 540 Kč</a:t>
            </a:r>
          </a:p>
          <a:p>
            <a:pPr marL="514350" indent="-514350">
              <a:buNone/>
            </a:pPr>
            <a:r>
              <a:rPr lang="cs-CZ" dirty="0" smtClean="0"/>
              <a:t>			    Nákup u první směnárny je 				    výhodnější, zaplatíme o 160 Kč méně 		    než u druhé.	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RPSN – roční procentní sazba nákladů</a:t>
            </a:r>
            <a:endParaRPr lang="cs-CZ" dirty="0"/>
          </a:p>
        </p:txBody>
      </p:sp>
      <p:pic>
        <p:nvPicPr>
          <p:cNvPr id="4" name="Zástupný symbol pro obsah 3" descr="RPSN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196752"/>
            <a:ext cx="7560840" cy="5516085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Výpočet RPSN je komplikovaný, podoba vzorce vyžaduje použít metodu opakovaných aproximací.  Odborníci proto využívají programy určené pro tento účel. Pro laiky je nejjednodušší použít některou z online kalkulaček: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penize.cz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kalkulacky</a:t>
            </a:r>
            <a:r>
              <a:rPr lang="cs-CZ" dirty="0" smtClean="0">
                <a:hlinkClick r:id="rId2"/>
              </a:rPr>
              <a:t>/RPSN#</a:t>
            </a:r>
            <a:r>
              <a:rPr lang="cs-CZ" dirty="0" err="1" smtClean="0">
                <a:hlinkClick r:id="rId2"/>
              </a:rPr>
              <a:t>rpsn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pic>
        <p:nvPicPr>
          <p:cNvPr id="4" name="Zástupný symbol pro obsah 3" descr="rpsn 3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340768"/>
            <a:ext cx="7648825" cy="4446223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dirty="0"/>
              <a:t>URL: </a:t>
            </a:r>
            <a:r>
              <a:rPr lang="cs-CZ" sz="2400" dirty="0" smtClean="0"/>
              <a:t>&lt;</a:t>
            </a:r>
            <a:r>
              <a:rPr lang="cs-CZ" sz="2400" dirty="0" smtClean="0">
                <a:hlinkClick r:id="rId2"/>
              </a:rPr>
              <a:t>http</a:t>
            </a:r>
            <a:r>
              <a:rPr lang="cs-CZ" sz="2400" dirty="0">
                <a:hlinkClick r:id="rId2"/>
              </a:rPr>
              <a:t>://</a:t>
            </a:r>
            <a:r>
              <a:rPr lang="cs-CZ" sz="2400" dirty="0" smtClean="0">
                <a:hlinkClick r:id="rId2"/>
              </a:rPr>
              <a:t>www.ceed.cz/</a:t>
            </a:r>
            <a:r>
              <a:rPr lang="cs-CZ" sz="2400" dirty="0" err="1" smtClean="0">
                <a:hlinkClick r:id="rId2"/>
              </a:rPr>
              <a:t>bankovnictvi</a:t>
            </a:r>
            <a:r>
              <a:rPr lang="cs-CZ" sz="2400" dirty="0" smtClean="0">
                <a:hlinkClick r:id="rId2"/>
              </a:rPr>
              <a:t>/706klasicky_pristup_cleneni_bankovnich_produktu%20.htm</a:t>
            </a:r>
            <a:r>
              <a:rPr lang="cs-CZ" sz="2400" dirty="0" smtClean="0"/>
              <a:t>&gt; </a:t>
            </a:r>
            <a:r>
              <a:rPr lang="cs-CZ" sz="2400" dirty="0"/>
              <a:t>[cit. </a:t>
            </a:r>
            <a:r>
              <a:rPr lang="cs-CZ" sz="2400" dirty="0" smtClean="0"/>
              <a:t>2014-12-02].</a:t>
            </a:r>
            <a:endParaRPr lang="cs-CZ" sz="2400" dirty="0"/>
          </a:p>
          <a:p>
            <a:r>
              <a:rPr lang="cs-CZ" sz="2400" dirty="0"/>
              <a:t>URL: </a:t>
            </a:r>
            <a:r>
              <a:rPr lang="cs-CZ" sz="2400" dirty="0" smtClean="0"/>
              <a:t>&lt;</a:t>
            </a:r>
            <a:r>
              <a:rPr lang="cs-CZ" sz="2400" dirty="0">
                <a:hlinkClick r:id="rId3"/>
              </a:rPr>
              <a:t>http://www.mesec.cz/produkty/osobni-</a:t>
            </a:r>
            <a:r>
              <a:rPr lang="cs-CZ" sz="2400" dirty="0" err="1">
                <a:hlinkClick r:id="rId3"/>
              </a:rPr>
              <a:t>ucty</a:t>
            </a:r>
            <a:r>
              <a:rPr lang="cs-CZ" sz="2400" dirty="0" smtClean="0">
                <a:hlinkClick r:id="rId3"/>
              </a:rPr>
              <a:t>/</a:t>
            </a:r>
            <a:r>
              <a:rPr lang="cs-CZ" sz="2400" dirty="0" smtClean="0"/>
              <a:t>&gt; </a:t>
            </a:r>
            <a:r>
              <a:rPr lang="cs-CZ" sz="2400" dirty="0"/>
              <a:t>[cit. </a:t>
            </a:r>
            <a:r>
              <a:rPr lang="cs-CZ" sz="2400" dirty="0" smtClean="0"/>
              <a:t>2014-02-12</a:t>
            </a:r>
            <a:r>
              <a:rPr lang="cs-CZ" sz="2400" dirty="0" smtClean="0"/>
              <a:t>].</a:t>
            </a:r>
            <a:endParaRPr lang="cs-CZ" sz="2400" dirty="0"/>
          </a:p>
          <a:p>
            <a:r>
              <a:rPr lang="cs-CZ" sz="2400" dirty="0"/>
              <a:t>URL: </a:t>
            </a:r>
            <a:r>
              <a:rPr lang="cs-CZ" sz="2400" dirty="0" smtClean="0"/>
              <a:t>&lt;</a:t>
            </a:r>
            <a:r>
              <a:rPr lang="cs-CZ" sz="2400" u="sng" dirty="0">
                <a:hlinkClick r:id="rId4"/>
              </a:rPr>
              <a:t>http://www.investicniweb.cz/2013/3/7/srovnani-beznych-uctu-ktera-banka-si-na-poplatcich-vezme-nejvice/strana/2</a:t>
            </a:r>
            <a:r>
              <a:rPr lang="cs-CZ" sz="2400" u="sng" dirty="0" smtClean="0">
                <a:hlinkClick r:id="rId4"/>
              </a:rPr>
              <a:t>/</a:t>
            </a:r>
            <a:r>
              <a:rPr lang="cs-CZ" sz="2400" dirty="0" smtClean="0"/>
              <a:t>&gt; </a:t>
            </a:r>
            <a:r>
              <a:rPr lang="cs-CZ" sz="2400" dirty="0"/>
              <a:t>[cit. </a:t>
            </a:r>
            <a:r>
              <a:rPr lang="cs-CZ" sz="2400" dirty="0" smtClean="0"/>
              <a:t>2014-02-12</a:t>
            </a:r>
            <a:r>
              <a:rPr lang="cs-CZ" sz="2400" dirty="0" smtClean="0"/>
              <a:t>].</a:t>
            </a:r>
            <a:endParaRPr lang="cs-CZ" sz="2400" dirty="0"/>
          </a:p>
          <a:p>
            <a:r>
              <a:rPr lang="cs-CZ" sz="2400" dirty="0"/>
              <a:t>URL: </a:t>
            </a:r>
            <a:r>
              <a:rPr lang="cs-CZ" sz="2400" dirty="0" smtClean="0"/>
              <a:t>&lt;</a:t>
            </a:r>
            <a:r>
              <a:rPr lang="cs-CZ" sz="2400" dirty="0">
                <a:hlinkClick r:id="rId5"/>
              </a:rPr>
              <a:t>http://</a:t>
            </a:r>
            <a:r>
              <a:rPr lang="cs-CZ" sz="2400" dirty="0" smtClean="0">
                <a:hlinkClick r:id="rId5"/>
              </a:rPr>
              <a:t>www.penize.cz/</a:t>
            </a:r>
            <a:r>
              <a:rPr lang="cs-CZ" sz="2400" dirty="0" err="1" smtClean="0">
                <a:hlinkClick r:id="rId5"/>
              </a:rPr>
              <a:t>kalkulacky</a:t>
            </a:r>
            <a:r>
              <a:rPr lang="cs-CZ" sz="2400" dirty="0" smtClean="0">
                <a:hlinkClick r:id="rId5"/>
              </a:rPr>
              <a:t>/</a:t>
            </a:r>
            <a:r>
              <a:rPr lang="cs-CZ" sz="2400" dirty="0" err="1" smtClean="0">
                <a:hlinkClick r:id="rId5"/>
              </a:rPr>
              <a:t>RPSN#rpsn</a:t>
            </a:r>
            <a:r>
              <a:rPr lang="cs-CZ" sz="2400" dirty="0" smtClean="0"/>
              <a:t>&gt; </a:t>
            </a:r>
            <a:r>
              <a:rPr lang="cs-CZ" sz="2400" dirty="0"/>
              <a:t>[cit. </a:t>
            </a:r>
            <a:r>
              <a:rPr lang="cs-CZ" sz="2400" smtClean="0"/>
              <a:t>2014-02-12</a:t>
            </a:r>
            <a:r>
              <a:rPr lang="cs-CZ" sz="2400" dirty="0" smtClean="0"/>
              <a:t>].</a:t>
            </a:r>
            <a:endParaRPr lang="cs-CZ" sz="2400" dirty="0"/>
          </a:p>
          <a:p>
            <a:pPr marL="0" indent="0">
              <a:buNone/>
            </a:pPr>
            <a:endParaRPr lang="cs-CZ" dirty="0" smtClean="0">
              <a:hlinkClick r:id="rId2"/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454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659</TotalTime>
  <Words>330</Words>
  <Application>Microsoft Office PowerPoint</Application>
  <PresentationFormat>Předvádění na obrazovce (4:3)</PresentationFormat>
  <Paragraphs>64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Střední průmyslová škola elektrotechnická a informačních technologií Brno   Číslo a název projektu: CZ.1.07/1.5.00/34.0521 – Investice do vzdělání nesou nejvyšší úrok  Autor: Ing. Kamila Pecková Tematická sada: Finanční matematika  Téma: Bankovní poplatky, porovnání nabídek Číslo materiálu: VY_42_INOVACE_05_23_PEKA</vt:lpstr>
      <vt:lpstr>Prezentace aplikace PowerPoint</vt:lpstr>
      <vt:lpstr>Prezentace aplikace PowerPoint</vt:lpstr>
      <vt:lpstr>Banky</vt:lpstr>
      <vt:lpstr>Bankovní produkty</vt:lpstr>
      <vt:lpstr>Běžný účet</vt:lpstr>
      <vt:lpstr>Prezentace aplikace PowerPoint</vt:lpstr>
      <vt:lpstr>Příklad 1 </vt:lpstr>
      <vt:lpstr>Prezentace aplikace PowerPoint</vt:lpstr>
      <vt:lpstr>Prezentace aplikace PowerPoint</vt:lpstr>
      <vt:lpstr>Příklad 2</vt:lpstr>
      <vt:lpstr>Řešení:</vt:lpstr>
      <vt:lpstr>RPSN – roční procentní sazba nákladů</vt:lpstr>
      <vt:lpstr>Příklad 3</vt:lpstr>
      <vt:lpstr>Řešení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elektrotechnická a informačních technologií Brno   Číslo a název projektu: CZ.1.07/1.5.00/34.0521 – Investice do vzdělání nesou nejvyšší úrok  Autor: Ing. Kamila Pecková Tematická sada: Finanční matematika  Téma: Bankovní poplatky, porovnání nabídek Číslo materiálu: VY_42_INOVACE_05_XX_PEKA</dc:title>
  <dc:creator>iapetus</dc:creator>
  <cp:lastModifiedBy>Iapetus</cp:lastModifiedBy>
  <cp:revision>46</cp:revision>
  <dcterms:created xsi:type="dcterms:W3CDTF">2014-03-02T07:37:58Z</dcterms:created>
  <dcterms:modified xsi:type="dcterms:W3CDTF">2014-04-24T18:17:50Z</dcterms:modified>
</cp:coreProperties>
</file>