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72" r:id="rId6"/>
    <p:sldId id="264" r:id="rId7"/>
    <p:sldId id="261" r:id="rId8"/>
    <p:sldId id="269" r:id="rId9"/>
    <p:sldId id="263" r:id="rId10"/>
    <p:sldId id="266" r:id="rId11"/>
    <p:sldId id="265" r:id="rId12"/>
    <p:sldId id="267" r:id="rId13"/>
    <p:sldId id="268" r:id="rId14"/>
    <p:sldId id="270" r:id="rId15"/>
    <p:sldId id="273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731924-252C-4BE5-952B-D76AC2E33783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D6FF73-D2E2-4DD8-80CB-211D130D2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866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D6FF73-D2E2-4DD8-80CB-211D130D25E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201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999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09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637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221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359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088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028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415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324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02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386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ED892-5269-446C-B839-BFBFBCA43015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48D66-9705-45D9-95BE-A54E89F38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359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ni-matematika.cz/uroceni/" TargetMode="External"/><Relationship Id="rId2" Type="http://schemas.openxmlformats.org/officeDocument/2006/relationships/hyperlink" Target="http://www.kurzy.cz/urokove-sazb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Jednoduché úročení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VY_42_INOVACE_05_24_PEKA</a:t>
            </a:r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260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Finanční trh.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vysvětlení termínuj úroky, základní pojmy spojené 		s úročením, způsoby úročení, vzorec pro výpočet 			jednoduchého úročení a příklady na procvičení dané 			problematiky.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165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cenou kapitálu. Pro toho, kdo je dostává, jsou odměnou za odloženou spotřebu a představují budoucí vyšší výnos.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Pro toho, kdo je platí, jsou nákladem.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Ten potom porovnává úrok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s výnosem investice a rozhoduje se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o její ziskovosti.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2684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dirty="0" smtClean="0"/>
              <a:t>Výše úroku bývá uváděna pomocí úrokové míry – v procentech za určité období. Úrok se počítá za různé období, nejčastěji rok. Pak se úroková míra označuje jako p. a. (per </a:t>
            </a:r>
            <a:r>
              <a:rPr lang="cs-CZ" dirty="0" err="1" smtClean="0"/>
              <a:t>annum</a:t>
            </a:r>
            <a:r>
              <a:rPr lang="cs-CZ" dirty="0" smtClean="0"/>
              <a:t>).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dirty="0" smtClean="0"/>
          </a:p>
          <a:p>
            <a:pPr marL="0" indent="0" algn="just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Úroková míra, která se vztahuje ke 		konkrétnímu finančnímu produktu, 		se nazývá úroková sazba.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743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Úročení je způsob připisování úroků k jistině. </a:t>
            </a:r>
          </a:p>
          <a:p>
            <a:pPr marL="0" indent="0">
              <a:buNone/>
            </a:pPr>
            <a:r>
              <a:rPr lang="cs-CZ" dirty="0" smtClean="0"/>
              <a:t>Rozlišujeme: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jednoduché úročení,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složené úročení.</a:t>
            </a:r>
          </a:p>
          <a:p>
            <a:pPr marL="0" indent="0">
              <a:buNone/>
            </a:pPr>
            <a:r>
              <a:rPr lang="cs-CZ" dirty="0" smtClean="0"/>
              <a:t>Daň z úroků: počítá se srážková daň ve výši 15 %.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Úroková doba: první den vkladu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(půjčky) se počítá, poslední den se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nepočítá.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Úrokové období: 1 rok.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96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644" y="1268760"/>
            <a:ext cx="8388828" cy="4176464"/>
          </a:xfrm>
        </p:spPr>
      </p:pic>
    </p:spTree>
    <p:extLst>
      <p:ext uri="{BB962C8B-B14F-4D97-AF65-F5344CB8AC3E}">
        <p14:creationId xmlns:p14="http://schemas.microsoft.com/office/powerpoint/2010/main" val="1930429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Jednoduché úročení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Používá se tehdy, když doba splatnosti nepřekročí jedno úrokové období. Úroky  se počítají z počátečního vkladu. Pro výpočet se často používá zjednodušení – měsíc 30 dní, rok 360 dní.	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14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753" y="1556792"/>
            <a:ext cx="3457143" cy="14857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573016"/>
            <a:ext cx="4666667" cy="232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92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Dne 15. 8. 2013 klient uložil do banky 90 000 Kč a vybral je 31. 12. 2013. Jak velký byl úrok při úrokové míře 3 % p. a.?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Řešení: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u = 90 000 * (3/100) * (135/360) =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1 </a:t>
            </a:r>
            <a:r>
              <a:rPr lang="cs-CZ" dirty="0" smtClean="0"/>
              <a:t>012,50 </a:t>
            </a:r>
            <a:r>
              <a:rPr lang="cs-CZ" dirty="0" smtClean="0"/>
              <a:t>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Výpočet dnů: 4 * 30 + 15 = 135 dnů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400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Vypočtený úrok u soukromých osob se snižuje o srážkovou daň z příjmů. Podnikatelé zdaňují úroky až při podání daňového přiznání.</a:t>
            </a:r>
          </a:p>
          <a:p>
            <a:pPr marL="0" indent="0">
              <a:buNone/>
            </a:pPr>
            <a:r>
              <a:rPr lang="cs-CZ" dirty="0" smtClean="0"/>
              <a:t>Úkol: Vypočítejte daň podle zadání předchozího příkladu.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Řešení: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1 </a:t>
            </a:r>
            <a:r>
              <a:rPr lang="cs-CZ" dirty="0" smtClean="0"/>
              <a:t>012,50 </a:t>
            </a:r>
            <a:r>
              <a:rPr lang="cs-CZ" dirty="0" smtClean="0"/>
              <a:t>* 0,15 = </a:t>
            </a:r>
            <a:r>
              <a:rPr lang="cs-CZ" dirty="0" smtClean="0"/>
              <a:t>151,90 Kč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Klientovi bude sražena daň ve výši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/>
              <a:t>151,90 </a:t>
            </a:r>
            <a:r>
              <a:rPr lang="cs-CZ" dirty="0" smtClean="0"/>
              <a:t>Kč.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776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Pan Lesák splatil úvěr a úroky částkou 202 016 Kč. Půjčku splatil po 260 dnech při ročním úroku 14 %. Kolik si pan Lesák půjčil?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		220 160 = K</a:t>
            </a:r>
            <a:r>
              <a:rPr lang="cs-CZ" baseline="-25000" dirty="0" smtClean="0"/>
              <a:t>0</a:t>
            </a:r>
            <a:r>
              <a:rPr lang="cs-CZ" dirty="0" smtClean="0"/>
              <a:t> * (1 + 0,14 * 0,72)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K</a:t>
            </a:r>
            <a:r>
              <a:rPr lang="cs-CZ" baseline="-25000" dirty="0" smtClean="0"/>
              <a:t>0</a:t>
            </a:r>
            <a:r>
              <a:rPr lang="cs-CZ" dirty="0" smtClean="0"/>
              <a:t> = 220 160/1,1008 = 200 000 Kč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Pan Lesák si půjčil 200 000 Kč.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71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CK Sen nabízí slevy při včasném zaplacení pobytového zájezdu k moři: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zaplaceno do:	  sleva: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konce listopadu	   8 %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konce ledna	   4 %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konce března	   2 %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1113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832648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dirty="0"/>
              <a:t>Málkovi chtějí jet na dovolenou </a:t>
            </a:r>
            <a:r>
              <a:rPr lang="cs-CZ" dirty="0" smtClean="0"/>
              <a:t>do Řecka</a:t>
            </a:r>
            <a:r>
              <a:rPr lang="cs-CZ" dirty="0"/>
              <a:t>. Rádi by využili slevu a </a:t>
            </a:r>
            <a:r>
              <a:rPr lang="cs-CZ" dirty="0" smtClean="0"/>
              <a:t>zaplatili zájezd </a:t>
            </a:r>
            <a:r>
              <a:rPr lang="cs-CZ" dirty="0"/>
              <a:t>do konce listopadu.  Plná cena </a:t>
            </a:r>
            <a:r>
              <a:rPr lang="cs-CZ" dirty="0" smtClean="0"/>
              <a:t>pro </a:t>
            </a:r>
            <a:r>
              <a:rPr lang="cs-CZ" dirty="0"/>
              <a:t>oba je 32 540 Kč.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dirty="0" smtClean="0"/>
              <a:t>Málkovi ale nemají dostatek finančních prostředků. Sestra paní Málkové se nabídla, že 		jim peníze půjčí. Jako odměnu 			požaduje 1 % z půjčené částky, sestry 		se domluvily, že Málkovi splatí 			dlužnou částku jednorázově na konci 		června. Kolik si musí Málkovi půjčit a 		kolik sestře zaplatí?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98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cena </a:t>
            </a:r>
            <a:r>
              <a:rPr lang="cs-CZ" dirty="0"/>
              <a:t>po slevě: 32 540 - (32 540 * </a:t>
            </a:r>
            <a:r>
              <a:rPr lang="cs-CZ" dirty="0" smtClean="0"/>
              <a:t>0,08)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= 29 937 Kč (po zaokrouhlení)</a:t>
            </a:r>
          </a:p>
          <a:p>
            <a:pPr marL="0" indent="0">
              <a:buNone/>
            </a:pPr>
            <a:r>
              <a:rPr lang="cs-CZ" dirty="0" smtClean="0"/>
              <a:t>úrok</a:t>
            </a:r>
            <a:r>
              <a:rPr lang="cs-CZ" dirty="0"/>
              <a:t>: 29 937 * 0,01 * (210/360) = </a:t>
            </a:r>
            <a:r>
              <a:rPr lang="cs-CZ" dirty="0" smtClean="0"/>
              <a:t>173,63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výše splátky: 29 937 + </a:t>
            </a:r>
            <a:r>
              <a:rPr lang="cs-CZ" dirty="0" smtClean="0"/>
              <a:t>174,5 </a:t>
            </a:r>
            <a:r>
              <a:rPr lang="cs-CZ" dirty="0"/>
              <a:t>=</a:t>
            </a:r>
          </a:p>
          <a:p>
            <a:pPr marL="0" indent="0">
              <a:buNone/>
            </a:pPr>
            <a:r>
              <a:rPr lang="cs-CZ" dirty="0"/>
              <a:t>		 30 </a:t>
            </a:r>
            <a:r>
              <a:rPr lang="cs-CZ" dirty="0" smtClean="0"/>
              <a:t>112 </a:t>
            </a:r>
            <a:r>
              <a:rPr lang="cs-CZ" dirty="0"/>
              <a:t>Kč (po zaokrouhlení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	Málkovi sestře zaplatí 30 </a:t>
            </a:r>
            <a:r>
              <a:rPr lang="cs-CZ" dirty="0" smtClean="0"/>
              <a:t>112 </a:t>
            </a:r>
            <a:r>
              <a:rPr lang="cs-CZ" dirty="0"/>
              <a:t>Kč.	</a:t>
            </a:r>
          </a:p>
        </p:txBody>
      </p:sp>
    </p:spTree>
    <p:extLst>
      <p:ext uri="{BB962C8B-B14F-4D97-AF65-F5344CB8AC3E}">
        <p14:creationId xmlns:p14="http://schemas.microsoft.com/office/powerpoint/2010/main" val="172612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4: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Pan Vápník si uložil na účet v bance 1 00 Kč na 180 dní. Za tuto dobu obdržel úrok ve výši 10 Kč. Vypočítejte úrokovou sazbu.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i = 10 /(1 000 * 0,05) = 0,02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Pan Vápník obdržel úrok </a:t>
            </a:r>
            <a:r>
              <a:rPr lang="cs-CZ" smtClean="0"/>
              <a:t>ve výši 2 %.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212976"/>
            <a:ext cx="2161905" cy="118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46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600" dirty="0"/>
              <a:t>KLÍNSKÝ, Petr – MÜNCH, Otto – CHROMÁ, Danuše. Ekonomika: ekonomická a finanční gramotnost pro střední školy. 2., upravené vydání. Praha: EDUKO nakladatelství, s. r. o., 2010, 2011. 180 s. ISBN 978-80-87204-41-2.</a:t>
            </a:r>
          </a:p>
          <a:p>
            <a:r>
              <a:rPr lang="cs-CZ" sz="2600" dirty="0"/>
              <a:t>BELLOVÁ, Jana – BOHANESOVÁ, Eva – ZLÁMAL, Jaroslav. Ekonomie nejen k maturitě: ekonomické výpočty a projekty. 1. vydání. Kralice na Hané: </a:t>
            </a:r>
            <a:r>
              <a:rPr lang="cs-CZ" sz="2600" dirty="0" err="1"/>
              <a:t>Computer</a:t>
            </a:r>
            <a:r>
              <a:rPr lang="cs-CZ" sz="2600" dirty="0"/>
              <a:t> Media, s. r. o., 2008. 22 s. ISBN 978-80-7402-005-6.</a:t>
            </a:r>
          </a:p>
          <a:p>
            <a:r>
              <a:rPr lang="cs-CZ" sz="2600" dirty="0"/>
              <a:t>URL: </a:t>
            </a:r>
            <a:r>
              <a:rPr lang="cs-CZ" sz="2600" dirty="0" smtClean="0"/>
              <a:t>&lt;</a:t>
            </a:r>
            <a:r>
              <a:rPr lang="cs-CZ" sz="2600" dirty="0">
                <a:hlinkClick r:id="rId2"/>
              </a:rPr>
              <a:t>http://www.kurzy.cz/</a:t>
            </a:r>
            <a:r>
              <a:rPr lang="cs-CZ" sz="2600" dirty="0" err="1">
                <a:hlinkClick r:id="rId2"/>
              </a:rPr>
              <a:t>urokove</a:t>
            </a:r>
            <a:r>
              <a:rPr lang="cs-CZ" sz="2600" dirty="0">
                <a:hlinkClick r:id="rId2"/>
              </a:rPr>
              <a:t>-sazby</a:t>
            </a:r>
            <a:r>
              <a:rPr lang="cs-CZ" sz="2600" dirty="0" smtClean="0">
                <a:hlinkClick r:id="rId2"/>
              </a:rPr>
              <a:t>/</a:t>
            </a:r>
            <a:r>
              <a:rPr lang="cs-CZ" sz="2600" dirty="0" smtClean="0"/>
              <a:t>&gt; </a:t>
            </a:r>
            <a:r>
              <a:rPr lang="cs-CZ" sz="2600" dirty="0"/>
              <a:t>[cit. </a:t>
            </a:r>
            <a:r>
              <a:rPr lang="cs-CZ" sz="2600" dirty="0" smtClean="0"/>
              <a:t>2014-01-20].</a:t>
            </a:r>
            <a:endParaRPr lang="cs-CZ" sz="2600" dirty="0"/>
          </a:p>
          <a:p>
            <a:r>
              <a:rPr lang="cs-CZ" sz="2600" dirty="0"/>
              <a:t>URL: </a:t>
            </a:r>
            <a:r>
              <a:rPr lang="cs-CZ" sz="2600" dirty="0" smtClean="0"/>
              <a:t>&lt;</a:t>
            </a:r>
            <a:r>
              <a:rPr lang="cs-CZ" sz="2600" dirty="0">
                <a:hlinkClick r:id="rId3"/>
              </a:rPr>
              <a:t>http://www.financni-matematika.cz/</a:t>
            </a:r>
            <a:r>
              <a:rPr lang="cs-CZ" sz="2600" dirty="0" err="1">
                <a:hlinkClick r:id="rId3"/>
              </a:rPr>
              <a:t>uroceni</a:t>
            </a:r>
            <a:r>
              <a:rPr lang="cs-CZ" sz="2600" dirty="0" smtClean="0">
                <a:hlinkClick r:id="rId3"/>
              </a:rPr>
              <a:t>/</a:t>
            </a:r>
            <a:r>
              <a:rPr lang="cs-CZ" sz="2600" dirty="0" smtClean="0"/>
              <a:t>&gt; </a:t>
            </a:r>
            <a:r>
              <a:rPr lang="cs-CZ" sz="2600" dirty="0"/>
              <a:t>[cit. </a:t>
            </a:r>
            <a:r>
              <a:rPr lang="cs-CZ" sz="2600" dirty="0" smtClean="0"/>
              <a:t>2014-01-12].</a:t>
            </a:r>
            <a:endParaRPr lang="cs-CZ" sz="2600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941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</TotalTime>
  <Words>401</Words>
  <Application>Microsoft Office PowerPoint</Application>
  <PresentationFormat>Předvádění na obrazovce (4:3)</PresentationFormat>
  <Paragraphs>82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Jednoduché úročení Číslo materiálu: VY_42_INOVACE_05_24_PEKA</vt:lpstr>
      <vt:lpstr>Prezentace aplikace PowerPoint</vt:lpstr>
      <vt:lpstr>Úroky</vt:lpstr>
      <vt:lpstr>Základní pojmy</vt:lpstr>
      <vt:lpstr>Prezentace aplikace PowerPoint</vt:lpstr>
      <vt:lpstr>Prezentace aplikace PowerPoint</vt:lpstr>
      <vt:lpstr>Jednoduché úročení</vt:lpstr>
      <vt:lpstr>Základní vzorce</vt:lpstr>
      <vt:lpstr>Příklad 1:</vt:lpstr>
      <vt:lpstr>Prezentace aplikace PowerPoint</vt:lpstr>
      <vt:lpstr>Příklad 2:</vt:lpstr>
      <vt:lpstr>Příklad 3:</vt:lpstr>
      <vt:lpstr>Prezentace aplikace PowerPoint</vt:lpstr>
      <vt:lpstr>Řešení:</vt:lpstr>
      <vt:lpstr>Příklad 4: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Jednoduché úročení Číslo materiálu: VY_42_INOVACE_05_XX_PEKA</dc:title>
  <dc:creator>iapetus</dc:creator>
  <cp:lastModifiedBy>Iapetus</cp:lastModifiedBy>
  <cp:revision>35</cp:revision>
  <dcterms:created xsi:type="dcterms:W3CDTF">2014-02-16T17:21:57Z</dcterms:created>
  <dcterms:modified xsi:type="dcterms:W3CDTF">2014-04-24T20:22:56Z</dcterms:modified>
</cp:coreProperties>
</file>