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2" autoAdjust="0"/>
    <p:restoredTop sz="94660"/>
  </p:normalViewPr>
  <p:slideViewPr>
    <p:cSldViewPr>
      <p:cViewPr varScale="1">
        <p:scale>
          <a:sx n="87" d="100"/>
          <a:sy n="87" d="100"/>
        </p:scale>
        <p:origin x="-145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AB896-358A-461D-B86C-ECD50582C63B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A59CB-1C66-4BDA-ABDF-397211A1EE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0154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AB896-358A-461D-B86C-ECD50582C63B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A59CB-1C66-4BDA-ABDF-397211A1EE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793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AB896-358A-461D-B86C-ECD50582C63B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A59CB-1C66-4BDA-ABDF-397211A1EE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346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AB896-358A-461D-B86C-ECD50582C63B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A59CB-1C66-4BDA-ABDF-397211A1EE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825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AB896-358A-461D-B86C-ECD50582C63B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A59CB-1C66-4BDA-ABDF-397211A1EE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308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AB896-358A-461D-B86C-ECD50582C63B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A59CB-1C66-4BDA-ABDF-397211A1EE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254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AB896-358A-461D-B86C-ECD50582C63B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A59CB-1C66-4BDA-ABDF-397211A1EE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293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AB896-358A-461D-B86C-ECD50582C63B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A59CB-1C66-4BDA-ABDF-397211A1EE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579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AB896-358A-461D-B86C-ECD50582C63B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A59CB-1C66-4BDA-ABDF-397211A1EE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341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AB896-358A-461D-B86C-ECD50582C63B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A59CB-1C66-4BDA-ABDF-397211A1EE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3922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AB896-358A-461D-B86C-ECD50582C63B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A59CB-1C66-4BDA-ABDF-397211A1EE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9602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0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AB896-358A-461D-B86C-ECD50582C63B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1A59CB-1C66-4BDA-ABDF-397211A1EE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494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inancni-matematika.cz/sporeni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1989138"/>
            <a:ext cx="8785225" cy="4535487"/>
          </a:xfrm>
        </p:spPr>
        <p:txBody>
          <a:bodyPr/>
          <a:lstStyle/>
          <a:p>
            <a:pPr eaLnBrk="1" hangingPunct="1"/>
            <a:r>
              <a:rPr lang="cs-CZ" sz="2000" dirty="0" smtClean="0"/>
              <a:t>Střední průmyslová škola elektrotechnická a informačních technologií Brno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a název projektu:	CZ.1.07/1.5.00/34.0521 – Investice do vzdělání nesou nejvyšší úrok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Autor:	Ing. Kamila Pecková</a:t>
            </a:r>
            <a:br>
              <a:rPr lang="cs-CZ" sz="2000" dirty="0" smtClean="0"/>
            </a:br>
            <a:r>
              <a:rPr lang="cs-CZ" sz="2000" dirty="0" smtClean="0"/>
              <a:t>Tematická sada: Finanční matematika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Téma:	</a:t>
            </a:r>
            <a:r>
              <a:rPr lang="cs-CZ" sz="2000" b="1" dirty="0" smtClean="0"/>
              <a:t>Spoření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materiálu:	</a:t>
            </a:r>
            <a:r>
              <a:rPr lang="cs-CZ" sz="2000" dirty="0" smtClean="0"/>
              <a:t>VY_42_INOVACE_05_26_PEKA</a:t>
            </a:r>
            <a:endParaRPr lang="cs-CZ" sz="2000" dirty="0" smtClean="0"/>
          </a:p>
        </p:txBody>
      </p:sp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6477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Anotace:  Prezentace je určena k doplněný výkladu tematického celku Finanční trh. </a:t>
            </a:r>
            <a:endParaRPr lang="cs-CZ" sz="2000" dirty="0" smtClean="0"/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Obsahuje </a:t>
            </a:r>
            <a:r>
              <a:rPr lang="cs-CZ" sz="2000" dirty="0" smtClean="0"/>
              <a:t>vysvětlení termínu, uvádí druhy spoření, vzorce 		pro výpočet a příklady.</a:t>
            </a: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307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156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Při spoření dochází k pravidelnému ukládání určité částky na účet. Tyto pravidelné vklady (úložky) se úročí. Úrok je připisován ke vkladu. </a:t>
            </a:r>
            <a:r>
              <a:rPr lang="cs-CZ" dirty="0" smtClean="0"/>
              <a:t>		U</a:t>
            </a:r>
            <a:r>
              <a:rPr lang="cs-CZ" dirty="0"/>
              <a:t> spoření nás obvykle zajímá budoucí </a:t>
            </a:r>
            <a:r>
              <a:rPr lang="cs-CZ" dirty="0" smtClean="0"/>
              <a:t>		hodnota </a:t>
            </a:r>
            <a:r>
              <a:rPr lang="cs-CZ" dirty="0"/>
              <a:t>těchto vkladů, tj. celková </a:t>
            </a:r>
            <a:r>
              <a:rPr lang="cs-CZ" dirty="0" smtClean="0"/>
              <a:t>		částka</a:t>
            </a:r>
            <a:r>
              <a:rPr lang="cs-CZ" dirty="0"/>
              <a:t>, kterou budeme mít </a:t>
            </a:r>
            <a:r>
              <a:rPr lang="cs-CZ" dirty="0" smtClean="0"/>
              <a:t>				naspořenou </a:t>
            </a:r>
            <a:r>
              <a:rPr lang="cs-CZ" dirty="0"/>
              <a:t>za určitou dobu.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5099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Z hlediska doby spoření rozlišujeme </a:t>
            </a:r>
            <a:r>
              <a:rPr lang="cs-CZ" dirty="0" smtClean="0"/>
              <a:t>spoření </a:t>
            </a:r>
            <a:r>
              <a:rPr lang="cs-CZ" b="1" dirty="0" smtClean="0"/>
              <a:t>krátkodobé a dlouhodobé</a:t>
            </a:r>
            <a:r>
              <a:rPr lang="cs-CZ" dirty="0" smtClean="0"/>
              <a:t>. U</a:t>
            </a:r>
            <a:r>
              <a:rPr lang="cs-CZ" dirty="0"/>
              <a:t> krátkodobého spoření doba spoření nepřesahuje jedno </a:t>
            </a:r>
            <a:r>
              <a:rPr lang="cs-CZ" dirty="0" smtClean="0"/>
              <a:t>			úrokové </a:t>
            </a:r>
            <a:r>
              <a:rPr lang="cs-CZ" dirty="0"/>
              <a:t>období (obvykle jeden rok) </a:t>
            </a:r>
            <a:r>
              <a:rPr lang="cs-CZ" dirty="0" smtClean="0"/>
              <a:t>		a</a:t>
            </a:r>
            <a:r>
              <a:rPr lang="cs-CZ" dirty="0"/>
              <a:t> úložky se úročí </a:t>
            </a:r>
            <a:r>
              <a:rPr lang="cs-CZ" dirty="0" smtClean="0"/>
              <a:t>pomocí 				</a:t>
            </a:r>
            <a:r>
              <a:rPr lang="cs-CZ" b="1" dirty="0" smtClean="0"/>
              <a:t>jednoduchého úročení</a:t>
            </a:r>
            <a:r>
              <a:rPr lang="cs-CZ" dirty="0" smtClean="0"/>
              <a:t>. 				U</a:t>
            </a:r>
            <a:r>
              <a:rPr lang="cs-CZ" dirty="0"/>
              <a:t> dlouhodobého spoření je doba </a:t>
            </a:r>
            <a:r>
              <a:rPr lang="cs-CZ" dirty="0" smtClean="0"/>
              <a:t>		spoření </a:t>
            </a:r>
            <a:r>
              <a:rPr lang="cs-CZ" dirty="0"/>
              <a:t>delší než jedno úrokové </a:t>
            </a:r>
            <a:r>
              <a:rPr lang="cs-CZ" dirty="0" smtClean="0"/>
              <a:t>			období </a:t>
            </a:r>
            <a:r>
              <a:rPr lang="cs-CZ" dirty="0"/>
              <a:t>a úložky se úročí </a:t>
            </a:r>
            <a:r>
              <a:rPr lang="cs-CZ" dirty="0" smtClean="0"/>
              <a:t>pomocí 			</a:t>
            </a:r>
            <a:r>
              <a:rPr lang="cs-CZ" b="1" dirty="0" smtClean="0"/>
              <a:t>složeného úročení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2564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Krátkodobé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/>
              <a:t>Doba spoření </a:t>
            </a:r>
            <a:r>
              <a:rPr lang="cs-CZ" b="1" i="1" dirty="0"/>
              <a:t>n</a:t>
            </a:r>
            <a:r>
              <a:rPr lang="cs-CZ" b="1" dirty="0"/>
              <a:t> ≤ úrokové období</a:t>
            </a:r>
          </a:p>
          <a:p>
            <a:pPr marL="0" indent="0">
              <a:buNone/>
            </a:pPr>
            <a:r>
              <a:rPr lang="cs-CZ" dirty="0"/>
              <a:t>U krátkodobého spoření </a:t>
            </a:r>
            <a:r>
              <a:rPr lang="cs-CZ" i="1" dirty="0"/>
              <a:t>doba spoření nepřesahuje jedno úrokové období</a:t>
            </a:r>
            <a:r>
              <a:rPr lang="cs-CZ" dirty="0"/>
              <a:t> (tj. jeden rok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smtClean="0"/>
              <a:t>		Úložky </a:t>
            </a:r>
            <a:r>
              <a:rPr lang="cs-CZ" i="1" dirty="0"/>
              <a:t>x</a:t>
            </a:r>
            <a:r>
              <a:rPr lang="cs-CZ" dirty="0"/>
              <a:t> (vklady) se úročí </a:t>
            </a:r>
            <a:r>
              <a:rPr lang="cs-CZ" dirty="0" smtClean="0"/>
              <a:t>pomocí 			jednoduchého úročení. každá </a:t>
            </a:r>
            <a:r>
              <a:rPr lang="cs-CZ" dirty="0"/>
              <a:t>úložka </a:t>
            </a:r>
            <a:r>
              <a:rPr lang="cs-CZ" dirty="0" smtClean="0"/>
              <a:t>		</a:t>
            </a:r>
            <a:r>
              <a:rPr lang="cs-CZ" i="1" dirty="0" smtClean="0"/>
              <a:t>x</a:t>
            </a:r>
            <a:r>
              <a:rPr lang="cs-CZ" dirty="0"/>
              <a:t> je úročena zvlášť. Úroky jsou </a:t>
            </a:r>
            <a:r>
              <a:rPr lang="cs-CZ" dirty="0" smtClean="0"/>
              <a:t>			připisovány </a:t>
            </a:r>
            <a:r>
              <a:rPr lang="cs-CZ" dirty="0"/>
              <a:t>na konci roku. Částky </a:t>
            </a:r>
            <a:r>
              <a:rPr lang="cs-CZ" dirty="0" smtClean="0"/>
              <a:t>			vkladu </a:t>
            </a:r>
            <a:r>
              <a:rPr lang="cs-CZ" i="1" dirty="0"/>
              <a:t>x</a:t>
            </a:r>
            <a:r>
              <a:rPr lang="cs-CZ" dirty="0"/>
              <a:t> se ukládají pravidelně </a:t>
            </a:r>
            <a:r>
              <a:rPr lang="cs-CZ" i="1" dirty="0"/>
              <a:t>m</a:t>
            </a:r>
            <a:r>
              <a:rPr lang="cs-CZ" dirty="0"/>
              <a:t>× za </a:t>
            </a:r>
            <a:r>
              <a:rPr lang="cs-CZ" dirty="0" smtClean="0"/>
              <a:t>		rok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33951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Naspořená částka: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Úložka x: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132856"/>
            <a:ext cx="6038096" cy="292381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5301208"/>
            <a:ext cx="3552381" cy="1038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697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Pan Jandák ukládá v bance pravidelně na konci každého měsíce 1 000 Kč. </a:t>
            </a:r>
            <a:r>
              <a:rPr lang="cs-CZ" dirty="0"/>
              <a:t>Úroková sazba </a:t>
            </a:r>
            <a:r>
              <a:rPr lang="cs-CZ" dirty="0" smtClean="0"/>
              <a:t>je  </a:t>
            </a:r>
            <a:r>
              <a:rPr lang="cs-CZ" dirty="0"/>
              <a:t>2 % p</a:t>
            </a:r>
            <a:r>
              <a:rPr lang="cs-CZ" dirty="0" smtClean="0"/>
              <a:t>. a</a:t>
            </a:r>
            <a:r>
              <a:rPr lang="cs-CZ" dirty="0"/>
              <a:t>. Úrokové období je roční. Vypočtěte, kolik bude mít naspořeno </a:t>
            </a:r>
            <a:r>
              <a:rPr lang="cs-CZ" dirty="0" smtClean="0"/>
              <a:t>na </a:t>
            </a:r>
            <a:r>
              <a:rPr lang="cs-CZ" dirty="0"/>
              <a:t>konci roku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501008"/>
            <a:ext cx="3638178" cy="2570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0989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Řešení: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Pan Jandák bude mít na konci roku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naspořeno 12 110 Kč.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268760"/>
            <a:ext cx="3676191" cy="6761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884" y="2348880"/>
            <a:ext cx="4733334" cy="1295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0166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Pan </a:t>
            </a:r>
            <a:r>
              <a:rPr lang="cs-CZ" dirty="0" err="1" smtClean="0"/>
              <a:t>Hasík</a:t>
            </a:r>
            <a:r>
              <a:rPr lang="cs-CZ" dirty="0" smtClean="0"/>
              <a:t> </a:t>
            </a:r>
            <a:r>
              <a:rPr lang="cs-CZ" dirty="0"/>
              <a:t>chce mít naspořeno na konci roku částku ve výši </a:t>
            </a:r>
            <a:r>
              <a:rPr lang="cs-CZ" dirty="0" smtClean="0"/>
              <a:t>8 090 </a:t>
            </a:r>
            <a:r>
              <a:rPr lang="cs-CZ" dirty="0"/>
              <a:t>Kč. Chce spořit pravidelně </a:t>
            </a:r>
            <a:r>
              <a:rPr lang="cs-CZ" dirty="0" smtClean="0"/>
              <a:t>4× </a:t>
            </a:r>
            <a:r>
              <a:rPr lang="cs-CZ" dirty="0"/>
              <a:t>za rok, a to vždy koncem </a:t>
            </a:r>
            <a:r>
              <a:rPr lang="cs-CZ" dirty="0" smtClean="0"/>
              <a:t>každého čtvrtletí. 		Úroková </a:t>
            </a:r>
            <a:r>
              <a:rPr lang="cs-CZ" dirty="0"/>
              <a:t>sazba činí </a:t>
            </a:r>
            <a:r>
              <a:rPr lang="cs-CZ" dirty="0" smtClean="0"/>
              <a:t>3 </a:t>
            </a:r>
            <a:r>
              <a:rPr lang="cs-CZ" dirty="0"/>
              <a:t>% p</a:t>
            </a:r>
            <a:r>
              <a:rPr lang="cs-CZ" dirty="0" smtClean="0"/>
              <a:t>. a</a:t>
            </a:r>
            <a:r>
              <a:rPr lang="cs-CZ" dirty="0"/>
              <a:t>. Úrokové </a:t>
            </a:r>
            <a:r>
              <a:rPr lang="cs-CZ" dirty="0" smtClean="0"/>
              <a:t>		období </a:t>
            </a:r>
            <a:r>
              <a:rPr lang="cs-CZ" dirty="0"/>
              <a:t>je roční. Vypočtěte, kolik musí </a:t>
            </a:r>
            <a:r>
              <a:rPr lang="cs-CZ" dirty="0" smtClean="0"/>
              <a:t>		pravidelně </a:t>
            </a:r>
            <a:r>
              <a:rPr lang="cs-CZ" dirty="0"/>
              <a:t>spořit.</a:t>
            </a:r>
          </a:p>
        </p:txBody>
      </p:sp>
    </p:spTree>
    <p:extLst>
      <p:ext uri="{BB962C8B-B14F-4D97-AF65-F5344CB8AC3E}">
        <p14:creationId xmlns:p14="http://schemas.microsoft.com/office/powerpoint/2010/main" val="10737269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Řešení: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Pan </a:t>
            </a:r>
            <a:r>
              <a:rPr lang="cs-CZ" dirty="0" err="1" smtClean="0"/>
              <a:t>Hasík</a:t>
            </a:r>
            <a:r>
              <a:rPr lang="cs-CZ" dirty="0" smtClean="0"/>
              <a:t> musí pravidelně spořit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2 000 Kč.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268760"/>
            <a:ext cx="3600000" cy="3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1748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Dlouhodobé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Doba spoření </a:t>
            </a:r>
            <a:r>
              <a:rPr lang="cs-CZ" b="1" i="1" dirty="0"/>
              <a:t>n</a:t>
            </a:r>
            <a:r>
              <a:rPr lang="cs-CZ" b="1" dirty="0"/>
              <a:t> &gt; úrokové období</a:t>
            </a:r>
          </a:p>
          <a:p>
            <a:pPr marL="0" indent="0">
              <a:buNone/>
            </a:pPr>
            <a:r>
              <a:rPr lang="cs-CZ" dirty="0"/>
              <a:t>U dlouhodobého spoření je </a:t>
            </a:r>
            <a:r>
              <a:rPr lang="cs-CZ" i="1" dirty="0"/>
              <a:t>doba spoření delší než jedno úrokové období</a:t>
            </a:r>
            <a:r>
              <a:rPr lang="cs-CZ" dirty="0"/>
              <a:t> (tj. jeden rok). Úložky </a:t>
            </a:r>
            <a:r>
              <a:rPr lang="cs-CZ" i="1" dirty="0" smtClean="0"/>
              <a:t>a</a:t>
            </a:r>
            <a:r>
              <a:rPr lang="cs-CZ" dirty="0" smtClean="0"/>
              <a:t> </a:t>
            </a:r>
            <a:r>
              <a:rPr lang="cs-CZ" dirty="0"/>
              <a:t>(tj. vklady, označované dále jako </a:t>
            </a:r>
            <a:r>
              <a:rPr lang="cs-CZ" i="1" dirty="0"/>
              <a:t>anuita</a:t>
            </a:r>
            <a:r>
              <a:rPr lang="cs-CZ" dirty="0"/>
              <a:t>) se </a:t>
            </a:r>
            <a:r>
              <a:rPr lang="cs-CZ" dirty="0" smtClean="0"/>
              <a:t>		úročí pomocí složeného úročení. 			Úroky </a:t>
            </a:r>
            <a:r>
              <a:rPr lang="cs-CZ" dirty="0"/>
              <a:t>jsou připisovány na konci roku. </a:t>
            </a:r>
            <a:r>
              <a:rPr lang="cs-CZ" dirty="0" smtClean="0"/>
              <a:t>		Počítají </a:t>
            </a:r>
            <a:r>
              <a:rPr lang="cs-CZ" dirty="0"/>
              <a:t>se zde úroky z úroků. Částky </a:t>
            </a:r>
            <a:r>
              <a:rPr lang="cs-CZ" dirty="0" smtClean="0"/>
              <a:t>		vkladu </a:t>
            </a:r>
            <a:r>
              <a:rPr lang="cs-CZ" i="1" dirty="0"/>
              <a:t>a</a:t>
            </a:r>
            <a:r>
              <a:rPr lang="cs-CZ" dirty="0"/>
              <a:t> se ukládají pravidelně 1× za </a:t>
            </a:r>
            <a:r>
              <a:rPr lang="cs-CZ" dirty="0" smtClean="0"/>
              <a:t>		rok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21338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268760"/>
            <a:ext cx="2438095" cy="220952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068960"/>
            <a:ext cx="4438096" cy="3180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3991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Paní Krátká </a:t>
            </a:r>
            <a:r>
              <a:rPr lang="cs-CZ" dirty="0"/>
              <a:t>si ukládá v bance pravidelně koncem každého roku </a:t>
            </a:r>
            <a:r>
              <a:rPr lang="cs-CZ" dirty="0" smtClean="0"/>
              <a:t>10</a:t>
            </a:r>
            <a:r>
              <a:rPr lang="cs-CZ" dirty="0"/>
              <a:t> 000 Kč. Úroková sazba činí 2 % p</a:t>
            </a:r>
            <a:r>
              <a:rPr lang="cs-CZ" dirty="0" smtClean="0"/>
              <a:t>. a</a:t>
            </a:r>
            <a:r>
              <a:rPr lang="cs-CZ" dirty="0"/>
              <a:t>. Úrokové období je roční. Vypočtěte, kolik bude mít naspořeno na běžném účtu za 5 let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645024"/>
            <a:ext cx="3888432" cy="2704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95942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Řešení: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Paní Krátká bude mít za 5 let na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běžném účtu naspořeno 52 040,50 		Kč.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196752"/>
            <a:ext cx="5186158" cy="3166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119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Pan </a:t>
            </a:r>
            <a:r>
              <a:rPr lang="cs-CZ" dirty="0" smtClean="0"/>
              <a:t>Hanák </a:t>
            </a:r>
            <a:r>
              <a:rPr lang="cs-CZ" dirty="0"/>
              <a:t>chce mít za 5 let naspořenu částku ve výši 5 204,04 Kč. Chce spořit pravidelně vždy koncem každého roku. Úroková sazba činí </a:t>
            </a:r>
            <a:r>
              <a:rPr lang="cs-CZ" dirty="0" smtClean="0"/>
              <a:t>3 </a:t>
            </a:r>
            <a:r>
              <a:rPr lang="cs-CZ" dirty="0"/>
              <a:t>% p</a:t>
            </a:r>
            <a:r>
              <a:rPr lang="cs-CZ" dirty="0" smtClean="0"/>
              <a:t>. a</a:t>
            </a:r>
            <a:r>
              <a:rPr lang="cs-CZ" dirty="0"/>
              <a:t>. Úrokové období je roční. Vypočtěte, kolik musí pravidelně spořit. </a:t>
            </a:r>
          </a:p>
        </p:txBody>
      </p:sp>
    </p:spTree>
    <p:extLst>
      <p:ext uri="{BB962C8B-B14F-4D97-AF65-F5344CB8AC3E}">
        <p14:creationId xmlns:p14="http://schemas.microsoft.com/office/powerpoint/2010/main" val="15520949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Řešení: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Pan Hanák musí pravidelně spořit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15 000 Kč.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836712"/>
            <a:ext cx="5051748" cy="3788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9631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Kolektiv autorů. Slabikář finanční gramotnosti: učebnice základních 7 modulů finanční gramotnosti. 1. vydání. Praha: </a:t>
            </a:r>
            <a:r>
              <a:rPr lang="cs-CZ" sz="2000" dirty="0" err="1"/>
              <a:t>Cofet</a:t>
            </a:r>
            <a:r>
              <a:rPr lang="cs-CZ" sz="2000" dirty="0"/>
              <a:t>, a. s., 2009. 448 s. ISBN 80-254-4207-4.</a:t>
            </a:r>
          </a:p>
          <a:p>
            <a:r>
              <a:rPr lang="cs-CZ" sz="2000" dirty="0"/>
              <a:t>URL: </a:t>
            </a:r>
            <a:r>
              <a:rPr lang="cs-CZ" sz="2000" dirty="0" smtClean="0"/>
              <a:t>&lt;</a:t>
            </a:r>
            <a:r>
              <a:rPr lang="cs-CZ" sz="2000" u="sng" dirty="0">
                <a:hlinkClick r:id="rId2"/>
              </a:rPr>
              <a:t>http://www.financni-matematika.cz/</a:t>
            </a:r>
            <a:r>
              <a:rPr lang="cs-CZ" sz="2000" u="sng" dirty="0" err="1">
                <a:hlinkClick r:id="rId2"/>
              </a:rPr>
              <a:t>sporeni</a:t>
            </a:r>
            <a:r>
              <a:rPr lang="cs-CZ" sz="2000" u="sng" dirty="0" smtClean="0">
                <a:hlinkClick r:id="rId2"/>
              </a:rPr>
              <a:t>/</a:t>
            </a:r>
            <a:r>
              <a:rPr lang="cs-CZ" sz="2000" dirty="0" smtClean="0"/>
              <a:t>&gt; </a:t>
            </a:r>
            <a:r>
              <a:rPr lang="cs-CZ" sz="2000" dirty="0"/>
              <a:t>[cit. </a:t>
            </a:r>
            <a:r>
              <a:rPr lang="cs-CZ" sz="2000" smtClean="0"/>
              <a:t>2014-02-06].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62205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248</Words>
  <Application>Microsoft Office PowerPoint</Application>
  <PresentationFormat>Předvádění na obrazovce (4:3)</PresentationFormat>
  <Paragraphs>74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průmyslová škola elektrotechnická a informačních technologií Brno   Číslo a název projektu: CZ.1.07/1.5.00/34.0521 – Investice do vzdělání nesou nejvyšší úrok  Autor: Ing. Kamila Pecková Tematická sada: Finanční matematika  Téma: Spoření Číslo materiálu: VY_42_INOVACE_05_26_PEKA</vt:lpstr>
      <vt:lpstr>Prezentace aplikace PowerPoint</vt:lpstr>
      <vt:lpstr>Spoření</vt:lpstr>
      <vt:lpstr>Druhy spoření</vt:lpstr>
      <vt:lpstr>Krátkodobé spoření</vt:lpstr>
      <vt:lpstr>Vzorce</vt:lpstr>
      <vt:lpstr>Příklad 1</vt:lpstr>
      <vt:lpstr>Prezentace aplikace PowerPoint</vt:lpstr>
      <vt:lpstr>Příklad 2</vt:lpstr>
      <vt:lpstr>Prezentace aplikace PowerPoint</vt:lpstr>
      <vt:lpstr>Dlouhodobé spoření</vt:lpstr>
      <vt:lpstr>Vzorce</vt:lpstr>
      <vt:lpstr>Příklad 3</vt:lpstr>
      <vt:lpstr>Prezentace aplikace PowerPoint</vt:lpstr>
      <vt:lpstr>Příklad 4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elektrotechnická a informačních technologií Brno   Číslo a název projektu: CZ.1.07/1.5.00/34.0521 – Investice do vzdělání nesou nejvyšší úrok  Autor: Ing. Kamila Pecková Tematická sada: Finanční matematika  Téma: Spoření Číslo materiálu: VY_42_INOVACE_05_XX_PEKA</dc:title>
  <dc:creator>iapetus</dc:creator>
  <cp:lastModifiedBy>Iapetus</cp:lastModifiedBy>
  <cp:revision>14</cp:revision>
  <dcterms:created xsi:type="dcterms:W3CDTF">2014-02-18T16:21:20Z</dcterms:created>
  <dcterms:modified xsi:type="dcterms:W3CDTF">2014-04-24T21:25:38Z</dcterms:modified>
</cp:coreProperties>
</file>