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 id="270" r:id="rId14"/>
    <p:sldId id="271" r:id="rId15"/>
    <p:sldId id="272" r:id="rId16"/>
    <p:sldId id="26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826513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2977144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4175142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BB0B5C8-C63D-462D-9A6B-48517F3A8D7A}" type="datetimeFigureOut">
              <a:rPr lang="cs-CZ" smtClean="0"/>
              <a:t>24.4.2014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1076714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BB0B5C8-C63D-462D-9A6B-48517F3A8D7A}" type="datetimeFigureOut">
              <a:rPr lang="cs-CZ" smtClean="0"/>
              <a:t>24.4.2014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2605624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BB0B5C8-C63D-462D-9A6B-48517F3A8D7A}" type="datetimeFigureOut">
              <a:rPr lang="cs-CZ" smtClean="0"/>
              <a:t>24.4.2014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2663450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BB0B5C8-C63D-462D-9A6B-48517F3A8D7A}" type="datetimeFigureOut">
              <a:rPr lang="cs-CZ" smtClean="0"/>
              <a:t>24.4.2014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2088349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BB0B5C8-C63D-462D-9A6B-48517F3A8D7A}" type="datetimeFigureOut">
              <a:rPr lang="cs-CZ" smtClean="0"/>
              <a:t>24.4.2014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43875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BB0B5C8-C63D-462D-9A6B-48517F3A8D7A}" type="datetimeFigureOut">
              <a:rPr lang="cs-CZ" smtClean="0"/>
              <a:t>24.4.2014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245167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1514463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76E531-7BD7-438E-9F17-7F3470DAD07E}" type="slidenum">
              <a:rPr lang="cs-CZ" smtClean="0"/>
              <a:t>‹#›</a:t>
            </a:fld>
            <a:endParaRPr lang="cs-CZ"/>
          </a:p>
        </p:txBody>
      </p:sp>
    </p:spTree>
    <p:extLst>
      <p:ext uri="{BB962C8B-B14F-4D97-AF65-F5344CB8AC3E}">
        <p14:creationId xmlns:p14="http://schemas.microsoft.com/office/powerpoint/2010/main" val="3548171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0"/>
            <a:lum/>
          </a:blip>
          <a:srcRect/>
          <a:stretch>
            <a:fillRect l="-10000" r="-10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B0B5C8-C63D-462D-9A6B-48517F3A8D7A}" type="datetimeFigureOut">
              <a:rPr lang="cs-CZ" smtClean="0"/>
              <a:t>24.4.2014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76E531-7BD7-438E-9F17-7F3470DAD07E}" type="slidenum">
              <a:rPr lang="cs-CZ" smtClean="0"/>
              <a:t>‹#›</a:t>
            </a:fld>
            <a:endParaRPr lang="cs-CZ"/>
          </a:p>
        </p:txBody>
      </p:sp>
    </p:spTree>
    <p:extLst>
      <p:ext uri="{BB962C8B-B14F-4D97-AF65-F5344CB8AC3E}">
        <p14:creationId xmlns:p14="http://schemas.microsoft.com/office/powerpoint/2010/main" val="417825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koop.cz/nase-produkty/pojisteni-osob/urazove-a-rizikove-pojisteni/?utm_source=google&amp;utm_medium=ppc&amp;utm_campaign=pojisteni_osob" TargetMode="External"/><Relationship Id="rId2" Type="http://schemas.openxmlformats.org/officeDocument/2006/relationships/hyperlink" Target="http://www.finance.cz/pojisteni/" TargetMode="External"/><Relationship Id="rId1" Type="http://schemas.openxmlformats.org/officeDocument/2006/relationships/slideLayout" Target="../slideLayouts/slideLayout2.xml"/><Relationship Id="rId4" Type="http://schemas.openxmlformats.org/officeDocument/2006/relationships/hyperlink" Target="http://www.anopojisteni.cz/model_uraz.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50825" y="1989138"/>
            <a:ext cx="8785225" cy="4535487"/>
          </a:xfrm>
        </p:spPr>
        <p:txBody>
          <a:bodyPr/>
          <a:lstStyle/>
          <a:p>
            <a:pPr eaLnBrk="1" hangingPunct="1"/>
            <a:r>
              <a:rPr lang="cs-CZ" sz="2000" dirty="0" smtClean="0"/>
              <a:t>Střední průmyslová škola elektrotechnická a informačních technologií Brno</a:t>
            </a:r>
            <a:br>
              <a:rPr lang="cs-CZ" sz="2000" dirty="0" smtClean="0"/>
            </a:br>
            <a:r>
              <a:rPr lang="cs-CZ" sz="2000" dirty="0" smtClean="0"/>
              <a:t/>
            </a:r>
            <a:br>
              <a:rPr lang="cs-CZ" sz="2000" dirty="0" smtClean="0"/>
            </a:br>
            <a:r>
              <a:rPr lang="cs-CZ" sz="2000" dirty="0" smtClean="0"/>
              <a:t/>
            </a:r>
            <a:br>
              <a:rPr lang="cs-CZ" sz="2000" dirty="0" smtClean="0"/>
            </a:br>
            <a:r>
              <a:rPr lang="cs-CZ" sz="2000" dirty="0" smtClean="0"/>
              <a:t>Číslo a název projektu:	CZ.1.07/1.5.00/34.0521 – Investice do vzdělání nesou nejvyšší úrok</a:t>
            </a:r>
            <a:br>
              <a:rPr lang="cs-CZ" sz="2000" dirty="0" smtClean="0"/>
            </a:br>
            <a:r>
              <a:rPr lang="cs-CZ" sz="2000" dirty="0" smtClean="0"/>
              <a:t/>
            </a:r>
            <a:br>
              <a:rPr lang="cs-CZ" sz="2000" dirty="0" smtClean="0"/>
            </a:br>
            <a:r>
              <a:rPr lang="cs-CZ" sz="2000" dirty="0" smtClean="0"/>
              <a:t>Autor:	Ing. Kamila Pecková</a:t>
            </a:r>
            <a:br>
              <a:rPr lang="cs-CZ" sz="2000" dirty="0" smtClean="0"/>
            </a:br>
            <a:r>
              <a:rPr lang="cs-CZ" sz="2000" dirty="0" smtClean="0"/>
              <a:t>Tematická sada: Finanční matematika</a:t>
            </a:r>
            <a:br>
              <a:rPr lang="cs-CZ" sz="2000" dirty="0" smtClean="0"/>
            </a:br>
            <a:r>
              <a:rPr lang="cs-CZ" sz="2000" dirty="0" smtClean="0"/>
              <a:t/>
            </a:r>
            <a:br>
              <a:rPr lang="cs-CZ" sz="2000" dirty="0" smtClean="0"/>
            </a:br>
            <a:r>
              <a:rPr lang="cs-CZ" sz="2000" dirty="0" smtClean="0"/>
              <a:t>Téma:	</a:t>
            </a:r>
            <a:r>
              <a:rPr lang="cs-CZ" sz="2000" b="1" dirty="0" smtClean="0"/>
              <a:t>Pojištění</a:t>
            </a:r>
            <a:r>
              <a:rPr lang="cs-CZ" sz="2000" dirty="0" smtClean="0"/>
              <a:t/>
            </a:r>
            <a:br>
              <a:rPr lang="cs-CZ" sz="2000" dirty="0" smtClean="0"/>
            </a:br>
            <a:r>
              <a:rPr lang="cs-CZ" sz="2000" dirty="0" smtClean="0"/>
              <a:t>Číslo materiálu:	</a:t>
            </a:r>
            <a:r>
              <a:rPr lang="cs-CZ" sz="2000" dirty="0" smtClean="0"/>
              <a:t>VY_42_INOVACE_05_27_PEKA</a:t>
            </a:r>
            <a:endParaRPr lang="cs-CZ" sz="2000" dirty="0" smtClean="0"/>
          </a:p>
        </p:txBody>
      </p:sp>
      <p:pic>
        <p:nvPicPr>
          <p:cNvPr id="2051" name="il_fi" descr="OPVK_hor_zakladni_logolink_RGB_cz-1024x22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6763" y="249238"/>
            <a:ext cx="7550150"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6624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Zástupný symbol pro obsah 2"/>
          <p:cNvSpPr>
            <a:spLocks noGrp="1"/>
          </p:cNvSpPr>
          <p:nvPr>
            <p:ph idx="1"/>
          </p:nvPr>
        </p:nvSpPr>
        <p:spPr/>
        <p:txBody>
          <a:bodyPr/>
          <a:lstStyle/>
          <a:p>
            <a:pPr marL="0" indent="0" eaLnBrk="1" hangingPunct="1">
              <a:buFontTx/>
              <a:buNone/>
            </a:pPr>
            <a:endParaRPr lang="cs-CZ" sz="2000" dirty="0" smtClean="0"/>
          </a:p>
          <a:p>
            <a:pPr marL="0" indent="0" eaLnBrk="1" hangingPunct="1">
              <a:buFontTx/>
              <a:buNone/>
            </a:pPr>
            <a:r>
              <a:rPr lang="cs-CZ" sz="2000" dirty="0" smtClean="0"/>
              <a:t>Anotace:  Prezentace je určena k doplněný výkladu tematického celku Finanční tr</a:t>
            </a:r>
            <a:r>
              <a:rPr lang="cs-CZ" sz="2000" dirty="0"/>
              <a:t>h</a:t>
            </a:r>
            <a:r>
              <a:rPr lang="cs-CZ" sz="2000" dirty="0" smtClean="0"/>
              <a:t>.</a:t>
            </a:r>
          </a:p>
          <a:p>
            <a:pPr marL="0" indent="0" eaLnBrk="1" hangingPunct="1">
              <a:buFontTx/>
              <a:buNone/>
            </a:pPr>
            <a:endParaRPr lang="cs-CZ" sz="2000" dirty="0" smtClean="0"/>
          </a:p>
          <a:p>
            <a:pPr marL="0" indent="0" eaLnBrk="1" hangingPunct="1">
              <a:buFontTx/>
              <a:buNone/>
            </a:pPr>
            <a:r>
              <a:rPr lang="cs-CZ" sz="2000" dirty="0"/>
              <a:t>	</a:t>
            </a:r>
            <a:r>
              <a:rPr lang="cs-CZ" sz="2000" dirty="0" smtClean="0"/>
              <a:t>	Obsahuje </a:t>
            </a:r>
            <a:r>
              <a:rPr lang="cs-CZ" sz="2000" dirty="0" smtClean="0"/>
              <a:t>vysvětlení termínu, uvádí základní druhy pojištění 		a příklady na výpočet výše pojištění.</a:t>
            </a:r>
            <a:endParaRPr lang="cs-CZ" dirty="0" smtClean="0"/>
          </a:p>
        </p:txBody>
      </p:sp>
      <p:pic>
        <p:nvPicPr>
          <p:cNvPr id="3075" name="il_fi" descr="OPVK_hor_zakladni_logolink_RGB_cz-1024x22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350" y="127000"/>
            <a:ext cx="6807200" cy="148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96200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Pojištění</a:t>
            </a:r>
            <a:endParaRPr lang="cs-CZ" dirty="0"/>
          </a:p>
        </p:txBody>
      </p:sp>
      <p:sp>
        <p:nvSpPr>
          <p:cNvPr id="3" name="Zástupný symbol pro obsah 2"/>
          <p:cNvSpPr>
            <a:spLocks noGrp="1"/>
          </p:cNvSpPr>
          <p:nvPr>
            <p:ph idx="1"/>
          </p:nvPr>
        </p:nvSpPr>
        <p:spPr/>
        <p:txBody>
          <a:bodyPr/>
          <a:lstStyle/>
          <a:p>
            <a:pPr marL="0" indent="0">
              <a:buNone/>
            </a:pPr>
            <a:r>
              <a:rPr lang="cs-CZ" dirty="0" smtClean="0"/>
              <a:t>Jedná se o závazek pojistitele (pojišťovny) ve prospěch pojištěnce, který je potvrzený pojistnou smlouvou. V té se pojišťovna zavazuje  tlumit dopad určitých negativních „škodných událostí“ na pojištěnce. </a:t>
            </a:r>
            <a:endParaRPr lang="cs-CZ" dirty="0"/>
          </a:p>
        </p:txBody>
      </p:sp>
    </p:spTree>
    <p:extLst>
      <p:ext uri="{BB962C8B-B14F-4D97-AF65-F5344CB8AC3E}">
        <p14:creationId xmlns:p14="http://schemas.microsoft.com/office/powerpoint/2010/main" val="1961031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Druhy pojištění</a:t>
            </a:r>
            <a:endParaRPr lang="cs-CZ" dirty="0"/>
          </a:p>
        </p:txBody>
      </p:sp>
      <p:sp>
        <p:nvSpPr>
          <p:cNvPr id="3" name="Zástupný symbol pro obsah 2"/>
          <p:cNvSpPr>
            <a:spLocks noGrp="1"/>
          </p:cNvSpPr>
          <p:nvPr>
            <p:ph idx="1"/>
          </p:nvPr>
        </p:nvSpPr>
        <p:spPr>
          <a:xfrm>
            <a:off x="457200" y="1844824"/>
            <a:ext cx="8229600" cy="4281339"/>
          </a:xfrm>
        </p:spPr>
        <p:txBody>
          <a:bodyPr/>
          <a:lstStyle/>
          <a:p>
            <a:pPr marL="0" indent="0">
              <a:buNone/>
            </a:pPr>
            <a:r>
              <a:rPr lang="cs-CZ" dirty="0" smtClean="0"/>
              <a:t>Existuje velký počet různých druhů pojištění. K nejčastějším patří:</a:t>
            </a:r>
          </a:p>
          <a:p>
            <a:pPr lvl="8">
              <a:buFontTx/>
              <a:buChar char="-"/>
            </a:pPr>
            <a:r>
              <a:rPr lang="cs-CZ" sz="3200" dirty="0" smtClean="0"/>
              <a:t>pojištění osob</a:t>
            </a:r>
          </a:p>
          <a:p>
            <a:pPr lvl="8">
              <a:buFontTx/>
              <a:buChar char="-"/>
            </a:pPr>
            <a:r>
              <a:rPr lang="cs-CZ" sz="3200" dirty="0" smtClean="0"/>
              <a:t>pojištění majetku</a:t>
            </a:r>
          </a:p>
          <a:p>
            <a:pPr lvl="8">
              <a:buFontTx/>
              <a:buChar char="-"/>
            </a:pPr>
            <a:r>
              <a:rPr lang="cs-CZ" sz="3200" dirty="0" smtClean="0"/>
              <a:t>pojištění automobilu</a:t>
            </a:r>
          </a:p>
          <a:p>
            <a:pPr lvl="8">
              <a:buFontTx/>
              <a:buChar char="-"/>
            </a:pPr>
            <a:r>
              <a:rPr lang="cs-CZ" sz="3200" dirty="0"/>
              <a:t>p</a:t>
            </a:r>
            <a:r>
              <a:rPr lang="cs-CZ" sz="3200" dirty="0" smtClean="0"/>
              <a:t>ojištění právní ochrany</a:t>
            </a:r>
            <a:endParaRPr lang="cs-CZ" sz="3200" dirty="0"/>
          </a:p>
        </p:txBody>
      </p:sp>
    </p:spTree>
    <p:extLst>
      <p:ext uri="{BB962C8B-B14F-4D97-AF65-F5344CB8AC3E}">
        <p14:creationId xmlns:p14="http://schemas.microsoft.com/office/powerpoint/2010/main" val="1091918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Pojištění osob</a:t>
            </a:r>
            <a:endParaRPr lang="cs-CZ" dirty="0"/>
          </a:p>
        </p:txBody>
      </p:sp>
      <p:sp>
        <p:nvSpPr>
          <p:cNvPr id="3" name="Zástupný symbol pro obsah 2"/>
          <p:cNvSpPr>
            <a:spLocks noGrp="1"/>
          </p:cNvSpPr>
          <p:nvPr>
            <p:ph idx="1"/>
          </p:nvPr>
        </p:nvSpPr>
        <p:spPr/>
        <p:txBody>
          <a:bodyPr/>
          <a:lstStyle/>
          <a:p>
            <a:pPr marL="0" indent="0">
              <a:buNone/>
            </a:pPr>
            <a:r>
              <a:rPr lang="cs-CZ" dirty="0" smtClean="0"/>
              <a:t>Cílem pojištění osob je poskytnout ochranu pojištěného před neočekávanými událostmi (zdravotní pojištění, úrazové pojištění, životní pojištění, cestovní pojištění, …). </a:t>
            </a:r>
          </a:p>
          <a:p>
            <a:pPr marL="0" indent="0">
              <a:buNone/>
            </a:pPr>
            <a:r>
              <a:rPr lang="cs-CZ" dirty="0"/>
              <a:t>	</a:t>
            </a:r>
            <a:r>
              <a:rPr lang="cs-CZ" dirty="0" smtClean="0"/>
              <a:t>	Příklad pojištění:</a:t>
            </a:r>
          </a:p>
          <a:p>
            <a:pPr marL="0" indent="0">
              <a:buNone/>
            </a:pPr>
            <a:endParaRPr lang="cs-CZ"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1975" y="4293096"/>
            <a:ext cx="4723810" cy="2228572"/>
          </a:xfrm>
          <a:prstGeom prst="rect">
            <a:avLst/>
          </a:prstGeom>
        </p:spPr>
      </p:pic>
    </p:spTree>
    <p:extLst>
      <p:ext uri="{BB962C8B-B14F-4D97-AF65-F5344CB8AC3E}">
        <p14:creationId xmlns:p14="http://schemas.microsoft.com/office/powerpoint/2010/main" val="42093212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1</a:t>
            </a:r>
            <a:endParaRPr lang="cs-CZ" dirty="0"/>
          </a:p>
        </p:txBody>
      </p:sp>
      <p:sp>
        <p:nvSpPr>
          <p:cNvPr id="3" name="Zástupný symbol pro obsah 2"/>
          <p:cNvSpPr>
            <a:spLocks noGrp="1"/>
          </p:cNvSpPr>
          <p:nvPr>
            <p:ph idx="1"/>
          </p:nvPr>
        </p:nvSpPr>
        <p:spPr>
          <a:xfrm>
            <a:off x="457200" y="1412776"/>
            <a:ext cx="8229600" cy="4713387"/>
          </a:xfrm>
        </p:spPr>
        <p:txBody>
          <a:bodyPr/>
          <a:lstStyle/>
          <a:p>
            <a:pPr marL="0" indent="0">
              <a:buNone/>
            </a:pPr>
            <a:r>
              <a:rPr lang="cs-CZ" dirty="0" smtClean="0"/>
              <a:t>Pan David je IT specialista, je mu 34 let. Má netradičního koníka – seskoky padákem. Rozhodl se, že si sjedná úrazové pojištění (pojišťovna nabízí 5% slevu). Na základě následující tabulky 		spočítejte výši pojištění za pojistné 		období:</a:t>
            </a:r>
            <a:endParaRPr lang="cs-CZ"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989319"/>
            <a:ext cx="3753993" cy="2655557"/>
          </a:xfrm>
          <a:prstGeom prst="rect">
            <a:avLst/>
          </a:prstGeom>
        </p:spPr>
      </p:pic>
    </p:spTree>
    <p:extLst>
      <p:ext uri="{BB962C8B-B14F-4D97-AF65-F5344CB8AC3E}">
        <p14:creationId xmlns:p14="http://schemas.microsoft.com/office/powerpoint/2010/main" val="15873254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433467"/>
          </a:xfrm>
        </p:spPr>
        <p:txBody>
          <a:bodyPr/>
          <a:lstStyle/>
          <a:p>
            <a:pPr marL="0" indent="0">
              <a:buNone/>
            </a:pPr>
            <a:r>
              <a:rPr lang="cs-CZ" dirty="0" smtClean="0"/>
              <a:t>Řešení:</a:t>
            </a:r>
          </a:p>
          <a:p>
            <a:pPr marL="0" indent="0">
              <a:buNone/>
            </a:pPr>
            <a:endParaRPr lang="cs-CZ"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0094" y="1338523"/>
            <a:ext cx="6940881" cy="4898789"/>
          </a:xfrm>
          <a:prstGeom prst="rect">
            <a:avLst/>
          </a:prstGeom>
        </p:spPr>
      </p:pic>
    </p:spTree>
    <p:extLst>
      <p:ext uri="{BB962C8B-B14F-4D97-AF65-F5344CB8AC3E}">
        <p14:creationId xmlns:p14="http://schemas.microsoft.com/office/powerpoint/2010/main" val="936641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Pojištění majetku</a:t>
            </a:r>
            <a:endParaRPr lang="cs-CZ" dirty="0"/>
          </a:p>
        </p:txBody>
      </p:sp>
      <p:sp>
        <p:nvSpPr>
          <p:cNvPr id="3" name="Zástupný symbol pro obsah 2"/>
          <p:cNvSpPr>
            <a:spLocks noGrp="1"/>
          </p:cNvSpPr>
          <p:nvPr>
            <p:ph idx="1"/>
          </p:nvPr>
        </p:nvSpPr>
        <p:spPr/>
        <p:txBody>
          <a:bodyPr/>
          <a:lstStyle/>
          <a:p>
            <a:pPr marL="0" indent="0">
              <a:buNone/>
            </a:pPr>
            <a:r>
              <a:rPr lang="cs-CZ" dirty="0" smtClean="0"/>
              <a:t>Může jít o pojištění trvale obývaných budov, pojištění domácnosti (vztahuje se především na vybavení bytu) a pojištění odpovědnosti za 			škodu (chrání nás před škodami, 			které můžeme způsobit třetí osobě).</a:t>
            </a:r>
            <a:endParaRPr lang="cs-CZ" dirty="0"/>
          </a:p>
        </p:txBody>
      </p:sp>
    </p:spTree>
    <p:extLst>
      <p:ext uri="{BB962C8B-B14F-4D97-AF65-F5344CB8AC3E}">
        <p14:creationId xmlns:p14="http://schemas.microsoft.com/office/powerpoint/2010/main" val="35173247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2</a:t>
            </a:r>
            <a:endParaRPr lang="cs-CZ" dirty="0"/>
          </a:p>
        </p:txBody>
      </p:sp>
      <p:sp>
        <p:nvSpPr>
          <p:cNvPr id="3" name="Zástupný symbol pro obsah 2"/>
          <p:cNvSpPr>
            <a:spLocks noGrp="1"/>
          </p:cNvSpPr>
          <p:nvPr>
            <p:ph idx="1"/>
          </p:nvPr>
        </p:nvSpPr>
        <p:spPr>
          <a:xfrm>
            <a:off x="457200" y="1340768"/>
            <a:ext cx="8229600" cy="4785395"/>
          </a:xfrm>
        </p:spPr>
        <p:txBody>
          <a:bodyPr/>
          <a:lstStyle/>
          <a:p>
            <a:pPr marL="0" indent="0">
              <a:buNone/>
            </a:pPr>
            <a:r>
              <a:rPr lang="cs-CZ" dirty="0" smtClean="0"/>
              <a:t>Pan Jaroslav chová velkého psa, se kterým chodí na procházky. Přemýšlí, že se nechá pojistit proti odpovědnosti za škodu, kterou by mohl jeho pes způsobit. Zvažuje nabídky dvou pojišťoven. První 		nabízí pojištění na chov jednoho psa 		za 980 Kč za rok. Druhá ještě navíc 		pojištění na přechodný pobyt 			pojištěného na ostatním území 			Evropy za 1 430 Kč na rok. </a:t>
            </a:r>
            <a:endParaRPr lang="cs-CZ" dirty="0"/>
          </a:p>
        </p:txBody>
      </p:sp>
    </p:spTree>
    <p:extLst>
      <p:ext uri="{BB962C8B-B14F-4D97-AF65-F5344CB8AC3E}">
        <p14:creationId xmlns:p14="http://schemas.microsoft.com/office/powerpoint/2010/main" val="22771507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lstStyle/>
          <a:p>
            <a:pPr marL="0" indent="0">
              <a:buNone/>
            </a:pPr>
            <a:r>
              <a:rPr lang="cs-CZ" dirty="0" smtClean="0"/>
              <a:t>A když u ní pan Jaroslav zaplatí pojištění online, získá 15% slevu. Pan Jaroslav zvažuje své finanční možnosti. Která nabídka je výhodnější?</a:t>
            </a:r>
          </a:p>
          <a:p>
            <a:pPr marL="0" indent="0">
              <a:buNone/>
            </a:pPr>
            <a:r>
              <a:rPr lang="cs-CZ" dirty="0" smtClean="0"/>
              <a:t>Řešení:</a:t>
            </a:r>
          </a:p>
          <a:p>
            <a:pPr marL="0" indent="0">
              <a:buNone/>
            </a:pPr>
            <a:r>
              <a:rPr lang="cs-CZ" dirty="0" smtClean="0"/>
              <a:t>		1. pojišťovna:  980 Kč</a:t>
            </a:r>
          </a:p>
          <a:p>
            <a:pPr marL="0" indent="0">
              <a:buNone/>
            </a:pPr>
            <a:r>
              <a:rPr lang="cs-CZ" dirty="0" smtClean="0"/>
              <a:t>		2. pojišťovna: 1 430 – (1 430 * 0,15) = 		     1 215,50 Kč</a:t>
            </a:r>
          </a:p>
          <a:p>
            <a:pPr marL="0" indent="0">
              <a:buNone/>
            </a:pPr>
            <a:r>
              <a:rPr lang="cs-CZ" dirty="0"/>
              <a:t>	</a:t>
            </a:r>
            <a:r>
              <a:rPr lang="cs-CZ" dirty="0" smtClean="0"/>
              <a:t>	Cenově výhodnější je nabídka první 		pojišťovny.</a:t>
            </a:r>
          </a:p>
          <a:p>
            <a:pPr marL="0" indent="0">
              <a:buNone/>
            </a:pPr>
            <a:endParaRPr lang="cs-CZ" dirty="0"/>
          </a:p>
        </p:txBody>
      </p:sp>
    </p:spTree>
    <p:extLst>
      <p:ext uri="{BB962C8B-B14F-4D97-AF65-F5344CB8AC3E}">
        <p14:creationId xmlns:p14="http://schemas.microsoft.com/office/powerpoint/2010/main" val="18815204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Pojištění vozidel</a:t>
            </a:r>
            <a:endParaRPr lang="cs-CZ" dirty="0"/>
          </a:p>
        </p:txBody>
      </p:sp>
      <p:sp>
        <p:nvSpPr>
          <p:cNvPr id="3" name="Zástupný symbol pro obsah 2"/>
          <p:cNvSpPr>
            <a:spLocks noGrp="1"/>
          </p:cNvSpPr>
          <p:nvPr>
            <p:ph idx="1"/>
          </p:nvPr>
        </p:nvSpPr>
        <p:spPr/>
        <p:txBody>
          <a:bodyPr/>
          <a:lstStyle/>
          <a:p>
            <a:pPr marL="0" indent="0">
              <a:buNone/>
            </a:pPr>
            <a:r>
              <a:rPr lang="cs-CZ" dirty="0" smtClean="0"/>
              <a:t>Vozidlo lze pojistit dvěma způsoby:</a:t>
            </a:r>
          </a:p>
          <a:p>
            <a:pPr marL="514350" indent="-514350">
              <a:buAutoNum type="arabicPeriod"/>
            </a:pPr>
            <a:r>
              <a:rPr lang="cs-CZ" dirty="0" smtClean="0"/>
              <a:t>zákonné pojištění (povinné ručení): chrání proti škodám způsobeným provozem vozidla</a:t>
            </a:r>
          </a:p>
          <a:p>
            <a:pPr marL="514350" indent="-514350">
              <a:buAutoNum type="arabicPeriod"/>
            </a:pPr>
            <a:r>
              <a:rPr lang="cs-CZ" dirty="0" smtClean="0"/>
              <a:t>havarijní pojištění: chrání vozidlo samotné</a:t>
            </a:r>
          </a:p>
          <a:p>
            <a:pPr marL="514350" indent="-514350">
              <a:buAutoNum type="arabicPeriod"/>
            </a:pPr>
            <a:endParaRPr lang="cs-CZ" dirty="0"/>
          </a:p>
          <a:p>
            <a:pPr marL="0" indent="0">
              <a:buNone/>
            </a:pPr>
            <a:r>
              <a:rPr lang="cs-CZ" dirty="0" smtClean="0"/>
              <a:t>		Většina pojišťoven poskytuje slevy za 		současné uzavření obou pojištění.</a:t>
            </a:r>
            <a:endParaRPr lang="cs-CZ" dirty="0"/>
          </a:p>
        </p:txBody>
      </p:sp>
    </p:spTree>
    <p:extLst>
      <p:ext uri="{BB962C8B-B14F-4D97-AF65-F5344CB8AC3E}">
        <p14:creationId xmlns:p14="http://schemas.microsoft.com/office/powerpoint/2010/main" val="34967523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3</a:t>
            </a:r>
            <a:endParaRPr lang="cs-CZ" dirty="0"/>
          </a:p>
        </p:txBody>
      </p:sp>
      <p:sp>
        <p:nvSpPr>
          <p:cNvPr id="3" name="Zástupný symbol pro obsah 2"/>
          <p:cNvSpPr>
            <a:spLocks noGrp="1"/>
          </p:cNvSpPr>
          <p:nvPr>
            <p:ph idx="1"/>
          </p:nvPr>
        </p:nvSpPr>
        <p:spPr/>
        <p:txBody>
          <a:bodyPr/>
          <a:lstStyle/>
          <a:p>
            <a:pPr marL="0" indent="0">
              <a:buNone/>
            </a:pPr>
            <a:r>
              <a:rPr lang="cs-CZ" dirty="0" smtClean="0"/>
              <a:t>Pan Petr jezdí ve </a:t>
            </a:r>
            <a:r>
              <a:rPr lang="pl-PL" dirty="0" smtClean="0"/>
              <a:t>Škodě Octavii 1.9/74kW, rok výroby 2010. Chce změnit pojišťovnu. Nová pojišťovna nabízí pojištění za 4 512 Kč. Zároveň je ochotna cenu pojištění snížit o bonus (za jízdu bez nehod, kterou musí pan Petr doložit od předchozí pojišťovny). Po slevě bude cena pojištění 3 835 Kč. Vypočítejte výši pojištění.</a:t>
            </a:r>
            <a:endParaRPr lang="cs-CZ" dirty="0"/>
          </a:p>
        </p:txBody>
      </p:sp>
    </p:spTree>
    <p:extLst>
      <p:ext uri="{BB962C8B-B14F-4D97-AF65-F5344CB8AC3E}">
        <p14:creationId xmlns:p14="http://schemas.microsoft.com/office/powerpoint/2010/main" val="20817242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24744"/>
            <a:ext cx="8229600" cy="5001419"/>
          </a:xfrm>
        </p:spPr>
        <p:txBody>
          <a:bodyPr/>
          <a:lstStyle/>
          <a:p>
            <a:pPr marL="0" indent="0">
              <a:buNone/>
            </a:pPr>
            <a:r>
              <a:rPr lang="cs-CZ" dirty="0" smtClean="0"/>
              <a:t>Řešení: </a:t>
            </a:r>
          </a:p>
          <a:p>
            <a:pPr marL="0" indent="0">
              <a:buNone/>
            </a:pPr>
            <a:endParaRPr lang="cs-CZ" dirty="0" smtClean="0"/>
          </a:p>
          <a:p>
            <a:pPr marL="0" indent="0">
              <a:buNone/>
            </a:pPr>
            <a:r>
              <a:rPr lang="cs-CZ" dirty="0" smtClean="0"/>
              <a:t>Sleva: (677 * 100)/4 512 = 15%</a:t>
            </a:r>
          </a:p>
          <a:p>
            <a:pPr marL="0" indent="0">
              <a:buNone/>
            </a:pPr>
            <a:r>
              <a:rPr lang="cs-CZ" dirty="0" smtClean="0"/>
              <a:t>		Pojišťovna poskytnu bonus ve výši 15 		% z ceny pojištění.</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5667" y="4109070"/>
            <a:ext cx="2952717" cy="1984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69744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Pojištění právní ochrany</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Pojištění právní ochrany má za úkol ušetřit náš čas, peníze a nervy. V případě právních problémů, které se mohou týkat jakékoli oblasti 		soukromého či podnikatelského 			života, nám tato  služba zajistí 			kompletní právní servis - telefonickou 		právní poradu, advokáta, zastupování 		v soudním řízení. </a:t>
            </a:r>
            <a:endParaRPr lang="cs-CZ" dirty="0"/>
          </a:p>
        </p:txBody>
      </p:sp>
    </p:spTree>
    <p:extLst>
      <p:ext uri="{BB962C8B-B14F-4D97-AF65-F5344CB8AC3E}">
        <p14:creationId xmlns:p14="http://schemas.microsoft.com/office/powerpoint/2010/main" val="26372071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normAutofit/>
          </a:bodyPr>
          <a:lstStyle/>
          <a:p>
            <a:pPr marL="0" indent="0">
              <a:buNone/>
            </a:pPr>
            <a:r>
              <a:rPr lang="cs-CZ" dirty="0" smtClean="0"/>
              <a:t>Výdaje spojené s těmito službami jsou hrazeny až do výše 500 000 Kč.</a:t>
            </a:r>
          </a:p>
          <a:p>
            <a:pPr marL="0" indent="0">
              <a:buNone/>
            </a:pPr>
            <a:r>
              <a:rPr lang="cs-CZ" smtClean="0"/>
              <a:t>Příkladem </a:t>
            </a:r>
            <a:r>
              <a:rPr lang="cs-CZ" dirty="0" smtClean="0"/>
              <a:t>může být právní ochrana zaměstnance, kdy máme spor se 					zaměstnavatelem, např. neoprávněná 		výpověď, přeřazení na jinou funkci 		bez uvedení důvodu, nevyplacení 		mzdy,  …</a:t>
            </a:r>
          </a:p>
          <a:p>
            <a:pPr marL="0" indent="0">
              <a:buNone/>
            </a:pPr>
            <a:r>
              <a:rPr lang="cs-CZ" dirty="0" smtClean="0"/>
              <a:t>		Cena se pohybuje kolem 200 Kč 			měsíčně.</a:t>
            </a:r>
          </a:p>
          <a:p>
            <a:pPr marL="0" indent="0">
              <a:buNone/>
            </a:pPr>
            <a:endParaRPr lang="cs-CZ" dirty="0"/>
          </a:p>
        </p:txBody>
      </p:sp>
    </p:spTree>
    <p:extLst>
      <p:ext uri="{BB962C8B-B14F-4D97-AF65-F5344CB8AC3E}">
        <p14:creationId xmlns:p14="http://schemas.microsoft.com/office/powerpoint/2010/main" val="28105390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2200" dirty="0"/>
              <a:t>URL: </a:t>
            </a:r>
            <a:r>
              <a:rPr lang="cs-CZ" sz="2200" dirty="0" smtClean="0"/>
              <a:t>&lt;</a:t>
            </a:r>
            <a:r>
              <a:rPr lang="cs-CZ" sz="2200" dirty="0">
                <a:hlinkClick r:id="rId2"/>
              </a:rPr>
              <a:t>http://www.finance.cz/</a:t>
            </a:r>
            <a:r>
              <a:rPr lang="cs-CZ" sz="2200" dirty="0" err="1">
                <a:hlinkClick r:id="rId2"/>
              </a:rPr>
              <a:t>pojisteni</a:t>
            </a:r>
            <a:r>
              <a:rPr lang="cs-CZ" sz="2200" dirty="0" smtClean="0">
                <a:hlinkClick r:id="rId2"/>
              </a:rPr>
              <a:t>/</a:t>
            </a:r>
            <a:r>
              <a:rPr lang="cs-CZ" sz="2200" dirty="0" smtClean="0"/>
              <a:t>&gt; </a:t>
            </a:r>
            <a:r>
              <a:rPr lang="cs-CZ" sz="2200" dirty="0"/>
              <a:t>[cit. </a:t>
            </a:r>
            <a:r>
              <a:rPr lang="cs-CZ" sz="2200" dirty="0" smtClean="0"/>
              <a:t>2014-02-10</a:t>
            </a:r>
            <a:r>
              <a:rPr lang="cs-CZ" sz="2200" dirty="0"/>
              <a:t>].</a:t>
            </a:r>
          </a:p>
          <a:p>
            <a:r>
              <a:rPr lang="cs-CZ" sz="2200" dirty="0"/>
              <a:t>URL: </a:t>
            </a:r>
            <a:r>
              <a:rPr lang="cs-CZ" sz="2200" dirty="0" smtClean="0"/>
              <a:t>&lt;</a:t>
            </a:r>
            <a:r>
              <a:rPr lang="cs-CZ" sz="2200" dirty="0">
                <a:hlinkClick r:id="rId3"/>
              </a:rPr>
              <a:t>http://www.koop.cz/</a:t>
            </a:r>
            <a:r>
              <a:rPr lang="cs-CZ" sz="2200" dirty="0" err="1">
                <a:hlinkClick r:id="rId3"/>
              </a:rPr>
              <a:t>nase</a:t>
            </a:r>
            <a:r>
              <a:rPr lang="cs-CZ" sz="2200" dirty="0">
                <a:hlinkClick r:id="rId3"/>
              </a:rPr>
              <a:t>-produkty/</a:t>
            </a:r>
            <a:r>
              <a:rPr lang="cs-CZ" sz="2200" dirty="0" err="1">
                <a:hlinkClick r:id="rId3"/>
              </a:rPr>
              <a:t>pojisteni</a:t>
            </a:r>
            <a:r>
              <a:rPr lang="cs-CZ" sz="2200" dirty="0">
                <a:hlinkClick r:id="rId3"/>
              </a:rPr>
              <a:t>-osob/</a:t>
            </a:r>
            <a:r>
              <a:rPr lang="cs-CZ" sz="2200" dirty="0" err="1">
                <a:hlinkClick r:id="rId3"/>
              </a:rPr>
              <a:t>urazove</a:t>
            </a:r>
            <a:r>
              <a:rPr lang="cs-CZ" sz="2200" dirty="0">
                <a:hlinkClick r:id="rId3"/>
              </a:rPr>
              <a:t>-a-</a:t>
            </a:r>
            <a:r>
              <a:rPr lang="cs-CZ" sz="2200" dirty="0" err="1">
                <a:hlinkClick r:id="rId3"/>
              </a:rPr>
              <a:t>rizikove</a:t>
            </a:r>
            <a:r>
              <a:rPr lang="cs-CZ" sz="2200" dirty="0">
                <a:hlinkClick r:id="rId3"/>
              </a:rPr>
              <a:t>-</a:t>
            </a:r>
            <a:r>
              <a:rPr lang="cs-CZ" sz="2200" dirty="0" err="1">
                <a:hlinkClick r:id="rId3"/>
              </a:rPr>
              <a:t>pojisteni</a:t>
            </a:r>
            <a:r>
              <a:rPr lang="cs-CZ" sz="2200" dirty="0">
                <a:hlinkClick r:id="rId3"/>
              </a:rPr>
              <a:t>/?</a:t>
            </a:r>
            <a:r>
              <a:rPr lang="cs-CZ" sz="2200" dirty="0" err="1" smtClean="0">
                <a:hlinkClick r:id="rId3"/>
              </a:rPr>
              <a:t>utm_source</a:t>
            </a:r>
            <a:r>
              <a:rPr lang="cs-CZ" sz="2200" dirty="0" smtClean="0">
                <a:hlinkClick r:id="rId3"/>
              </a:rPr>
              <a:t>=</a:t>
            </a:r>
            <a:r>
              <a:rPr lang="cs-CZ" sz="2200" dirty="0" err="1" smtClean="0">
                <a:hlinkClick r:id="rId3"/>
              </a:rPr>
              <a:t>google&amp;utm_medium</a:t>
            </a:r>
            <a:r>
              <a:rPr lang="cs-CZ" sz="2200" dirty="0" smtClean="0">
                <a:hlinkClick r:id="rId3"/>
              </a:rPr>
              <a:t>=</a:t>
            </a:r>
            <a:r>
              <a:rPr lang="cs-CZ" sz="2200" dirty="0" err="1" smtClean="0">
                <a:hlinkClick r:id="rId3"/>
              </a:rPr>
              <a:t>ppc&amp;utm_campaign</a:t>
            </a:r>
            <a:r>
              <a:rPr lang="cs-CZ" sz="2200" dirty="0" smtClean="0">
                <a:hlinkClick r:id="rId3"/>
              </a:rPr>
              <a:t>=</a:t>
            </a:r>
            <a:r>
              <a:rPr lang="cs-CZ" sz="2200" dirty="0" err="1" smtClean="0">
                <a:hlinkClick r:id="rId3"/>
              </a:rPr>
              <a:t>pojisteni_osob</a:t>
            </a:r>
            <a:r>
              <a:rPr lang="cs-CZ" sz="2200" dirty="0" smtClean="0"/>
              <a:t>&gt; </a:t>
            </a:r>
            <a:r>
              <a:rPr lang="cs-CZ" sz="2200" dirty="0"/>
              <a:t>[cit. </a:t>
            </a:r>
            <a:r>
              <a:rPr lang="cs-CZ" sz="2200" dirty="0" smtClean="0"/>
              <a:t>2014-02-10</a:t>
            </a:r>
            <a:r>
              <a:rPr lang="cs-CZ" sz="2200" dirty="0"/>
              <a:t>].</a:t>
            </a:r>
          </a:p>
          <a:p>
            <a:r>
              <a:rPr lang="cs-CZ" sz="2200" dirty="0"/>
              <a:t>URL: </a:t>
            </a:r>
            <a:r>
              <a:rPr lang="cs-CZ" sz="2200" dirty="0" smtClean="0"/>
              <a:t>&lt;</a:t>
            </a:r>
            <a:r>
              <a:rPr lang="cs-CZ" sz="2200" dirty="0">
                <a:hlinkClick r:id="rId4"/>
              </a:rPr>
              <a:t>http://</a:t>
            </a:r>
            <a:r>
              <a:rPr lang="cs-CZ" sz="2200" dirty="0" smtClean="0">
                <a:hlinkClick r:id="rId4"/>
              </a:rPr>
              <a:t>www.anopojisteni.cz/model_uraz.htm</a:t>
            </a:r>
            <a:r>
              <a:rPr lang="cs-CZ" sz="2200" dirty="0" smtClean="0"/>
              <a:t>&gt; </a:t>
            </a:r>
            <a:r>
              <a:rPr lang="cs-CZ" sz="2200" dirty="0"/>
              <a:t>[cit. </a:t>
            </a:r>
            <a:r>
              <a:rPr lang="cs-CZ" sz="2200" smtClean="0"/>
              <a:t>2014-02-10</a:t>
            </a:r>
            <a:r>
              <a:rPr lang="cs-CZ" sz="2200" dirty="0"/>
              <a:t>].</a:t>
            </a:r>
          </a:p>
          <a:p>
            <a:endParaRPr lang="cs-CZ" dirty="0" smtClean="0"/>
          </a:p>
          <a:p>
            <a:endParaRPr lang="cs-CZ" dirty="0"/>
          </a:p>
        </p:txBody>
      </p:sp>
    </p:spTree>
    <p:extLst>
      <p:ext uri="{BB962C8B-B14F-4D97-AF65-F5344CB8AC3E}">
        <p14:creationId xmlns:p14="http://schemas.microsoft.com/office/powerpoint/2010/main" val="37064700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TotalTime>
  <Words>432</Words>
  <Application>Microsoft Office PowerPoint</Application>
  <PresentationFormat>Předvádění na obrazovce (4:3)</PresentationFormat>
  <Paragraphs>49</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Střední průmyslová škola elektrotechnická a informačních technologií Brno   Číslo a název projektu: CZ.1.07/1.5.00/34.0521 – Investice do vzdělání nesou nejvyšší úrok  Autor: Ing. Kamila Pecková Tematická sada: Finanční matematika  Téma: Pojištění Číslo materiálu: VY_42_INOVACE_05_27_PEKA</vt:lpstr>
      <vt:lpstr>Prezentace aplikace PowerPoint</vt:lpstr>
      <vt:lpstr>Pojištění</vt:lpstr>
      <vt:lpstr>Druhy pojištění</vt:lpstr>
      <vt:lpstr>Pojištění osob</vt:lpstr>
      <vt:lpstr>Příklad 1</vt:lpstr>
      <vt:lpstr>Prezentace aplikace PowerPoint</vt:lpstr>
      <vt:lpstr>Pojištění majetku</vt:lpstr>
      <vt:lpstr>Příklad 2</vt:lpstr>
      <vt:lpstr>Prezentace aplikace PowerPoint</vt:lpstr>
      <vt:lpstr>Pojištění vozidel</vt:lpstr>
      <vt:lpstr>Příklad 3</vt:lpstr>
      <vt:lpstr>Prezentace aplikace PowerPoint</vt:lpstr>
      <vt:lpstr>Pojištění právní ochrany</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průmyslová škola elektrotechnická a informačních technologií Brno   Číslo a název projektu: CZ.1.07/1.5.00/34.0521 – Investice do vzdělání nesou nejvyšší úrok  Autor: Ing. Kamila Pecková Tematická sada: Finanční matematika  Téma: Pojištění Číslo materiálu: VY_42_INOVACE_05_XX_PEKA</dc:title>
  <dc:creator>iapetus</dc:creator>
  <cp:lastModifiedBy>Iapetus</cp:lastModifiedBy>
  <cp:revision>12</cp:revision>
  <dcterms:created xsi:type="dcterms:W3CDTF">2014-02-22T15:21:08Z</dcterms:created>
  <dcterms:modified xsi:type="dcterms:W3CDTF">2014-04-24T20:46:37Z</dcterms:modified>
</cp:coreProperties>
</file>