
<file path=[Content_Types].xml><?xml version="1.0" encoding="utf-8"?>
<Types xmlns="http://schemas.openxmlformats.org/package/2006/content-types">
  <Default Extension="bin" ContentType="application/vnd.openxmlformats-officedocument.oleObject"/>
  <Default Extension="emf" ContentType="image/x-emf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89552" autoAdjust="0"/>
  </p:normalViewPr>
  <p:slideViewPr>
    <p:cSldViewPr>
      <p:cViewPr varScale="1">
        <p:scale>
          <a:sx n="58" d="100"/>
          <a:sy n="58" d="100"/>
        </p:scale>
        <p:origin x="-1632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1FBC59-A481-40CA-8F1D-F0166D7A18B7}" type="datetimeFigureOut">
              <a:rPr lang="cs-CZ" smtClean="0"/>
              <a:t>15. 5. 2014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201F52-ACFE-4FE4-8F3D-880B3331026C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1FBC59-A481-40CA-8F1D-F0166D7A18B7}" type="datetimeFigureOut">
              <a:rPr lang="cs-CZ" smtClean="0"/>
              <a:t>15. 5. 2014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201F52-ACFE-4FE4-8F3D-880B3331026C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1FBC59-A481-40CA-8F1D-F0166D7A18B7}" type="datetimeFigureOut">
              <a:rPr lang="cs-CZ" smtClean="0"/>
              <a:t>15. 5. 2014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201F52-ACFE-4FE4-8F3D-880B3331026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1FBC59-A481-40CA-8F1D-F0166D7A18B7}" type="datetimeFigureOut">
              <a:rPr lang="cs-CZ" smtClean="0"/>
              <a:t>15. 5. 2014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201F52-ACFE-4FE4-8F3D-880B3331026C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1FBC59-A481-40CA-8F1D-F0166D7A18B7}" type="datetimeFigureOut">
              <a:rPr lang="cs-CZ" smtClean="0"/>
              <a:t>15. 5. 2014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201F52-ACFE-4FE4-8F3D-880B3331026C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1FBC59-A481-40CA-8F1D-F0166D7A18B7}" type="datetimeFigureOut">
              <a:rPr lang="cs-CZ" smtClean="0"/>
              <a:t>15. 5. 2014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201F52-ACFE-4FE4-8F3D-880B3331026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1FBC59-A481-40CA-8F1D-F0166D7A18B7}" type="datetimeFigureOut">
              <a:rPr lang="cs-CZ" smtClean="0"/>
              <a:t>15. 5. 2014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201F52-ACFE-4FE4-8F3D-880B3331026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1FBC59-A481-40CA-8F1D-F0166D7A18B7}" type="datetimeFigureOut">
              <a:rPr lang="cs-CZ" smtClean="0"/>
              <a:t>15. 5. 2014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201F52-ACFE-4FE4-8F3D-880B3331026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1FBC59-A481-40CA-8F1D-F0166D7A18B7}" type="datetimeFigureOut">
              <a:rPr lang="cs-CZ" smtClean="0"/>
              <a:t>15. 5. 2014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201F52-ACFE-4FE4-8F3D-880B3331026C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1FBC59-A481-40CA-8F1D-F0166D7A18B7}" type="datetimeFigureOut">
              <a:rPr lang="cs-CZ" smtClean="0"/>
              <a:t>15. 5. 2014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201F52-ACFE-4FE4-8F3D-880B3331026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1FBC59-A481-40CA-8F1D-F0166D7A18B7}" type="datetimeFigureOut">
              <a:rPr lang="cs-CZ" smtClean="0"/>
              <a:t>15. 5. 2014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201F52-ACFE-4FE4-8F3D-880B3331026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A21FBC59-A481-40CA-8F1D-F0166D7A18B7}" type="datetimeFigureOut">
              <a:rPr lang="cs-CZ" smtClean="0"/>
              <a:t>15. 5. 2014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65201F52-ACFE-4FE4-8F3D-880B3331026C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1.emf"/><Relationship Id="rId4" Type="http://schemas.openxmlformats.org/officeDocument/2006/relationships/package" Target="../embeddings/Microsoft_Word_Document1.docx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wmf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661364240"/>
              </p:ext>
            </p:extLst>
          </p:nvPr>
        </p:nvGraphicFramePr>
        <p:xfrm>
          <a:off x="2116138" y="474663"/>
          <a:ext cx="4911725" cy="55022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6" name="Dokument" r:id="rId4" imgW="5991930" imgH="6728029" progId="Word.Document.12">
                  <p:embed/>
                </p:oleObj>
              </mc:Choice>
              <mc:Fallback>
                <p:oleObj name="Dokument" r:id="rId4" imgW="5991930" imgH="6728029" progId="Word.Document.12">
                  <p:embed/>
                  <p:pic>
                    <p:nvPicPr>
                      <p:cNvPr id="0" name="Objekt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116138" y="474663"/>
                        <a:ext cx="4911725" cy="550227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7171969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0" y="391016"/>
            <a:ext cx="9217588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dirty="0" smtClean="0"/>
              <a:t>FINANČNÍ GRAMOTNOST</a:t>
            </a:r>
            <a:endParaRPr lang="cs-CZ" sz="6600" dirty="0"/>
          </a:p>
        </p:txBody>
      </p:sp>
      <p:sp>
        <p:nvSpPr>
          <p:cNvPr id="2" name="TextovéPole 1"/>
          <p:cNvSpPr txBox="1"/>
          <p:nvPr/>
        </p:nvSpPr>
        <p:spPr>
          <a:xfrm>
            <a:off x="395535" y="1655301"/>
            <a:ext cx="8367355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chemeClr val="accent1">
                    <a:lumMod val="75000"/>
                  </a:schemeClr>
                </a:solidFill>
              </a:rPr>
              <a:t>Test finanční gramotnosti</a:t>
            </a:r>
            <a:endParaRPr lang="cs-CZ" sz="54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2050" name="Picture 2" descr="C:\Users\jana.volechova\AppData\Local\Microsoft\Windows\Temporary Internet Files\Content.IE5\HPIZCHO0\MC900441529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843" y="2826466"/>
            <a:ext cx="3152540" cy="28155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jana.volechova\AppData\Local\Microsoft\Windows\Temporary Internet Files\Content.IE5\PU95ODJN\MC900441938[1].wm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3269037"/>
            <a:ext cx="2735205" cy="32916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jana.volechova\AppData\Local\Microsoft\Windows\Temporary Internet Files\Content.IE5\HPIZCHO0\MC900406176[1].wmf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83281" y="3356019"/>
            <a:ext cx="2843808" cy="20102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340870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3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1" dur="500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3" dur="500"/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8" presetClass="exit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strips(downLeft)">
                                      <p:cBhvr>
                                        <p:cTn id="38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5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3" dur="1000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0.7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5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17002"/>
            <a:ext cx="7348487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/>
              <a:t>Co je to termínovaný účet?</a:t>
            </a:r>
            <a:endParaRPr lang="cs-CZ" sz="44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114805" y="860546"/>
            <a:ext cx="8640960" cy="61863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a) </a:t>
            </a:r>
            <a:r>
              <a:rPr lang="cs-CZ" sz="3600" dirty="0" smtClean="0"/>
              <a:t>účet </a:t>
            </a:r>
            <a:r>
              <a:rPr lang="cs-CZ" sz="3600" dirty="0" smtClean="0"/>
              <a:t>kde mohu hotovost vybrat jen</a:t>
            </a:r>
          </a:p>
          <a:p>
            <a:r>
              <a:rPr lang="cs-CZ" sz="3600" dirty="0"/>
              <a:t> </a:t>
            </a:r>
            <a:r>
              <a:rPr lang="cs-CZ" sz="3600" dirty="0" smtClean="0"/>
              <a:t>   v určitém termínu, tedy po uplynutí </a:t>
            </a:r>
          </a:p>
          <a:p>
            <a:r>
              <a:rPr lang="cs-CZ" sz="3600" dirty="0"/>
              <a:t> </a:t>
            </a:r>
            <a:r>
              <a:rPr lang="cs-CZ" sz="3600" dirty="0" smtClean="0"/>
              <a:t>   předem dohodnutého </a:t>
            </a:r>
            <a:r>
              <a:rPr lang="cs-CZ" sz="3600" dirty="0" smtClean="0"/>
              <a:t>období</a:t>
            </a:r>
            <a:endParaRPr lang="cs-CZ" sz="3600" dirty="0" smtClean="0"/>
          </a:p>
          <a:p>
            <a:r>
              <a:rPr lang="cs-CZ" sz="3600" dirty="0" smtClean="0"/>
              <a:t>b) </a:t>
            </a:r>
            <a:r>
              <a:rPr lang="cs-CZ" sz="3600" dirty="0" smtClean="0"/>
              <a:t>účet</a:t>
            </a:r>
            <a:r>
              <a:rPr lang="cs-CZ" sz="3600" dirty="0" smtClean="0"/>
              <a:t>, kam mohu uložit peníze jen ve </a:t>
            </a:r>
          </a:p>
          <a:p>
            <a:r>
              <a:rPr lang="cs-CZ" sz="3600" dirty="0"/>
              <a:t> </a:t>
            </a:r>
            <a:r>
              <a:rPr lang="cs-CZ" sz="3600" dirty="0" smtClean="0"/>
              <a:t>   vybrané dny v roce, nebo </a:t>
            </a:r>
            <a:r>
              <a:rPr lang="cs-CZ" sz="3600" dirty="0" smtClean="0"/>
              <a:t>měsíci </a:t>
            </a:r>
            <a:endParaRPr lang="cs-CZ" sz="3600" dirty="0" smtClean="0"/>
          </a:p>
          <a:p>
            <a:r>
              <a:rPr lang="cs-CZ" sz="3600" dirty="0" smtClean="0"/>
              <a:t>c) </a:t>
            </a:r>
            <a:r>
              <a:rPr lang="cs-CZ" sz="3600" dirty="0" smtClean="0"/>
              <a:t>účet </a:t>
            </a:r>
            <a:r>
              <a:rPr lang="cs-CZ" sz="3600" dirty="0" smtClean="0"/>
              <a:t>poskytující klientům jako bonus</a:t>
            </a:r>
          </a:p>
          <a:p>
            <a:r>
              <a:rPr lang="cs-CZ" sz="3600" dirty="0" smtClean="0"/>
              <a:t>    takzvané termíny- výhodné poukázky</a:t>
            </a:r>
          </a:p>
          <a:p>
            <a:r>
              <a:rPr lang="cs-CZ" sz="3600" dirty="0"/>
              <a:t> </a:t>
            </a:r>
            <a:r>
              <a:rPr lang="cs-CZ" sz="3600" dirty="0" smtClean="0"/>
              <a:t>   na slevy do některých </a:t>
            </a:r>
            <a:r>
              <a:rPr lang="cs-CZ" sz="3600" dirty="0" smtClean="0"/>
              <a:t>obchodů</a:t>
            </a:r>
            <a:endParaRPr lang="cs-CZ" sz="3600" dirty="0" smtClean="0"/>
          </a:p>
          <a:p>
            <a:r>
              <a:rPr lang="cs-CZ" sz="3600" dirty="0" smtClean="0"/>
              <a:t>d) </a:t>
            </a:r>
            <a:r>
              <a:rPr lang="cs-CZ" sz="3600" dirty="0" smtClean="0"/>
              <a:t>účet, jehož </a:t>
            </a:r>
            <a:r>
              <a:rPr lang="cs-CZ" sz="3600" dirty="0" smtClean="0"/>
              <a:t>úročení se mění během    </a:t>
            </a:r>
          </a:p>
          <a:p>
            <a:r>
              <a:rPr lang="cs-CZ" sz="3600" dirty="0"/>
              <a:t> </a:t>
            </a:r>
            <a:r>
              <a:rPr lang="cs-CZ" sz="3600" dirty="0" smtClean="0"/>
              <a:t>   roku, podle jasně daných </a:t>
            </a:r>
            <a:r>
              <a:rPr lang="cs-CZ" sz="3600" dirty="0" smtClean="0"/>
              <a:t>termínů</a:t>
            </a:r>
            <a:endParaRPr lang="cs-CZ" sz="3600" dirty="0" smtClean="0"/>
          </a:p>
          <a:p>
            <a:r>
              <a:rPr lang="cs-CZ" sz="3600" dirty="0" smtClean="0"/>
              <a:t>          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41333930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46247"/>
            <a:ext cx="2129109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/>
              <a:t>Řešení:</a:t>
            </a:r>
            <a:endParaRPr lang="cs-CZ" sz="44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114805" y="860546"/>
            <a:ext cx="8640960" cy="61863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a) </a:t>
            </a:r>
            <a:r>
              <a:rPr lang="cs-CZ" sz="3600" dirty="0" smtClean="0">
                <a:solidFill>
                  <a:srgbClr val="FF0000"/>
                </a:solidFill>
              </a:rPr>
              <a:t>účet </a:t>
            </a:r>
            <a:r>
              <a:rPr lang="cs-CZ" sz="3600" dirty="0" smtClean="0">
                <a:solidFill>
                  <a:srgbClr val="FF0000"/>
                </a:solidFill>
              </a:rPr>
              <a:t>kde mohu hotovost vybrat jen</a:t>
            </a:r>
          </a:p>
          <a:p>
            <a:r>
              <a:rPr lang="cs-CZ" sz="3600" dirty="0">
                <a:solidFill>
                  <a:srgbClr val="FF0000"/>
                </a:solidFill>
              </a:rPr>
              <a:t> </a:t>
            </a:r>
            <a:r>
              <a:rPr lang="cs-CZ" sz="3600" dirty="0" smtClean="0">
                <a:solidFill>
                  <a:srgbClr val="FF0000"/>
                </a:solidFill>
              </a:rPr>
              <a:t>   v určitém termínu, tedy po uplynutí </a:t>
            </a:r>
          </a:p>
          <a:p>
            <a:r>
              <a:rPr lang="cs-CZ" sz="3600" dirty="0">
                <a:solidFill>
                  <a:srgbClr val="FF0000"/>
                </a:solidFill>
              </a:rPr>
              <a:t> </a:t>
            </a:r>
            <a:r>
              <a:rPr lang="cs-CZ" sz="3600" dirty="0" smtClean="0">
                <a:solidFill>
                  <a:srgbClr val="FF0000"/>
                </a:solidFill>
              </a:rPr>
              <a:t>   předem dohodnutého </a:t>
            </a:r>
            <a:r>
              <a:rPr lang="cs-CZ" sz="3600" dirty="0" smtClean="0">
                <a:solidFill>
                  <a:srgbClr val="FF0000"/>
                </a:solidFill>
              </a:rPr>
              <a:t>období</a:t>
            </a:r>
            <a:endParaRPr lang="cs-CZ" sz="3600" dirty="0" smtClean="0">
              <a:solidFill>
                <a:srgbClr val="FF0000"/>
              </a:solidFill>
            </a:endParaRPr>
          </a:p>
          <a:p>
            <a:r>
              <a:rPr lang="cs-CZ" sz="3600" dirty="0" smtClean="0"/>
              <a:t>b) </a:t>
            </a:r>
            <a:r>
              <a:rPr lang="cs-CZ" sz="3600" dirty="0" smtClean="0"/>
              <a:t>účet</a:t>
            </a:r>
            <a:r>
              <a:rPr lang="cs-CZ" sz="3600" dirty="0" smtClean="0"/>
              <a:t>, kam mohu uložit peníze jen ve </a:t>
            </a:r>
          </a:p>
          <a:p>
            <a:r>
              <a:rPr lang="cs-CZ" sz="3600" dirty="0"/>
              <a:t> </a:t>
            </a:r>
            <a:r>
              <a:rPr lang="cs-CZ" sz="3600" dirty="0" smtClean="0"/>
              <a:t>   vybrané dny v roce, nebo </a:t>
            </a:r>
            <a:r>
              <a:rPr lang="cs-CZ" sz="3600" dirty="0" smtClean="0"/>
              <a:t>měsíci </a:t>
            </a:r>
            <a:endParaRPr lang="cs-CZ" sz="3600" dirty="0" smtClean="0"/>
          </a:p>
          <a:p>
            <a:r>
              <a:rPr lang="cs-CZ" sz="3600" dirty="0" smtClean="0"/>
              <a:t>c) </a:t>
            </a:r>
            <a:r>
              <a:rPr lang="cs-CZ" sz="3600" dirty="0" smtClean="0"/>
              <a:t>účet </a:t>
            </a:r>
            <a:r>
              <a:rPr lang="cs-CZ" sz="3600" dirty="0" smtClean="0"/>
              <a:t>poskytující klientům jako bonus</a:t>
            </a:r>
          </a:p>
          <a:p>
            <a:r>
              <a:rPr lang="cs-CZ" sz="3600" dirty="0" smtClean="0"/>
              <a:t>    takzvané termíny- výhodné poukázky</a:t>
            </a:r>
          </a:p>
          <a:p>
            <a:r>
              <a:rPr lang="cs-CZ" sz="3600" dirty="0"/>
              <a:t> </a:t>
            </a:r>
            <a:r>
              <a:rPr lang="cs-CZ" sz="3600" dirty="0" smtClean="0"/>
              <a:t>   na slevy do některých </a:t>
            </a:r>
            <a:r>
              <a:rPr lang="cs-CZ" sz="3600" dirty="0" smtClean="0"/>
              <a:t>obchodů</a:t>
            </a:r>
            <a:endParaRPr lang="cs-CZ" sz="3600" dirty="0" smtClean="0"/>
          </a:p>
          <a:p>
            <a:r>
              <a:rPr lang="cs-CZ" sz="3600" dirty="0" smtClean="0"/>
              <a:t>d) </a:t>
            </a:r>
            <a:r>
              <a:rPr lang="cs-CZ" sz="3600" dirty="0" smtClean="0"/>
              <a:t>účet</a:t>
            </a:r>
            <a:r>
              <a:rPr lang="cs-CZ" sz="3600" dirty="0" smtClean="0"/>
              <a:t>, jehož úročení se mění během    </a:t>
            </a:r>
          </a:p>
          <a:p>
            <a:r>
              <a:rPr lang="cs-CZ" sz="3600" dirty="0"/>
              <a:t> </a:t>
            </a:r>
            <a:r>
              <a:rPr lang="cs-CZ" sz="3600" dirty="0" smtClean="0"/>
              <a:t>   roku, podle jasně daných </a:t>
            </a:r>
            <a:r>
              <a:rPr lang="cs-CZ" sz="3600" dirty="0" smtClean="0"/>
              <a:t>termínů</a:t>
            </a:r>
            <a:endParaRPr lang="cs-CZ" sz="3600" dirty="0" smtClean="0"/>
          </a:p>
          <a:p>
            <a:r>
              <a:rPr lang="cs-CZ" sz="3600" dirty="0" smtClean="0"/>
              <a:t>          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36205956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5993" y="0"/>
            <a:ext cx="577594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/>
              <a:t>Co je to spořící účet?</a:t>
            </a:r>
            <a:endParaRPr lang="cs-CZ" sz="4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75503" y="968260"/>
            <a:ext cx="83086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a) </a:t>
            </a:r>
            <a:r>
              <a:rPr lang="cs-CZ" sz="3600" dirty="0"/>
              <a:t>ú</a:t>
            </a:r>
            <a:r>
              <a:rPr lang="cs-CZ" sz="3600" dirty="0" smtClean="0"/>
              <a:t>čet </a:t>
            </a:r>
            <a:r>
              <a:rPr lang="cs-CZ" sz="3600" dirty="0" smtClean="0"/>
              <a:t>sloužící spořitelnám k uchování</a:t>
            </a:r>
          </a:p>
          <a:p>
            <a:r>
              <a:rPr lang="cs-CZ" sz="3600" dirty="0" smtClean="0"/>
              <a:t>    všech vkladů od </a:t>
            </a:r>
            <a:r>
              <a:rPr lang="cs-CZ" sz="3600" dirty="0" smtClean="0"/>
              <a:t>klientů</a:t>
            </a:r>
            <a:endParaRPr lang="cs-CZ" sz="3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0" y="2166591"/>
            <a:ext cx="9180718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b) </a:t>
            </a:r>
            <a:r>
              <a:rPr lang="cs-CZ" sz="3600" dirty="0" smtClean="0"/>
              <a:t>účet</a:t>
            </a:r>
            <a:r>
              <a:rPr lang="cs-CZ" sz="3600" dirty="0" smtClean="0"/>
              <a:t>, na který je navázáno SIPO a odkud</a:t>
            </a:r>
          </a:p>
          <a:p>
            <a:r>
              <a:rPr lang="cs-CZ" sz="3600" dirty="0"/>
              <a:t> </a:t>
            </a:r>
            <a:r>
              <a:rPr lang="cs-CZ" sz="3600" dirty="0" smtClean="0"/>
              <a:t>   plynou pravidelné platby, předtím si</a:t>
            </a:r>
          </a:p>
          <a:p>
            <a:r>
              <a:rPr lang="cs-CZ" sz="3600" dirty="0"/>
              <a:t> </a:t>
            </a:r>
            <a:r>
              <a:rPr lang="cs-CZ" sz="3600" dirty="0" smtClean="0"/>
              <a:t>   však na tyto platby musíme </a:t>
            </a:r>
            <a:r>
              <a:rPr lang="cs-CZ" sz="3600" dirty="0" smtClean="0"/>
              <a:t>našetřit</a:t>
            </a:r>
            <a:endParaRPr lang="cs-CZ" sz="3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0" y="3881871"/>
            <a:ext cx="8888972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c) </a:t>
            </a:r>
            <a:r>
              <a:rPr lang="cs-CZ" sz="3600" dirty="0" smtClean="0"/>
              <a:t>účet</a:t>
            </a:r>
            <a:r>
              <a:rPr lang="cs-CZ" sz="3600" dirty="0" smtClean="0"/>
              <a:t>, který slouží na spoření, je možné</a:t>
            </a:r>
          </a:p>
          <a:p>
            <a:r>
              <a:rPr lang="cs-CZ" sz="3600" dirty="0"/>
              <a:t> </a:t>
            </a:r>
            <a:r>
              <a:rPr lang="cs-CZ" sz="3600" dirty="0" smtClean="0"/>
              <a:t>   z něj kdykoliv vybírat </a:t>
            </a:r>
            <a:r>
              <a:rPr lang="cs-CZ" sz="3600" dirty="0" smtClean="0"/>
              <a:t>peníze </a:t>
            </a:r>
            <a:endParaRPr lang="cs-CZ" sz="36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0769" y="5082200"/>
            <a:ext cx="9106980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d) </a:t>
            </a:r>
            <a:r>
              <a:rPr lang="cs-CZ" sz="3600" dirty="0" smtClean="0"/>
              <a:t>účet</a:t>
            </a:r>
            <a:r>
              <a:rPr lang="cs-CZ" sz="3600" dirty="0" smtClean="0"/>
              <a:t>, na který spoří rodiče dětem, </a:t>
            </a:r>
          </a:p>
          <a:p>
            <a:r>
              <a:rPr lang="cs-CZ" sz="3600" dirty="0"/>
              <a:t> </a:t>
            </a:r>
            <a:r>
              <a:rPr lang="cs-CZ" sz="3600" dirty="0" smtClean="0"/>
              <a:t>   ale ty si mohou vybrat úspory až v době </a:t>
            </a:r>
          </a:p>
          <a:p>
            <a:r>
              <a:rPr lang="cs-CZ" sz="3600" dirty="0"/>
              <a:t> </a:t>
            </a:r>
            <a:r>
              <a:rPr lang="cs-CZ" sz="3600" dirty="0" smtClean="0"/>
              <a:t>   zletilosti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24904648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  <p:bldP spid="6" grpId="0"/>
      <p:bldP spid="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0"/>
            <a:ext cx="2129109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/>
              <a:t>Řešení:</a:t>
            </a:r>
            <a:endParaRPr lang="cs-CZ" sz="44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46042" y="620688"/>
            <a:ext cx="83086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a) Účet sloužící spořitelnám k uchování</a:t>
            </a:r>
          </a:p>
          <a:p>
            <a:r>
              <a:rPr lang="cs-CZ" sz="3600" dirty="0" smtClean="0"/>
              <a:t>    všech vkladů od klientů.</a:t>
            </a:r>
            <a:endParaRPr lang="cs-CZ" sz="36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40769" y="1916832"/>
            <a:ext cx="9180718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b) Účet, na který je navázáno SIPO a odkud</a:t>
            </a:r>
          </a:p>
          <a:p>
            <a:r>
              <a:rPr lang="cs-CZ" sz="3600" dirty="0"/>
              <a:t> </a:t>
            </a:r>
            <a:r>
              <a:rPr lang="cs-CZ" sz="3600" dirty="0" smtClean="0"/>
              <a:t>   plynou pravidelné platby, předtím si</a:t>
            </a:r>
          </a:p>
          <a:p>
            <a:r>
              <a:rPr lang="cs-CZ" sz="3600" dirty="0"/>
              <a:t> </a:t>
            </a:r>
            <a:r>
              <a:rPr lang="cs-CZ" sz="3600" dirty="0" smtClean="0"/>
              <a:t>   však na tyto platby musíme našetřit.</a:t>
            </a:r>
            <a:endParaRPr lang="cs-CZ" sz="3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0" y="3666017"/>
            <a:ext cx="8888972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c) Účet, který slouží na spoření, je možné</a:t>
            </a:r>
          </a:p>
          <a:p>
            <a:r>
              <a:rPr lang="cs-CZ" sz="3600" dirty="0"/>
              <a:t> </a:t>
            </a:r>
            <a:r>
              <a:rPr lang="cs-CZ" sz="3600" dirty="0" smtClean="0"/>
              <a:t>   z něj kdykoliv vybírat peníze. </a:t>
            </a:r>
            <a:endParaRPr lang="cs-CZ" sz="3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8366" y="4844440"/>
            <a:ext cx="9106980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d) Účet, na který spoří rodiče dětem, </a:t>
            </a:r>
          </a:p>
          <a:p>
            <a:r>
              <a:rPr lang="cs-CZ" sz="3600" dirty="0"/>
              <a:t> </a:t>
            </a:r>
            <a:r>
              <a:rPr lang="cs-CZ" sz="3600" dirty="0" smtClean="0"/>
              <a:t>   ale ty si mohou vybrat úspory až v době </a:t>
            </a:r>
          </a:p>
          <a:p>
            <a:r>
              <a:rPr lang="cs-CZ" sz="3600" dirty="0"/>
              <a:t> </a:t>
            </a:r>
            <a:r>
              <a:rPr lang="cs-CZ" sz="3600" dirty="0" smtClean="0"/>
              <a:t>   zletilosti</a:t>
            </a:r>
            <a:endParaRPr lang="cs-CZ" sz="3600" dirty="0"/>
          </a:p>
        </p:txBody>
      </p:sp>
      <p:pic>
        <p:nvPicPr>
          <p:cNvPr id="2051" name="Picture 3" descr="C:\Users\jana.volechova\AppData\Local\Microsoft\Windows\Temporary Internet Files\Content.IE5\PU95ODJN\MC90044045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9995645">
            <a:off x="6998481" y="4560333"/>
            <a:ext cx="1368425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356817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5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1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0.7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3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5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8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0.7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55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5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0.7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3" presetClass="emph" presetSubtype="2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52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1" dur="2000" fill="hold"/>
                                        <p:tgtEl>
                                          <p:spTgt spid="2051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3" grpId="1"/>
      <p:bldP spid="4" grpId="0"/>
      <p:bldP spid="4" grpId="1"/>
      <p:bldP spid="5" grpId="0"/>
      <p:bldP spid="5" grpId="1"/>
      <p:bldP spid="6" grpId="0"/>
      <p:bldP spid="6" grpId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849" y="116632"/>
            <a:ext cx="966200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Kde si nemůžu vybrat peníze z účtu?</a:t>
            </a:r>
            <a:endParaRPr lang="cs-CZ" sz="40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252229" y="1259757"/>
            <a:ext cx="579838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a) </a:t>
            </a:r>
            <a:r>
              <a:rPr lang="cs-CZ" sz="4000" dirty="0" smtClean="0"/>
              <a:t>na </a:t>
            </a:r>
            <a:r>
              <a:rPr lang="cs-CZ" sz="4000" dirty="0" smtClean="0"/>
              <a:t>bankovní přepážce</a:t>
            </a:r>
            <a:endParaRPr lang="cs-CZ" sz="4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18797" y="2204864"/>
            <a:ext cx="376737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b) </a:t>
            </a:r>
            <a:r>
              <a:rPr lang="cs-CZ" sz="4000" dirty="0" smtClean="0"/>
              <a:t>v </a:t>
            </a:r>
            <a:r>
              <a:rPr lang="cs-CZ" sz="4000" dirty="0" smtClean="0"/>
              <a:t>bankomatu</a:t>
            </a:r>
            <a:endParaRPr lang="cs-CZ" sz="4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18797" y="3140968"/>
            <a:ext cx="381386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c) </a:t>
            </a:r>
            <a:r>
              <a:rPr lang="cs-CZ" sz="4000" dirty="0" smtClean="0"/>
              <a:t>v </a:t>
            </a:r>
            <a:r>
              <a:rPr lang="cs-CZ" sz="4000" dirty="0" err="1" smtClean="0"/>
              <a:t>Mc</a:t>
            </a:r>
            <a:r>
              <a:rPr lang="cs-CZ" sz="4000" dirty="0" smtClean="0"/>
              <a:t> Donaldu</a:t>
            </a:r>
            <a:endParaRPr lang="cs-CZ" sz="4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318797" y="4005064"/>
            <a:ext cx="8464177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d) </a:t>
            </a:r>
            <a:r>
              <a:rPr lang="cs-CZ" sz="4000" dirty="0" smtClean="0"/>
              <a:t>na </a:t>
            </a:r>
            <a:r>
              <a:rPr lang="cs-CZ" sz="4000" dirty="0" smtClean="0"/>
              <a:t>pokladně supermarketu, který</a:t>
            </a:r>
          </a:p>
          <a:p>
            <a:r>
              <a:rPr lang="cs-CZ" sz="4000" dirty="0"/>
              <a:t> </a:t>
            </a:r>
            <a:r>
              <a:rPr lang="cs-CZ" sz="4000" dirty="0" smtClean="0"/>
              <a:t>   nabízí službu cashback </a:t>
            </a:r>
          </a:p>
          <a:p>
            <a:r>
              <a:rPr lang="cs-CZ" sz="4000" dirty="0" smtClean="0"/>
              <a:t>    (jen u některých bank)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21747699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  <p:bldP spid="6" grpId="0"/>
      <p:bldP spid="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91951"/>
            <a:ext cx="2129109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/>
              <a:t>Řešení:</a:t>
            </a:r>
            <a:endParaRPr lang="cs-CZ" sz="44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1520" y="1274857"/>
            <a:ext cx="579838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a) </a:t>
            </a:r>
            <a:r>
              <a:rPr lang="cs-CZ" sz="4000" dirty="0" smtClean="0"/>
              <a:t>na </a:t>
            </a:r>
            <a:r>
              <a:rPr lang="cs-CZ" sz="4000" dirty="0" smtClean="0"/>
              <a:t>bankovní přepážce</a:t>
            </a:r>
            <a:endParaRPr lang="cs-CZ" sz="4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51520" y="2361074"/>
            <a:ext cx="376737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b) </a:t>
            </a:r>
            <a:r>
              <a:rPr lang="cs-CZ" sz="4000" dirty="0" smtClean="0"/>
              <a:t>v </a:t>
            </a:r>
            <a:r>
              <a:rPr lang="cs-CZ" sz="4000" dirty="0" smtClean="0"/>
              <a:t>bankomatu</a:t>
            </a:r>
            <a:endParaRPr lang="cs-CZ" sz="4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51520" y="3284984"/>
            <a:ext cx="381386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c) </a:t>
            </a:r>
            <a:r>
              <a:rPr lang="cs-CZ" sz="4000" dirty="0" smtClean="0"/>
              <a:t>v </a:t>
            </a:r>
            <a:r>
              <a:rPr lang="cs-CZ" sz="4000" dirty="0" err="1" smtClean="0"/>
              <a:t>Mc</a:t>
            </a:r>
            <a:r>
              <a:rPr lang="cs-CZ" sz="4000" dirty="0" smtClean="0"/>
              <a:t> Donaldu</a:t>
            </a:r>
            <a:endParaRPr lang="cs-CZ" sz="4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51520" y="4149080"/>
            <a:ext cx="8464177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d) </a:t>
            </a:r>
            <a:r>
              <a:rPr lang="cs-CZ" sz="4000" dirty="0" smtClean="0"/>
              <a:t>na </a:t>
            </a:r>
            <a:r>
              <a:rPr lang="cs-CZ" sz="4000" dirty="0" smtClean="0"/>
              <a:t>pokladně supermarketu, který</a:t>
            </a:r>
          </a:p>
          <a:p>
            <a:r>
              <a:rPr lang="cs-CZ" sz="4000" dirty="0"/>
              <a:t> </a:t>
            </a:r>
            <a:r>
              <a:rPr lang="cs-CZ" sz="4000" dirty="0" smtClean="0"/>
              <a:t>   nabízí službu cashback </a:t>
            </a:r>
          </a:p>
          <a:p>
            <a:r>
              <a:rPr lang="cs-CZ" sz="4000" dirty="0" smtClean="0"/>
              <a:t>    (jen u některých bank)</a:t>
            </a:r>
            <a:endParaRPr lang="cs-CZ" sz="4000" dirty="0"/>
          </a:p>
        </p:txBody>
      </p:sp>
      <p:pic>
        <p:nvPicPr>
          <p:cNvPr id="3074" name="Picture 2" descr="C:\Users\jana.volechova\AppData\Local\Microsoft\Windows\Temporary Internet Files\Content.IE5\PU95ODJN\MC90044045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287839">
            <a:off x="3839133" y="4169659"/>
            <a:ext cx="1368425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876896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5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1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0.7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3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5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8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0.7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55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5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0.7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3" presetClass="emph" presetSubtype="2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52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1" dur="2000" fill="hold"/>
                                        <p:tgtEl>
                                          <p:spTgt spid="307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3" grpId="1"/>
      <p:bldP spid="4" grpId="0"/>
      <p:bldP spid="4" grpId="1"/>
      <p:bldP spid="5" grpId="0"/>
      <p:bldP spid="5" grpId="1"/>
      <p:bldP spid="6" grpId="0"/>
      <p:bldP spid="6" grpId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1"/>
          <p:cNvSpPr txBox="1"/>
          <p:nvPr/>
        </p:nvSpPr>
        <p:spPr>
          <a:xfrm>
            <a:off x="166086" y="199150"/>
            <a:ext cx="712879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b="1" u="sng" dirty="0" smtClean="0"/>
              <a:t>Použité zdroje:</a:t>
            </a:r>
          </a:p>
          <a:p>
            <a:endParaRPr lang="cs-CZ" dirty="0"/>
          </a:p>
          <a:p>
            <a:r>
              <a:rPr lang="cs-CZ" dirty="0" smtClean="0"/>
              <a:t>Zdroj všech obrázků je galerie Microsoft Office  2010, vlastník licence ZŠ Jablonec nad Nisou – Mšeno, Mozartova</a:t>
            </a:r>
            <a:r>
              <a:rPr lang="cs-CZ" dirty="0"/>
              <a:t> </a:t>
            </a:r>
            <a:r>
              <a:rPr lang="cs-CZ" dirty="0" smtClean="0"/>
              <a:t>24, příspěvková organizace.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503775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246</TotalTime>
  <Words>423</Words>
  <Application>Microsoft Office PowerPoint</Application>
  <PresentationFormat>Předvádění na obrazovce (4:3)</PresentationFormat>
  <Paragraphs>65</Paragraphs>
  <Slides>9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1" baseType="lpstr">
      <vt:lpstr>Aerodynamika</vt:lpstr>
      <vt:lpstr>Dokument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Jana Volechová</dc:creator>
  <cp:lastModifiedBy>Jana Volechová</cp:lastModifiedBy>
  <cp:revision>15</cp:revision>
  <dcterms:created xsi:type="dcterms:W3CDTF">2014-05-14T15:20:25Z</dcterms:created>
  <dcterms:modified xsi:type="dcterms:W3CDTF">2014-05-15T16:03:59Z</dcterms:modified>
</cp:coreProperties>
</file>