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8" r:id="rId11"/>
    <p:sldId id="270" r:id="rId12"/>
    <p:sldId id="271" r:id="rId13"/>
    <p:sldId id="261" r:id="rId14"/>
    <p:sldId id="267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5255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869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2308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0893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9369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0399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4085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8559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6261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3219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851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90420-D6A4-4AA4-BE1F-553025EEA2F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E65DA-5558-4CFD-BF37-534E086F4D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14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s-ko.cz/documents/MAT_pospisilova/Finan%C4%8Dn%C3%AD%20matematika.pdf" TargetMode="External"/><Relationship Id="rId2" Type="http://schemas.openxmlformats.org/officeDocument/2006/relationships/hyperlink" Target="http://svse.sweb.cz/materialy/uvery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Splácení dluhu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</a:t>
            </a:r>
            <a:r>
              <a:rPr lang="cs-CZ" sz="2000" dirty="0" smtClean="0"/>
              <a:t>VY_42_INOVACE_05_28_PEKA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506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Nesplácení dluhu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dirty="0" smtClean="0"/>
              <a:t>Pokud dlužník nezvládá své dluhy splácet, věřitelé začnou dluhy vymáhat.</a:t>
            </a:r>
          </a:p>
          <a:p>
            <a:pPr marL="0" indent="0">
              <a:buNone/>
            </a:pPr>
            <a:r>
              <a:rPr lang="cs-CZ" dirty="0" smtClean="0"/>
              <a:t>Kroky:</a:t>
            </a:r>
          </a:p>
          <a:p>
            <a:pPr marL="0" indent="0">
              <a:buNone/>
            </a:pPr>
            <a:r>
              <a:rPr lang="cs-CZ" dirty="0" smtClean="0"/>
              <a:t>		1. Upomínky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2. Vymáhání nesplaceného dluhu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    (dluh se zvyšuju o náklady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      vymáhání)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3. Soudní řízení: dlužníkovi v něm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     bude nařízeno dluh zaplatit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4. Exekuce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94729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Exekuce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Exekuce znamená, že dlužníkovi je odňat majetek. Dluh roste o náklady na výkon exekuce: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3" y="2708920"/>
            <a:ext cx="6289449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256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Může dojít:</a:t>
            </a:r>
          </a:p>
          <a:p>
            <a:pPr>
              <a:buFontTx/>
              <a:buChar char="-"/>
            </a:pPr>
            <a:r>
              <a:rPr lang="cs-CZ" dirty="0" smtClean="0"/>
              <a:t>k exekuci majetku,</a:t>
            </a:r>
          </a:p>
          <a:p>
            <a:pPr>
              <a:buFontTx/>
              <a:buChar char="-"/>
            </a:pPr>
            <a:r>
              <a:rPr lang="cs-CZ" dirty="0" smtClean="0"/>
              <a:t>k exekuci příjmů dlužníka.</a:t>
            </a:r>
          </a:p>
          <a:p>
            <a:pPr marL="0" indent="0">
              <a:buNone/>
            </a:pPr>
            <a:r>
              <a:rPr lang="cs-CZ" dirty="0" smtClean="0"/>
              <a:t>V případě exekuce příjmů se dlužníkovi ponechává nezabavitelné minimum.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 roce 2013 to bylo 6 188,67 Kč.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Pro občany může být řešením 			oddlužení. Dlužník splácí dluhy 5 let, 		zůstává mu minimální částka. Pokud 		plán oddlužení splní, zbylé dluhy se 		mu promíjí.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25499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 na závěr: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Bohatý není člověk z peněz, které vydělá, ale z těch, které neutratí</a:t>
            </a:r>
            <a:r>
              <a:rPr lang="cs-CZ" dirty="0" smtClean="0"/>
              <a:t>.      		(</a:t>
            </a:r>
            <a:r>
              <a:rPr lang="cs-CZ" dirty="0"/>
              <a:t>Henry Ford)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103" y="3140968"/>
            <a:ext cx="2603921" cy="332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1588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/>
              <a:t>BELLOVÁ, Jana – BOHANESOVÁ, Eva – ZLÁMAL, Jaroslav. Ekonomie nejen k maturitě: ekonomické výpočty a projekty. 1. vydání. Kralice na Hané: </a:t>
            </a:r>
            <a:r>
              <a:rPr lang="cs-CZ" sz="2200" dirty="0" err="1"/>
              <a:t>Computer</a:t>
            </a:r>
            <a:r>
              <a:rPr lang="cs-CZ" sz="2200" dirty="0"/>
              <a:t> Media, s. r. o., 2008. 22 s. ISBN 978-80-7402-005-6.</a:t>
            </a:r>
          </a:p>
          <a:p>
            <a:r>
              <a:rPr lang="cs-CZ" sz="2200" dirty="0"/>
              <a:t>URL: </a:t>
            </a:r>
            <a:r>
              <a:rPr lang="cs-CZ" sz="2200" dirty="0" smtClean="0"/>
              <a:t>&lt;</a:t>
            </a:r>
            <a:r>
              <a:rPr lang="cs-CZ" sz="2200" dirty="0">
                <a:hlinkClick r:id="rId2"/>
              </a:rPr>
              <a:t>http://</a:t>
            </a:r>
            <a:r>
              <a:rPr lang="cs-CZ" sz="2200" dirty="0" smtClean="0">
                <a:hlinkClick r:id="rId2"/>
              </a:rPr>
              <a:t>svse.sweb.cz/</a:t>
            </a:r>
            <a:r>
              <a:rPr lang="cs-CZ" sz="2200" dirty="0" err="1" smtClean="0">
                <a:hlinkClick r:id="rId2"/>
              </a:rPr>
              <a:t>materialy</a:t>
            </a:r>
            <a:r>
              <a:rPr lang="cs-CZ" sz="2200" dirty="0" smtClean="0">
                <a:hlinkClick r:id="rId2"/>
              </a:rPr>
              <a:t>/uvery.pdf</a:t>
            </a:r>
            <a:r>
              <a:rPr lang="cs-CZ" sz="2200" dirty="0" smtClean="0"/>
              <a:t>&gt; </a:t>
            </a:r>
            <a:r>
              <a:rPr lang="cs-CZ" sz="2200" dirty="0"/>
              <a:t>[cit. </a:t>
            </a:r>
            <a:r>
              <a:rPr lang="cs-CZ" sz="2200" dirty="0" smtClean="0"/>
              <a:t>2014-02-10</a:t>
            </a:r>
            <a:r>
              <a:rPr lang="cs-CZ" sz="2200" dirty="0"/>
              <a:t>].</a:t>
            </a:r>
          </a:p>
          <a:p>
            <a:r>
              <a:rPr lang="cs-CZ" sz="2200" dirty="0" smtClean="0"/>
              <a:t>URL</a:t>
            </a:r>
            <a:r>
              <a:rPr lang="cs-CZ" sz="2200" dirty="0"/>
              <a:t>: </a:t>
            </a:r>
            <a:r>
              <a:rPr lang="cs-CZ" sz="2200" dirty="0" smtClean="0"/>
              <a:t>&lt;</a:t>
            </a:r>
            <a:r>
              <a:rPr lang="cs-CZ" sz="2200" dirty="0">
                <a:hlinkClick r:id="rId3"/>
              </a:rPr>
              <a:t>http://</a:t>
            </a:r>
            <a:r>
              <a:rPr lang="cs-CZ" sz="2200" dirty="0" smtClean="0">
                <a:hlinkClick r:id="rId3"/>
              </a:rPr>
              <a:t>www.sps-ko.cz/</a:t>
            </a:r>
            <a:r>
              <a:rPr lang="cs-CZ" sz="2200" dirty="0" err="1" smtClean="0">
                <a:hlinkClick r:id="rId3"/>
              </a:rPr>
              <a:t>documents</a:t>
            </a:r>
            <a:r>
              <a:rPr lang="cs-CZ" sz="2200" dirty="0" smtClean="0">
                <a:hlinkClick r:id="rId3"/>
              </a:rPr>
              <a:t>/</a:t>
            </a:r>
            <a:r>
              <a:rPr lang="cs-CZ" sz="2200" dirty="0" err="1" smtClean="0">
                <a:hlinkClick r:id="rId3"/>
              </a:rPr>
              <a:t>MAT_pospisilova</a:t>
            </a:r>
            <a:r>
              <a:rPr lang="cs-CZ" sz="2200" dirty="0" smtClean="0">
                <a:hlinkClick r:id="rId3"/>
              </a:rPr>
              <a:t>/Finan%C4%8Dn%C3%AD%20matematika.pdf</a:t>
            </a:r>
            <a:r>
              <a:rPr lang="cs-CZ" sz="2200" dirty="0" smtClean="0"/>
              <a:t>&gt; </a:t>
            </a:r>
            <a:r>
              <a:rPr lang="cs-CZ" sz="2200" dirty="0"/>
              <a:t>[cit. </a:t>
            </a:r>
            <a:r>
              <a:rPr lang="cs-CZ" sz="2200" dirty="0" smtClean="0"/>
              <a:t>2014-02-10</a:t>
            </a:r>
            <a:r>
              <a:rPr lang="cs-CZ" sz="2200" dirty="0"/>
              <a:t>].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5388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Finanční trh. 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Obsahuje </a:t>
            </a:r>
            <a:r>
              <a:rPr lang="cs-CZ" sz="2000" dirty="0" smtClean="0"/>
              <a:t>vysvětlení termínu dluh, vzorce pro výpočet 		splátek a příklady.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 </a:t>
            </a:r>
            <a:r>
              <a:rPr lang="cs-CZ" sz="2000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68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Dluh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Položka, ze které vyplývá povinnost uhradit věřiteli dlužnou částku. </a:t>
            </a:r>
          </a:p>
          <a:p>
            <a:pPr marL="0" indent="0">
              <a:buNone/>
            </a:pPr>
            <a:r>
              <a:rPr lang="cs-CZ" dirty="0" smtClean="0"/>
              <a:t>Banky požadují před poskytnutím úvěru zajištění závazku. To působí preventivně – má donutit 		dlužníka, aby svůj dluh splatil. A 			reparačně – věřitel uspokojí svoji 			pohledávku v případě, že dlužník svůj 		dluh nesplní (ručení, zástavní právo).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628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Vzorce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Výpočet stejné (neměnné) splátky: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Ve splátkách je zahrnut úrok U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a úmor M: s = U + M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745" y="1988840"/>
            <a:ext cx="4542857" cy="30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48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Stanovení počtu úrokovacích období splácení dluhu: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916832"/>
            <a:ext cx="4476191" cy="36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447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Stanovení výše poslední splátky: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630" y="1573669"/>
            <a:ext cx="5923810" cy="4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727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Dluh ve výši 20 000 Kč má být splacen za 5 let stejnými ročními splátkami. Banka účtuje úroky ve výši 12 % p. a. Určete výši roční splátky.</a:t>
            </a:r>
          </a:p>
          <a:p>
            <a:pPr marL="0" indent="0">
              <a:buNone/>
            </a:pPr>
            <a:r>
              <a:rPr lang="cs-CZ" dirty="0" smtClean="0"/>
              <a:t>Řešení: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Výše roční splátky je 5 557,90 Kč.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169033"/>
            <a:ext cx="5857143" cy="22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2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/>
              <a:t>Dluh 100 </a:t>
            </a:r>
            <a:r>
              <a:rPr lang="cs-CZ" dirty="0" smtClean="0"/>
              <a:t>000 </a:t>
            </a:r>
            <a:r>
              <a:rPr lang="cs-CZ" dirty="0"/>
              <a:t>Kč má být splacen ročními splátkami ve výši 20 tis. Kč. Úroková </a:t>
            </a:r>
            <a:r>
              <a:rPr lang="cs-CZ" dirty="0" smtClean="0"/>
              <a:t>sazba je 10 </a:t>
            </a:r>
            <a:r>
              <a:rPr lang="cs-CZ" dirty="0"/>
              <a:t>% p</a:t>
            </a:r>
            <a:r>
              <a:rPr lang="cs-CZ" dirty="0" smtClean="0"/>
              <a:t>. a. </a:t>
            </a:r>
            <a:r>
              <a:rPr lang="cs-CZ" dirty="0"/>
              <a:t>Určete počet </a:t>
            </a:r>
            <a:r>
              <a:rPr lang="cs-CZ" dirty="0" smtClean="0"/>
              <a:t>splátek.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Splátek bude 7.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257" y="2636912"/>
            <a:ext cx="4628119" cy="263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1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Podle zadání posledního příkladu vypočítejte výši poslední – osmé – splátky.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Výše poslední splátky je 5 641 Kč.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276872"/>
            <a:ext cx="5847619" cy="3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81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241</Words>
  <Application>Microsoft Office PowerPoint</Application>
  <PresentationFormat>Předvádění na obrazovce (4:3)</PresentationFormat>
  <Paragraphs>71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Splácení dluhu Číslo materiálu: VY_42_INOVACE_05_28_PEKA</vt:lpstr>
      <vt:lpstr>Prezentace aplikace PowerPoint</vt:lpstr>
      <vt:lpstr>Dluh</vt:lpstr>
      <vt:lpstr>Vzorce</vt:lpstr>
      <vt:lpstr>Prezentace aplikace PowerPoint</vt:lpstr>
      <vt:lpstr>Prezentace aplikace PowerPoint</vt:lpstr>
      <vt:lpstr>Příklad 1</vt:lpstr>
      <vt:lpstr>Příklad 2</vt:lpstr>
      <vt:lpstr>Příklad 3</vt:lpstr>
      <vt:lpstr>Nesplácení dluhu</vt:lpstr>
      <vt:lpstr>Exekuce</vt:lpstr>
      <vt:lpstr>Prezentace aplikace PowerPoint</vt:lpstr>
      <vt:lpstr>A na závěr: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Splácení dluhu Číslo materiálu: VY_42_INOVACE_05_XX_PEKA</dc:title>
  <dc:creator>iapetus</dc:creator>
  <cp:lastModifiedBy>Iapetus</cp:lastModifiedBy>
  <cp:revision>28</cp:revision>
  <dcterms:created xsi:type="dcterms:W3CDTF">2014-02-16T18:07:33Z</dcterms:created>
  <dcterms:modified xsi:type="dcterms:W3CDTF">2014-04-24T21:22:34Z</dcterms:modified>
</cp:coreProperties>
</file>