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9A301-0992-4853-A004-A865702215AF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3F569-C436-4AD9-9376-096E916791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9A301-0992-4853-A004-A865702215AF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3F569-C436-4AD9-9376-096E916791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9A301-0992-4853-A004-A865702215AF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3F569-C436-4AD9-9376-096E916791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9A301-0992-4853-A004-A865702215AF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3F569-C436-4AD9-9376-096E916791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9A301-0992-4853-A004-A865702215AF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3F569-C436-4AD9-9376-096E916791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9A301-0992-4853-A004-A865702215AF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3F569-C436-4AD9-9376-096E916791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9A301-0992-4853-A004-A865702215AF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3F569-C436-4AD9-9376-096E916791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9A301-0992-4853-A004-A865702215AF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3F569-C436-4AD9-9376-096E916791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9A301-0992-4853-A004-A865702215AF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3F569-C436-4AD9-9376-096E916791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9A301-0992-4853-A004-A865702215AF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3F569-C436-4AD9-9376-096E916791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9A301-0992-4853-A004-A865702215AF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3F569-C436-4AD9-9376-096E916791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40000"/>
            <a:lum/>
          </a:blip>
          <a:srcRect/>
          <a:stretch>
            <a:fillRect l="-9000" r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99A301-0992-4853-A004-A865702215AF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B3F569-C436-4AD9-9376-096E916791E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0825" y="1989138"/>
            <a:ext cx="8785225" cy="4535487"/>
          </a:xfrm>
        </p:spPr>
        <p:txBody>
          <a:bodyPr/>
          <a:lstStyle/>
          <a:p>
            <a:pPr eaLnBrk="1" hangingPunct="1"/>
            <a:r>
              <a:rPr lang="cs-CZ" sz="2000" dirty="0" smtClean="0"/>
              <a:t>Střední průmyslová škola elektrotechnická a informačních technologií Brno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Číslo a název projektu:	CZ.1.07/1.5.00/34.0521 – Investice do vzdělání nesou nejvyšší úrok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Autor:	Ing. Kamila Pecková</a:t>
            </a:r>
            <a:br>
              <a:rPr lang="cs-CZ" sz="2000" dirty="0" smtClean="0"/>
            </a:br>
            <a:r>
              <a:rPr lang="cs-CZ" sz="2000" dirty="0" smtClean="0"/>
              <a:t>Tematická sada: Finanční matematika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Téma:	</a:t>
            </a:r>
            <a:r>
              <a:rPr lang="cs-CZ" sz="2000" b="1" dirty="0" smtClean="0"/>
              <a:t>Cena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Číslo materiálu:	VY_42_INOVACE_05_31_PEKA</a:t>
            </a:r>
          </a:p>
        </p:txBody>
      </p:sp>
      <p:pic>
        <p:nvPicPr>
          <p:cNvPr id="2051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3" y="249238"/>
            <a:ext cx="7550150" cy="164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58309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Anotace:  Prezentace je určena k doplněný výkladu tematického celku Marketing a prodej.</a:t>
            </a:r>
          </a:p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/>
              <a:t>	</a:t>
            </a:r>
            <a:r>
              <a:rPr lang="cs-CZ" sz="2000" dirty="0" smtClean="0"/>
              <a:t>	Obsahuje principy stanovení ceny při zavádění nových</a:t>
            </a:r>
          </a:p>
          <a:p>
            <a:pPr marL="0" indent="0" eaLnBrk="1" hangingPunct="1">
              <a:buFontTx/>
              <a:buNone/>
            </a:pPr>
            <a:r>
              <a:rPr lang="cs-CZ" sz="2000" dirty="0"/>
              <a:t>	</a:t>
            </a:r>
            <a:r>
              <a:rPr lang="cs-CZ" sz="2000" dirty="0" smtClean="0"/>
              <a:t>	výrobků  do prodeje a metody výpočtu ceny. </a:t>
            </a:r>
          </a:p>
          <a:p>
            <a:pPr marL="0" indent="0" eaLnBrk="1" hangingPunct="1">
              <a:buFontTx/>
              <a:buNone/>
            </a:pPr>
            <a:r>
              <a:rPr lang="cs-CZ" sz="2000" dirty="0"/>
              <a:t>	</a:t>
            </a:r>
            <a:r>
              <a:rPr lang="cs-CZ" sz="2000" dirty="0" smtClean="0"/>
              <a:t>	Lze ji využít k doplnění cenové problematiky,  ale také jako</a:t>
            </a:r>
          </a:p>
          <a:p>
            <a:pPr marL="0" indent="0" eaLnBrk="1" hangingPunct="1">
              <a:buFontTx/>
              <a:buNone/>
            </a:pPr>
            <a:r>
              <a:rPr lang="cs-CZ" sz="2000" dirty="0"/>
              <a:t>	</a:t>
            </a:r>
            <a:r>
              <a:rPr lang="cs-CZ" sz="2000" dirty="0" smtClean="0"/>
              <a:t>	motivace pro studenty k samostatnému výpočtu ceny.</a:t>
            </a:r>
          </a:p>
          <a:p>
            <a:pPr marL="0" indent="0" eaLnBrk="1" hangingPunct="1">
              <a:buFontTx/>
              <a:buNone/>
            </a:pPr>
            <a:r>
              <a:rPr lang="cs-CZ" sz="2000" dirty="0"/>
              <a:t> </a:t>
            </a:r>
            <a:r>
              <a:rPr lang="cs-CZ" sz="2000" dirty="0" smtClean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pic>
        <p:nvPicPr>
          <p:cNvPr id="3075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9350" y="127000"/>
            <a:ext cx="6807200" cy="148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99541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Je definována jako hodnota zboží vyjádřená </a:t>
            </a:r>
          </a:p>
          <a:p>
            <a:pPr>
              <a:buNone/>
            </a:pPr>
            <a:r>
              <a:rPr lang="cs-CZ" dirty="0" smtClean="0"/>
              <a:t>v penězích.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Existují různé způsoby stanovení cen,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všechny mají své výhody i nevýhody.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Kombinováním lze nevýhody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eliminovat.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Metody stanovení ceny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Nákladová metoda</a:t>
            </a:r>
          </a:p>
          <a:p>
            <a:pPr marL="514350" indent="-514350">
              <a:buAutoNum type="arabicPeriod"/>
            </a:pPr>
            <a:r>
              <a:rPr lang="cs-CZ" dirty="0" smtClean="0"/>
              <a:t>Porovnáním s konkurencí</a:t>
            </a:r>
          </a:p>
          <a:p>
            <a:pPr marL="0" indent="0">
              <a:buNone/>
            </a:pPr>
            <a:r>
              <a:rPr lang="cs-CZ" dirty="0" smtClean="0"/>
              <a:t>		3. Podle hodnoty vnímané 				     zákazníkem</a:t>
            </a:r>
          </a:p>
          <a:p>
            <a:pPr marL="0" indent="0">
              <a:buNone/>
            </a:pPr>
            <a:r>
              <a:rPr lang="cs-CZ" smtClean="0"/>
              <a:t>		4. Orientace </a:t>
            </a:r>
            <a:r>
              <a:rPr lang="cs-CZ" dirty="0" smtClean="0"/>
              <a:t>na poptávku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Nákladová metoda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Vychází z kalkulace nákladů, ty jsou </a:t>
            </a:r>
          </a:p>
          <a:p>
            <a:pPr>
              <a:buNone/>
            </a:pPr>
            <a:r>
              <a:rPr lang="cs-CZ" dirty="0"/>
              <a:t>n</a:t>
            </a:r>
            <a:r>
              <a:rPr lang="cs-CZ" dirty="0" smtClean="0"/>
              <a:t>ejdůležitější složkou ceny.</a:t>
            </a:r>
          </a:p>
          <a:p>
            <a:pPr>
              <a:buNone/>
            </a:pPr>
            <a:r>
              <a:rPr lang="cs-CZ" dirty="0" smtClean="0"/>
              <a:t>				</a:t>
            </a:r>
          </a:p>
          <a:p>
            <a:pPr>
              <a:buNone/>
            </a:pPr>
            <a:r>
              <a:rPr lang="cs-CZ" dirty="0" smtClean="0"/>
              <a:t>		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6" name="Obrázek 5" descr="cen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48064" y="2780928"/>
            <a:ext cx="3600400" cy="374049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Cenová kalkulace</a:t>
            </a:r>
            <a:endParaRPr lang="cs-CZ" dirty="0"/>
          </a:p>
        </p:txBody>
      </p:sp>
      <p:pic>
        <p:nvPicPr>
          <p:cNvPr id="1030" name="Picture 6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556792"/>
            <a:ext cx="110892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79884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Compa</a:t>
            </a:r>
            <a:r>
              <a:rPr lang="cs-CZ" dirty="0" smtClean="0"/>
              <a:t>, s. r. o., vyrábí tenká pouzdra na notebooky. 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cs-CZ" dirty="0" smtClean="0"/>
              <a:t>		Rozpočet </a:t>
            </a:r>
            <a:r>
              <a:rPr lang="cs-CZ" dirty="0"/>
              <a:t>výrobní režie </a:t>
            </a:r>
            <a:r>
              <a:rPr lang="cs-CZ" dirty="0" smtClean="0"/>
              <a:t>na pouzdra je 		1 450 </a:t>
            </a:r>
            <a:r>
              <a:rPr lang="cs-CZ" dirty="0"/>
              <a:t>000 Kč, správní režie </a:t>
            </a:r>
            <a:r>
              <a:rPr lang="cs-CZ" dirty="0" smtClean="0"/>
              <a:t>680 </a:t>
            </a:r>
            <a:r>
              <a:rPr lang="cs-CZ" dirty="0"/>
              <a:t>000 </a:t>
            </a:r>
            <a:r>
              <a:rPr lang="cs-CZ" dirty="0" smtClean="0"/>
              <a:t>		Kč</a:t>
            </a:r>
            <a:r>
              <a:rPr lang="cs-CZ" dirty="0"/>
              <a:t>, odbytové náklady </a:t>
            </a:r>
            <a:r>
              <a:rPr lang="cs-CZ" dirty="0" smtClean="0"/>
              <a:t>310 </a:t>
            </a:r>
            <a:r>
              <a:rPr lang="cs-CZ" dirty="0"/>
              <a:t>000 Kč. </a:t>
            </a:r>
            <a:r>
              <a:rPr lang="cs-CZ" dirty="0" smtClean="0"/>
              <a:t>		Spotřeba </a:t>
            </a:r>
            <a:r>
              <a:rPr lang="cs-CZ" dirty="0"/>
              <a:t>materiálu činí </a:t>
            </a:r>
            <a:r>
              <a:rPr lang="cs-CZ" dirty="0" smtClean="0"/>
              <a:t>70 </a:t>
            </a:r>
            <a:r>
              <a:rPr lang="cs-CZ" dirty="0"/>
              <a:t>Kč/ks, </a:t>
            </a:r>
            <a:r>
              <a:rPr lang="cs-CZ" dirty="0" smtClean="0"/>
              <a:t>		přímé </a:t>
            </a:r>
            <a:r>
              <a:rPr lang="cs-CZ" dirty="0"/>
              <a:t>mzdy </a:t>
            </a:r>
            <a:r>
              <a:rPr lang="cs-CZ" dirty="0" smtClean="0"/>
              <a:t>130 </a:t>
            </a:r>
            <a:r>
              <a:rPr lang="cs-CZ" dirty="0"/>
              <a:t>Kč/ks, ostatní přímé </a:t>
            </a:r>
            <a:r>
              <a:rPr lang="cs-CZ" dirty="0" smtClean="0"/>
              <a:t>		náklady 50 </a:t>
            </a:r>
            <a:r>
              <a:rPr lang="cs-CZ" dirty="0"/>
              <a:t>Kč/ks, firma plánuje </a:t>
            </a:r>
            <a:r>
              <a:rPr lang="cs-CZ" dirty="0" smtClean="0"/>
              <a:t>			vyrobit 20 000 pouzder. 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2090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pPr marL="0" indent="0">
              <a:lnSpc>
                <a:spcPct val="80000"/>
              </a:lnSpc>
              <a:buNone/>
            </a:pPr>
            <a:r>
              <a:rPr lang="cs-CZ" dirty="0"/>
              <a:t>Cena jednoho </a:t>
            </a:r>
            <a:r>
              <a:rPr lang="cs-CZ" dirty="0" smtClean="0"/>
              <a:t>pouzdra </a:t>
            </a:r>
            <a:r>
              <a:rPr lang="cs-CZ" dirty="0"/>
              <a:t>bez DPH činí 459 Kč</a:t>
            </a:r>
            <a:r>
              <a:rPr lang="cs-CZ" dirty="0" smtClean="0"/>
              <a:t>.</a:t>
            </a:r>
          </a:p>
          <a:p>
            <a:pPr marL="0" indent="0">
              <a:lnSpc>
                <a:spcPct val="80000"/>
              </a:lnSpc>
              <a:buNone/>
            </a:pPr>
            <a:endParaRPr lang="cs-CZ" dirty="0"/>
          </a:p>
          <a:p>
            <a:pPr marL="0" indent="0">
              <a:lnSpc>
                <a:spcPct val="80000"/>
              </a:lnSpc>
              <a:buNone/>
            </a:pPr>
            <a:r>
              <a:rPr lang="cs-CZ" dirty="0"/>
              <a:t>Sestavte předběžnou kalkulaci a zjistěte výši zisku na 1 pouzdro</a:t>
            </a:r>
            <a:r>
              <a:rPr lang="cs-CZ" dirty="0" smtClean="0"/>
              <a:t>.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cs-CZ" dirty="0" smtClean="0"/>
              <a:t>		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cs-CZ" dirty="0" smtClean="0"/>
              <a:t>		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cs-CZ" dirty="0" smtClean="0"/>
              <a:t>		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999" y="3068960"/>
            <a:ext cx="2905125" cy="2905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3102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Řešení: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8378" y="1404938"/>
            <a:ext cx="7230607" cy="4865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9462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DPH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Spočítejte, za kolik se bude prodávat pouzdro v maloobchodní síti – připočtěte DPH (základní sazba).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Řešení: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Základní sazba DPH je 21 %: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459 * 1,21 = 555,39 Kč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Odpověď: Zákazník zaplatí za pouzdro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555 Kč.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3894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URL</a:t>
            </a:r>
            <a:r>
              <a:rPr lang="cs-CZ" sz="2000" dirty="0"/>
              <a:t>: </a:t>
            </a:r>
            <a:r>
              <a:rPr lang="cs-CZ" sz="2000" dirty="0" smtClean="0"/>
              <a:t>&lt;</a:t>
            </a:r>
            <a:r>
              <a:rPr lang="cs-CZ" sz="2000" dirty="0"/>
              <a:t>http://</a:t>
            </a:r>
            <a:r>
              <a:rPr lang="cs-CZ" sz="2000" dirty="0" smtClean="0"/>
              <a:t>www.tchibo.cz/sportovni-obleceni-sportovni-pristroje-400021257.html&gt; </a:t>
            </a:r>
            <a:r>
              <a:rPr lang="cs-CZ" sz="2000" dirty="0"/>
              <a:t>[cit. </a:t>
            </a:r>
            <a:r>
              <a:rPr lang="cs-CZ" sz="2000" dirty="0" smtClean="0"/>
              <a:t>2013-10-15].</a:t>
            </a:r>
            <a:endParaRPr lang="cs-CZ" sz="2000" dirty="0"/>
          </a:p>
          <a:p>
            <a:r>
              <a:rPr lang="cs-CZ" sz="2000" dirty="0" smtClean="0"/>
              <a:t>URL: &lt;http</a:t>
            </a:r>
            <a:r>
              <a:rPr lang="cs-CZ" sz="2000" dirty="0"/>
              <a:t>://</a:t>
            </a:r>
            <a:r>
              <a:rPr lang="cs-CZ" sz="2000" dirty="0" smtClean="0"/>
              <a:t>www.alza.cz/belkin-lifestyle-sleeve-pleat-cerne-219580.htm&gt; </a:t>
            </a:r>
            <a:r>
              <a:rPr lang="cs-CZ" sz="2000" dirty="0"/>
              <a:t>[cit. </a:t>
            </a:r>
            <a:r>
              <a:rPr lang="cs-CZ" sz="2000" dirty="0" smtClean="0"/>
              <a:t>	2013-10-15].</a:t>
            </a:r>
          </a:p>
          <a:p>
            <a:r>
              <a:rPr lang="cs-CZ" sz="2000" dirty="0"/>
              <a:t>KLÍNSKÝ, Petr – MÜNCH, Otto – CHROMÁ, Danuše. Ekonomika: ekonomická a finanční gramotnost pro střední školy. 2., upravené vydání. Praha: EDUKO nakladatelství, s. r. o., 2010, 2011. 180 s. ISBN 978-80-87204-41-2.</a:t>
            </a:r>
          </a:p>
          <a:p>
            <a:r>
              <a:rPr lang="cs-CZ" sz="2000" dirty="0"/>
              <a:t>BELLOVÁ, Jana – BOHANESOVÁ, Eva – ZLÁMAL, Jaroslav. Ekonomie nejen k maturitě: ekonomické výpočty a projekty. 1. vydání. Kralice na Hané: </a:t>
            </a:r>
            <a:r>
              <a:rPr lang="cs-CZ" sz="2000" dirty="0" err="1"/>
              <a:t>Computer</a:t>
            </a:r>
            <a:r>
              <a:rPr lang="cs-CZ" sz="2000" dirty="0"/>
              <a:t> Media, s. r. o., 2008. 22 s. ISBN 978-80-7402-005-6.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41589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695</TotalTime>
  <Words>135</Words>
  <Application>Microsoft Office PowerPoint</Application>
  <PresentationFormat>Předvádění na obrazovce (4:3)</PresentationFormat>
  <Paragraphs>50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Střední průmyslová škola elektrotechnická a informačních technologií Brno   Číslo a název projektu: CZ.1.07/1.5.00/34.0521 – Investice do vzdělání nesou nejvyšší úrok  Autor: Ing. Kamila Pecková Tematická sada: Finanční matematika  Téma: Cena Číslo materiálu: VY_42_INOVACE_05_31_PEKA</vt:lpstr>
      <vt:lpstr>Prezentace aplikace PowerPoint</vt:lpstr>
      <vt:lpstr>Cena</vt:lpstr>
      <vt:lpstr>Metody stanovení ceny</vt:lpstr>
      <vt:lpstr>Nákladová metoda</vt:lpstr>
      <vt:lpstr>Cenová kalkulace</vt:lpstr>
      <vt:lpstr>Příklad</vt:lpstr>
      <vt:lpstr>Prezentace aplikace PowerPoint</vt:lpstr>
      <vt:lpstr>Prezentace aplikace PowerPoint</vt:lpstr>
      <vt:lpstr>DPH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průmyslová škola elektrotechnická a informačních technologií Brno   Číslo a název projektu: CZ.1.07/1.5.00/34.0521 – Investice do vzdělání nesou nejvyšší úrok  Autor: Ing. Kamila Pecková Tematická sada: Finanční matematika  Téma: Kalkulace ceny Číslo materiálu: VY_42_INOVACE_05_XX_PEKA</dc:title>
  <dc:creator>Ucitel</dc:creator>
  <cp:lastModifiedBy>Iapetus</cp:lastModifiedBy>
  <cp:revision>34</cp:revision>
  <dcterms:created xsi:type="dcterms:W3CDTF">2013-08-28T08:30:50Z</dcterms:created>
  <dcterms:modified xsi:type="dcterms:W3CDTF">2014-04-24T18:18:51Z</dcterms:modified>
</cp:coreProperties>
</file>