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2" r:id="rId5"/>
    <p:sldId id="263" r:id="rId6"/>
    <p:sldId id="264" r:id="rId7"/>
    <p:sldId id="261" r:id="rId8"/>
    <p:sldId id="265" r:id="rId9"/>
    <p:sldId id="266" r:id="rId10"/>
    <p:sldId id="267" r:id="rId11"/>
    <p:sldId id="268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B45040-9C9D-4798-894A-0155EC013AA3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62C3C2-707A-473E-967A-C1AC8EE30F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8541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62C3C2-707A-473E-967A-C1AC8EE30FCF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076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691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164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47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665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34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109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68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61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287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216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DF99E-B639-46BC-87B5-24A696954CA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9457FD-F8C4-4D7B-91C5-9D46A2241D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357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fcr.cz/cs/aktualne/tiskove-zpravy/2014/vysledek-hosp-statniho-rozpoctu-od-r2008-1628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 </a:t>
            </a:r>
            <a:r>
              <a:rPr lang="cs-CZ" sz="2000" b="1" dirty="0" smtClean="0"/>
              <a:t>Bilance státního rozpočtu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VY_42_INOVACE_05_32_PEKA</a:t>
            </a:r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648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Národní a světové hospodářství. 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definici pojmu státního rozpočtu, porovnání 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příjmů a výdajů za roky 2012 a 2013 a příklady na výpočet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příjmů </a:t>
            </a:r>
            <a:r>
              <a:rPr lang="cs-CZ" sz="2000" smtClean="0"/>
              <a:t>a výdajů.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134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rozpočet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 plán finančního hospodaření státu na jeden rok, který má podobu zákona. Ten navrhuje vláda a schvaluje poslanecká sněmovna. Obsahuje odhad příjmů a výdajů rozdělených do jednotlivých kapitol.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Státní rozpočet je nejdůležitější částí 		veřejných financí.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82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Státní rozpočet v roce 2012 a 2013</a:t>
            </a:r>
            <a:br>
              <a:rPr lang="cs-CZ" dirty="0" smtClean="0"/>
            </a:br>
            <a:r>
              <a:rPr lang="cs-CZ" dirty="0" smtClean="0"/>
              <a:t>(údaje jsou uvedeny v mld. Kč)</a:t>
            </a:r>
            <a:endParaRPr lang="cs-CZ" dirty="0"/>
          </a:p>
        </p:txBody>
      </p:sp>
      <p:pic>
        <p:nvPicPr>
          <p:cNvPr id="4" name="Zástupný symbol pro obsah 3" descr="SR 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0467" y="2510843"/>
            <a:ext cx="8632013" cy="1998277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 základě předchozí tabulky vypočítejte:</a:t>
            </a:r>
          </a:p>
          <a:p>
            <a:pPr>
              <a:buFontTx/>
              <a:buChar char="-"/>
            </a:pPr>
            <a:r>
              <a:rPr lang="cs-CZ" dirty="0" smtClean="0"/>
              <a:t>plánované a skutečné saldo (deficit) v roce 2012,</a:t>
            </a:r>
          </a:p>
          <a:p>
            <a:pPr>
              <a:buFontTx/>
              <a:buChar char="-"/>
            </a:pPr>
            <a:r>
              <a:rPr lang="cs-CZ" dirty="0" smtClean="0"/>
              <a:t>plánované a skutečné saldo v roce 2013,</a:t>
            </a:r>
          </a:p>
          <a:p>
            <a:pPr>
              <a:buFontTx/>
              <a:buChar char="-"/>
            </a:pPr>
            <a:r>
              <a:rPr lang="cs-CZ" dirty="0" smtClean="0"/>
              <a:t>o kolik procent se zvýšil/snížil skutečný deficit oproti plánu v obou letech,</a:t>
            </a:r>
          </a:p>
          <a:p>
            <a:pPr>
              <a:buFontTx/>
              <a:buChar char="-"/>
            </a:pPr>
            <a:r>
              <a:rPr lang="cs-CZ" dirty="0" smtClean="0"/>
              <a:t>o kolik procent se zvýšil/snížil deficit v roce 2013 oproti roku 2012.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2012: deficit se o proti plánu zvýšil o 1 %,</a:t>
            </a:r>
          </a:p>
          <a:p>
            <a:pPr>
              <a:buNone/>
            </a:pPr>
            <a:r>
              <a:rPr lang="cs-CZ" dirty="0" smtClean="0"/>
              <a:t>2013: deficit se oproti plánu snížil o 18, 74 % (100 – 81,26)</a:t>
            </a:r>
          </a:p>
          <a:p>
            <a:pPr>
              <a:buNone/>
            </a:pPr>
            <a:r>
              <a:rPr lang="cs-CZ" dirty="0" smtClean="0"/>
              <a:t>2012 vs. 2013: 101 – 81,26 = 19,74 mld. Kč</a:t>
            </a:r>
          </a:p>
          <a:p>
            <a:pPr>
              <a:buNone/>
            </a:pPr>
            <a:r>
              <a:rPr lang="cs-CZ" dirty="0" smtClean="0"/>
              <a:t>			  (19,74 * 100)/101 = 19,54 %</a:t>
            </a:r>
          </a:p>
          <a:p>
            <a:pPr>
              <a:buNone/>
            </a:pPr>
            <a:r>
              <a:rPr lang="cs-CZ" dirty="0" smtClean="0"/>
              <a:t>			   V roce 2013 se deficit snížil o 19,54 % o proti </a:t>
            </a:r>
          </a:p>
          <a:p>
            <a:pPr>
              <a:buNone/>
            </a:pPr>
            <a:r>
              <a:rPr lang="cs-CZ" dirty="0" smtClean="0"/>
              <a:t>			   roku 2012.</a:t>
            </a:r>
            <a:endParaRPr lang="cs-CZ" dirty="0"/>
          </a:p>
        </p:txBody>
      </p:sp>
      <p:pic>
        <p:nvPicPr>
          <p:cNvPr id="4" name="Obrázek 3" descr="SR 3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62476" y="1532603"/>
            <a:ext cx="6019048" cy="17523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Vývoj schodku státního rozpočtu v roce 2012 a 2013</a:t>
            </a:r>
            <a:endParaRPr lang="cs-CZ" dirty="0"/>
          </a:p>
        </p:txBody>
      </p:sp>
      <p:pic>
        <p:nvPicPr>
          <p:cNvPr id="4" name="Zástupný symbol pro obsah 3" descr="SR 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5437" y="1916832"/>
            <a:ext cx="9013067" cy="371388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Příjmy SR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Největší část příjmů do SR tvoří daně. Nejdůležitější příjmy ukazuje následující tabulka: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SR 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3485310"/>
            <a:ext cx="7311689" cy="246397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Doplňte předchozí tabulku.</a:t>
            </a:r>
          </a:p>
          <a:p>
            <a:pPr>
              <a:buNone/>
            </a:pPr>
            <a:r>
              <a:rPr lang="cs-CZ" dirty="0" smtClean="0"/>
              <a:t>Řešení: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SR 5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3168707"/>
            <a:ext cx="7611418" cy="263655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Výdaje SR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Největší část výdajů ze SR tvoří výdaje na sociální dávky.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Nejdůležitější</a:t>
            </a:r>
          </a:p>
          <a:p>
            <a:pPr>
              <a:buNone/>
            </a:pPr>
            <a:r>
              <a:rPr lang="cs-CZ" dirty="0" smtClean="0"/>
              <a:t>    výdaje ukazuje</a:t>
            </a:r>
          </a:p>
          <a:p>
            <a:pPr>
              <a:buNone/>
            </a:pPr>
            <a:r>
              <a:rPr lang="cs-CZ" dirty="0" smtClean="0"/>
              <a:t>    tabulka: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SR 6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65865" y="1988840"/>
            <a:ext cx="5670631" cy="453650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Doplňte předchozí tabulku.</a:t>
            </a:r>
          </a:p>
          <a:p>
            <a:pPr>
              <a:buNone/>
            </a:pPr>
            <a:r>
              <a:rPr lang="cs-CZ" dirty="0" smtClean="0"/>
              <a:t>Řešení: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SR 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3455" y="1950891"/>
            <a:ext cx="5980953" cy="479047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KLÍNSKÝ, Petr – MÜNCH, Otto – CHROMÁ, Danuše. Ekonomika: ekonomická a finanční gramotnost pro střední školy. 2., upravené vydání. Praha: EDUKO nakladatelství, s. r. o., 2010, 2011. 180 s. ISBN 978-80-87204-41-2.</a:t>
            </a:r>
          </a:p>
          <a:p>
            <a:r>
              <a:rPr lang="cs-CZ" sz="2000" dirty="0" smtClean="0"/>
              <a:t>URL: &lt;</a:t>
            </a:r>
            <a:r>
              <a:rPr lang="cs-CZ" sz="2000" dirty="0" smtClean="0">
                <a:hlinkClick r:id="rId2"/>
              </a:rPr>
              <a:t>http://www.mfcr.cz/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aktualne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tiskove-zpravy</a:t>
            </a:r>
            <a:r>
              <a:rPr lang="cs-CZ" sz="2000" dirty="0" smtClean="0">
                <a:hlinkClick r:id="rId2"/>
              </a:rPr>
              <a:t>/2014/vysledek-hosp-statniho-rozpoctu-od-r2008-16289</a:t>
            </a:r>
            <a:r>
              <a:rPr lang="cs-CZ" sz="2000" dirty="0" smtClean="0"/>
              <a:t>&gt; [cit. </a:t>
            </a:r>
            <a:r>
              <a:rPr lang="cs-CZ" sz="2000" smtClean="0"/>
              <a:t>2014-02-03].</a:t>
            </a:r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287</Words>
  <Application>Microsoft Office PowerPoint</Application>
  <PresentationFormat>Předvádění na obrazovce (4:3)</PresentationFormat>
  <Paragraphs>53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Bilance státního rozpočtu Číslo materiálu: VY_42_INOVACE_05_32_PEKA</vt:lpstr>
      <vt:lpstr>Prezentace aplikace PowerPoint</vt:lpstr>
      <vt:lpstr>Státní rozpočet</vt:lpstr>
      <vt:lpstr>Státní rozpočet v roce 2012 a 2013 (údaje jsou uvedeny v mld. Kč)</vt:lpstr>
      <vt:lpstr>Příklad 1</vt:lpstr>
      <vt:lpstr>Řešení:</vt:lpstr>
      <vt:lpstr>Vývoj schodku státního rozpočtu v roce 2012 a 2013</vt:lpstr>
      <vt:lpstr>Příjmy SR</vt:lpstr>
      <vt:lpstr>Příklad 2</vt:lpstr>
      <vt:lpstr>Výdaje SR</vt:lpstr>
      <vt:lpstr>Příklad 3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Rovnoměrné odpisy Číslo materiálu: VY_42_INOVACE_05_XX_PEKA</dc:title>
  <dc:creator>Iapetus</dc:creator>
  <cp:lastModifiedBy>Iapetus</cp:lastModifiedBy>
  <cp:revision>30</cp:revision>
  <dcterms:created xsi:type="dcterms:W3CDTF">2014-04-08T17:18:20Z</dcterms:created>
  <dcterms:modified xsi:type="dcterms:W3CDTF">2014-04-24T18:18:27Z</dcterms:modified>
</cp:coreProperties>
</file>