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0" r:id="rId5"/>
    <p:sldId id="259" r:id="rId6"/>
    <p:sldId id="260" r:id="rId7"/>
    <p:sldId id="271" r:id="rId8"/>
    <p:sldId id="261" r:id="rId9"/>
    <p:sldId id="262" r:id="rId10"/>
    <p:sldId id="269" r:id="rId11"/>
    <p:sldId id="263" r:id="rId12"/>
    <p:sldId id="264" r:id="rId13"/>
    <p:sldId id="273" r:id="rId14"/>
    <p:sldId id="265" r:id="rId15"/>
    <p:sldId id="267" r:id="rId16"/>
    <p:sldId id="274" r:id="rId17"/>
    <p:sldId id="268" r:id="rId18"/>
    <p:sldId id="26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42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B911555-B782-43D5-8F7F-EDAF5FBD98C5}" type="datetimeFigureOut">
              <a:rPr lang="cs-CZ" smtClean="0"/>
              <a:t>27. 5. 2014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4ECA88F-8472-4CC9-AE03-318EECCF47C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0520381"/>
              </p:ext>
            </p:extLst>
          </p:nvPr>
        </p:nvGraphicFramePr>
        <p:xfrm>
          <a:off x="2249568" y="473075"/>
          <a:ext cx="4833938" cy="5405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Dokument" r:id="rId3" imgW="5991930" imgH="6715094" progId="Word.Document.12">
                  <p:embed/>
                </p:oleObj>
              </mc:Choice>
              <mc:Fallback>
                <p:oleObj name="Dokument" r:id="rId3" imgW="5991930" imgH="6715094" progId="Word.Document.12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9568" y="473075"/>
                        <a:ext cx="4833938" cy="5405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4168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720" y="277003"/>
            <a:ext cx="92175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FINANČNÍ GRAMOTNOST</a:t>
            </a:r>
            <a:endParaRPr lang="cs-CZ" sz="6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873652"/>
            <a:ext cx="834369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chemeClr val="accent1">
                    <a:lumMod val="75000"/>
                  </a:schemeClr>
                </a:solidFill>
              </a:rPr>
              <a:t>Finanční gramotnost</a:t>
            </a:r>
          </a:p>
          <a:p>
            <a:r>
              <a:rPr lang="cs-CZ" sz="6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6600" b="1" dirty="0" smtClean="0">
                <a:solidFill>
                  <a:schemeClr val="accent1">
                    <a:lumMod val="75000"/>
                  </a:schemeClr>
                </a:solidFill>
              </a:rPr>
              <a:t> TESTOVACÍ OTÁZKY</a:t>
            </a:r>
            <a:endParaRPr lang="cs-CZ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jana.volechova\AppData\Local\Microsoft\Windows\Temporary Internet Files\Content.IE5\HPIZCHO0\MP90044833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63" y="3920033"/>
            <a:ext cx="1853952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ana.volechova\AppData\Local\Microsoft\Windows\Temporary Internet Files\Content.IE5\QBP409W2\MP9004483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787" y="3891729"/>
            <a:ext cx="1899550" cy="2849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ana.volechova\AppData\Local\Microsoft\Windows\Temporary Internet Files\Content.IE5\QBP409W2\MP90044910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39354"/>
            <a:ext cx="4129538" cy="295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792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3591" y="0"/>
            <a:ext cx="249940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Otázka 1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881" y="1085966"/>
            <a:ext cx="860759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Srovnáváš dva úvěrové finanční </a:t>
            </a:r>
          </a:p>
          <a:p>
            <a:r>
              <a:rPr lang="cs-CZ" sz="4000" b="1" dirty="0"/>
              <a:t>p</a:t>
            </a:r>
            <a:r>
              <a:rPr lang="cs-CZ" sz="4000" b="1" dirty="0" smtClean="0"/>
              <a:t>rodukty. U jednoho z nich je uvedena úroková míra 4% </a:t>
            </a:r>
            <a:r>
              <a:rPr lang="cs-CZ" sz="4000" b="1" dirty="0" err="1" smtClean="0"/>
              <a:t>p.m</a:t>
            </a:r>
            <a:r>
              <a:rPr lang="cs-CZ" sz="4000" b="1" dirty="0" smtClean="0"/>
              <a:t>.</a:t>
            </a:r>
          </a:p>
          <a:p>
            <a:r>
              <a:rPr lang="cs-CZ" sz="4000" b="1" dirty="0" smtClean="0"/>
              <a:t>a u druhého 20% </a:t>
            </a:r>
            <a:r>
              <a:rPr lang="cs-CZ" sz="4000" b="1" dirty="0" err="1" smtClean="0"/>
              <a:t>p.a</a:t>
            </a:r>
            <a:r>
              <a:rPr lang="cs-CZ" sz="4000" b="1" dirty="0" smtClean="0"/>
              <a:t>. Která </a:t>
            </a:r>
          </a:p>
          <a:p>
            <a:r>
              <a:rPr lang="cs-CZ" sz="4000" b="1" dirty="0" smtClean="0"/>
              <a:t>z nabídek je pro tebe výhodnější</a:t>
            </a:r>
            <a:r>
              <a:rPr lang="cs-CZ" sz="4000" b="1" dirty="0"/>
              <a:t>?</a:t>
            </a:r>
          </a:p>
        </p:txBody>
      </p:sp>
      <p:pic>
        <p:nvPicPr>
          <p:cNvPr id="2050" name="Picture 2" descr="C:\Users\jana.volechova\AppData\Local\Microsoft\Windows\Temporary Internet Files\Content.IE5\9VD3VGRK\MC9000159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353690"/>
            <a:ext cx="3914460" cy="229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55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92090" y="1742094"/>
            <a:ext cx="57038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028700" lvl="1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ano </a:t>
            </a:r>
            <a:r>
              <a:rPr lang="cs-CZ" sz="4400" dirty="0" smtClean="0"/>
              <a:t>zdanění </a:t>
            </a:r>
            <a:r>
              <a:rPr lang="cs-CZ" sz="4400" dirty="0" smtClean="0"/>
              <a:t>10 %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20016" y="2996056"/>
            <a:ext cx="15472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ne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47763" y="4302671"/>
            <a:ext cx="52421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ano </a:t>
            </a:r>
            <a:r>
              <a:rPr lang="cs-CZ" sz="4400" dirty="0" smtClean="0"/>
              <a:t>zdanění </a:t>
            </a:r>
            <a:r>
              <a:rPr lang="cs-CZ" sz="4400" dirty="0" smtClean="0"/>
              <a:t>15 %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52699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1941" y="645368"/>
            <a:ext cx="20313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Řešení: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50154" y="1772815"/>
            <a:ext cx="28616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b="1" dirty="0" smtClean="0"/>
              <a:t>4 % </a:t>
            </a:r>
            <a:r>
              <a:rPr lang="cs-CZ" sz="4400" b="1" dirty="0" err="1" smtClean="0"/>
              <a:t>p.a</a:t>
            </a:r>
            <a:r>
              <a:rPr lang="cs-CZ" sz="4400" b="1" dirty="0" smtClean="0"/>
              <a:t>.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0154" y="2924944"/>
            <a:ext cx="354616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b="1" dirty="0" smtClean="0"/>
              <a:t> 20 % </a:t>
            </a:r>
            <a:r>
              <a:rPr lang="cs-CZ" sz="4400" b="1" dirty="0" err="1" smtClean="0"/>
              <a:t>p.m</a:t>
            </a:r>
            <a:r>
              <a:rPr lang="cs-CZ" sz="4400" b="1" dirty="0" smtClean="0"/>
              <a:t>.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0154" y="4227711"/>
            <a:ext cx="73869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b="1" dirty="0"/>
              <a:t>n</a:t>
            </a:r>
            <a:r>
              <a:rPr lang="cs-CZ" sz="4400" b="1" dirty="0" smtClean="0"/>
              <a:t>abídky jsou rovnocenné</a:t>
            </a:r>
            <a:endParaRPr lang="cs-CZ" sz="4400" b="1" dirty="0"/>
          </a:p>
        </p:txBody>
      </p:sp>
      <p:pic>
        <p:nvPicPr>
          <p:cNvPr id="3075" name="Picture 3" descr="C:\Users\jana.volechova\AppData\Local\Microsoft\Windows\Temporary Internet Files\Content.IE5\5EQ6APCI\MC900438000[4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2157535"/>
            <a:ext cx="2797737" cy="190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547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0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4" grpId="1"/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79983"/>
            <a:ext cx="249940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Otázka 2</a:t>
            </a:r>
            <a:endParaRPr lang="cs-CZ" sz="4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340768"/>
            <a:ext cx="8319906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Na termínovaný vklad si uložíš </a:t>
            </a:r>
          </a:p>
          <a:p>
            <a:r>
              <a:rPr lang="cs-CZ" sz="4000" dirty="0" smtClean="0"/>
              <a:t>10 000 Kč na dobu 1roku.S vkladem</a:t>
            </a:r>
          </a:p>
          <a:p>
            <a:r>
              <a:rPr lang="cs-CZ" sz="4000" dirty="0"/>
              <a:t>n</a:t>
            </a:r>
            <a:r>
              <a:rPr lang="cs-CZ" sz="4000" dirty="0" smtClean="0"/>
              <a:t>ejsou spojeny žádné poplatky.</a:t>
            </a:r>
          </a:p>
          <a:p>
            <a:r>
              <a:rPr lang="cs-CZ" sz="4000" dirty="0" smtClean="0"/>
              <a:t>Roční úroková míra jsou 3 %. </a:t>
            </a:r>
          </a:p>
          <a:p>
            <a:r>
              <a:rPr lang="cs-CZ" sz="4000" dirty="0" smtClean="0"/>
              <a:t>Jakou částku vybereš po roce?</a:t>
            </a:r>
            <a:endParaRPr lang="cs-CZ" sz="4000" dirty="0"/>
          </a:p>
        </p:txBody>
      </p:sp>
      <p:pic>
        <p:nvPicPr>
          <p:cNvPr id="2050" name="Picture 2" descr="C:\Users\jana.volechova\AppData\Local\Microsoft\Windows\Temporary Internet Files\Content.IE5\5EQ6APCI\MC90044039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58207">
            <a:off x="2817021" y="4416554"/>
            <a:ext cx="2691953" cy="2691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07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1682376"/>
            <a:ext cx="33586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10 000 Kč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56559" y="2967201"/>
            <a:ext cx="31886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10 300 Kč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5374" y="4377697"/>
            <a:ext cx="33586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10 255 Kč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32254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ana.volechova\AppData\Local\Microsoft\Windows\Temporary Internet Files\Content.IE5\LTZ6V4VW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36642"/>
            <a:ext cx="2485733" cy="169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52221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Řešení: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682376"/>
            <a:ext cx="33586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10 000 Kč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56559" y="2967201"/>
            <a:ext cx="31886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10 300 Kč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374" y="4377697"/>
            <a:ext cx="33586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10 255 Kč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20056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4" grpId="1"/>
      <p:bldP spid="5" grpId="0"/>
      <p:bldP spid="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62782"/>
            <a:ext cx="249940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Otázka 3</a:t>
            </a:r>
            <a:endParaRPr lang="cs-CZ" sz="4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8903" y="1124744"/>
            <a:ext cx="78694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Jsou výnosy z vkladů na spořícím </a:t>
            </a:r>
          </a:p>
          <a:p>
            <a:pPr algn="ctr"/>
            <a:r>
              <a:rPr lang="cs-CZ" sz="4000" dirty="0" smtClean="0"/>
              <a:t>účtu daněny?</a:t>
            </a:r>
            <a:endParaRPr lang="cs-CZ" sz="4000" dirty="0"/>
          </a:p>
        </p:txBody>
      </p:sp>
      <p:pic>
        <p:nvPicPr>
          <p:cNvPr id="6147" name="Picture 3" descr="C:\Users\jana.volechova\AppData\Local\Microsoft\Windows\Temporary Internet Files\Content.IE5\9VD3VGRK\MM90039569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708920"/>
            <a:ext cx="4824536" cy="361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66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92090" y="1742094"/>
            <a:ext cx="57038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028700" lvl="1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ano </a:t>
            </a:r>
            <a:r>
              <a:rPr lang="cs-CZ" sz="4400" dirty="0" smtClean="0"/>
              <a:t>zdanění </a:t>
            </a:r>
            <a:r>
              <a:rPr lang="cs-CZ" sz="4400" dirty="0" smtClean="0"/>
              <a:t>10 %</a:t>
            </a:r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20016" y="2996056"/>
            <a:ext cx="15472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ne</a:t>
            </a:r>
            <a:endParaRPr lang="cs-CZ" sz="4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47763" y="4302671"/>
            <a:ext cx="52421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ano </a:t>
            </a:r>
            <a:r>
              <a:rPr lang="cs-CZ" sz="4400" dirty="0" smtClean="0"/>
              <a:t>zdanění </a:t>
            </a:r>
            <a:r>
              <a:rPr lang="cs-CZ" sz="4400" dirty="0" smtClean="0"/>
              <a:t>15 %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502947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ana.volechova\AppData\Local\Microsoft\Windows\Temporary Internet Files\Content.IE5\LTZ6V4VW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3818">
            <a:off x="6708717" y="5904072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481720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Řešení: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92090" y="1742094"/>
            <a:ext cx="57038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028700" lvl="1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ano </a:t>
            </a:r>
            <a:r>
              <a:rPr lang="cs-CZ" sz="4400" dirty="0" smtClean="0"/>
              <a:t>zdanění </a:t>
            </a:r>
            <a:r>
              <a:rPr lang="cs-CZ" sz="4400" dirty="0" smtClean="0"/>
              <a:t>10 %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20016" y="2996056"/>
            <a:ext cx="15472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ne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47763" y="4302671"/>
            <a:ext cx="52421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ano </a:t>
            </a:r>
            <a:r>
              <a:rPr lang="cs-CZ" sz="4400" dirty="0" smtClean="0"/>
              <a:t>zdanění </a:t>
            </a:r>
            <a:r>
              <a:rPr lang="cs-CZ" sz="4400" dirty="0" smtClean="0"/>
              <a:t>15 %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83750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4" grpId="1"/>
      <p:bldP spid="5" grpId="0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7170" y="188640"/>
            <a:ext cx="249940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Otázka 4</a:t>
            </a:r>
            <a:endParaRPr lang="cs-CZ" sz="4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268760"/>
            <a:ext cx="82493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U kterého z níže uvedených </a:t>
            </a:r>
          </a:p>
          <a:p>
            <a:r>
              <a:rPr lang="cs-CZ" sz="4000" dirty="0"/>
              <a:t>f</a:t>
            </a:r>
            <a:r>
              <a:rPr lang="cs-CZ" sz="4000" dirty="0" smtClean="0"/>
              <a:t>inančních produktů můžeš počítat</a:t>
            </a:r>
          </a:p>
          <a:p>
            <a:pPr algn="ctr"/>
            <a:r>
              <a:rPr lang="cs-CZ" sz="4000" dirty="0"/>
              <a:t>s</a:t>
            </a:r>
            <a:r>
              <a:rPr lang="cs-CZ" sz="4000" dirty="0" smtClean="0"/>
              <a:t>e státní podporou?</a:t>
            </a:r>
            <a:endParaRPr lang="cs-CZ" sz="4000" dirty="0"/>
          </a:p>
        </p:txBody>
      </p:sp>
      <p:pic>
        <p:nvPicPr>
          <p:cNvPr id="7170" name="Picture 2" descr="C:\Users\jana.volechova\AppData\Local\Microsoft\Windows\Temporary Internet Files\Content.IE5\3Z0SG0DU\MC9002802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501008"/>
            <a:ext cx="4320480" cy="327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3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1075382"/>
            <a:ext cx="38843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spořící účet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2492895"/>
            <a:ext cx="56076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termínovaná vklad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23166" y="4124397"/>
            <a:ext cx="5056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stavební spoření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92674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ana.volechova\AppData\Local\Microsoft\Windows\Temporary Internet Files\Content.IE5\LTZ6V4VW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2809">
            <a:off x="7020272" y="5013176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3" y="188640"/>
            <a:ext cx="20313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Řešení: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1075382"/>
            <a:ext cx="38843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spořící účet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2492895"/>
            <a:ext cx="56076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termínovaná vklad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23166" y="4124397"/>
            <a:ext cx="5056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stavební spoření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029600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  <p:bldP spid="5" grpId="0"/>
      <p:bldP spid="5" grpId="1"/>
      <p:bldP spid="6" grpId="0"/>
      <p:bldP spid="6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ana.volechova\AppData\Local\Microsoft\Windows\Temporary Internet Files\Content.IE5\5EQ6APCI\MC9002802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241201"/>
            <a:ext cx="4464496" cy="338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0648"/>
            <a:ext cx="249940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Otázka 5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117543"/>
            <a:ext cx="760977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U kterého z níže uvedených</a:t>
            </a:r>
          </a:p>
          <a:p>
            <a:r>
              <a:rPr lang="cs-CZ" sz="4400" dirty="0"/>
              <a:t>f</a:t>
            </a:r>
            <a:r>
              <a:rPr lang="cs-CZ" sz="4400" dirty="0" smtClean="0"/>
              <a:t>inančních produktů nemůžeš</a:t>
            </a:r>
          </a:p>
          <a:p>
            <a:r>
              <a:rPr lang="cs-CZ" sz="4400" dirty="0"/>
              <a:t>p</a:t>
            </a:r>
            <a:r>
              <a:rPr lang="cs-CZ" sz="4400" dirty="0" smtClean="0"/>
              <a:t>očítat se státní podporou?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23362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61142" y="1224456"/>
            <a:ext cx="46201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85900" lvl="2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běžný účet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0969" y="2554069"/>
            <a:ext cx="64411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943100" lvl="3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stavební spoření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5696" y="4221087"/>
            <a:ext cx="58705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/>
              <a:t>p</a:t>
            </a:r>
            <a:r>
              <a:rPr lang="cs-CZ" sz="4400" dirty="0" smtClean="0"/>
              <a:t>enzijní připojištění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02210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ana.volechova\AppData\Local\Microsoft\Windows\Temporary Internet Files\Content.IE5\9VD3VGRK\MC90043800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723897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0969" y="268265"/>
            <a:ext cx="20313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Řešení: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61142" y="1224456"/>
            <a:ext cx="46201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485900" lvl="2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běžný účet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0969" y="2554069"/>
            <a:ext cx="64411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943100" lvl="3" indent="-571500">
              <a:buFont typeface="Wingdings" panose="05000000000000000000" pitchFamily="2" charset="2"/>
              <a:buChar char="v"/>
            </a:pPr>
            <a:r>
              <a:rPr lang="cs-CZ" sz="4400" dirty="0" smtClean="0"/>
              <a:t> stavební spoření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5696" y="4221087"/>
            <a:ext cx="58705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cs-CZ" sz="4400" dirty="0"/>
              <a:t>p</a:t>
            </a:r>
            <a:r>
              <a:rPr lang="cs-CZ" sz="4400" dirty="0" smtClean="0"/>
              <a:t>enzijní připojištění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43925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81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  <p:bldP spid="5" grpId="0"/>
      <p:bldP spid="5" grpId="1"/>
      <p:bldP spid="6" grpId="0"/>
      <p:bldP spid="6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8864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57224" y="178592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i="1" dirty="0" err="1" smtClean="0"/>
              <a:t>Inspiromat</a:t>
            </a:r>
            <a:r>
              <a:rPr lang="cs-CZ" dirty="0" smtClean="0"/>
              <a:t>. Brno: POINT CZ, s.r.o., 2011. ISBN 978-80-904071-7-6.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510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129</TotalTime>
  <Words>269</Words>
  <Application>Microsoft Office PowerPoint</Application>
  <PresentationFormat>Předvádění na obrazovce (4:3)</PresentationFormat>
  <Paragraphs>64</Paragraphs>
  <Slides>18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Aerodynamika</vt:lpstr>
      <vt:lpstr>Dokument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14</cp:revision>
  <dcterms:created xsi:type="dcterms:W3CDTF">2014-05-22T06:28:55Z</dcterms:created>
  <dcterms:modified xsi:type="dcterms:W3CDTF">2014-05-27T09:44:09Z</dcterms:modified>
</cp:coreProperties>
</file>