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7" r:id="rId12"/>
    <p:sldId id="268" r:id="rId13"/>
    <p:sldId id="269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041C4F-C249-461D-8504-9EB550EFCF3D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B347C-60AD-42CE-902A-93C9D5CFFA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39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B347C-60AD-42CE-902A-93C9D5CFFAD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835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25B00-E818-4140-9C69-456C7D5A7528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65C79-FCFC-4CAD-A2AB-02930EC605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25B00-E818-4140-9C69-456C7D5A7528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65C79-FCFC-4CAD-A2AB-02930EC605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25B00-E818-4140-9C69-456C7D5A7528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65C79-FCFC-4CAD-A2AB-02930EC605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25B00-E818-4140-9C69-456C7D5A7528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65C79-FCFC-4CAD-A2AB-02930EC605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25B00-E818-4140-9C69-456C7D5A7528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65C79-FCFC-4CAD-A2AB-02930EC605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25B00-E818-4140-9C69-456C7D5A7528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65C79-FCFC-4CAD-A2AB-02930EC605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25B00-E818-4140-9C69-456C7D5A7528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65C79-FCFC-4CAD-A2AB-02930EC605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25B00-E818-4140-9C69-456C7D5A7528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65C79-FCFC-4CAD-A2AB-02930EC605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25B00-E818-4140-9C69-456C7D5A7528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65C79-FCFC-4CAD-A2AB-02930EC605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25B00-E818-4140-9C69-456C7D5A7528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65C79-FCFC-4CAD-A2AB-02930EC605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25B00-E818-4140-9C69-456C7D5A7528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65C79-FCFC-4CAD-A2AB-02930EC605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E325B00-E818-4140-9C69-456C7D5A7528}" type="datetimeFigureOut">
              <a:rPr lang="cs-CZ" smtClean="0"/>
              <a:pPr/>
              <a:t>30. 5. 2014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2665C79-FCFC-4CAD-A2AB-02930EC605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emf"/><Relationship Id="rId5" Type="http://schemas.openxmlformats.org/officeDocument/2006/relationships/package" Target="../embeddings/Microsoft_Word_Document1.docx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80278568"/>
              </p:ext>
            </p:extLst>
          </p:nvPr>
        </p:nvGraphicFramePr>
        <p:xfrm>
          <a:off x="2236788" y="473075"/>
          <a:ext cx="4425950" cy="4932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Dokument" r:id="rId5" imgW="5991930" imgH="6697846" progId="Word.Document.12">
                  <p:embed/>
                </p:oleObj>
              </mc:Choice>
              <mc:Fallback>
                <p:oleObj name="Dokument" r:id="rId5" imgW="5991930" imgH="6697846" progId="Word.Document.12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36788" y="473075"/>
                        <a:ext cx="4425950" cy="49323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5732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476672"/>
            <a:ext cx="921758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FINANČNÍ GRAMOTNOST</a:t>
            </a:r>
            <a:endParaRPr lang="cs-CZ" sz="6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70532" y="2125627"/>
            <a:ext cx="935865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Máte problémy se splácením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               dluhů?</a:t>
            </a:r>
            <a:endParaRPr lang="cs-CZ" sz="54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jana.volechova\AppData\Local\Microsoft\Windows\Temporary Internet Files\Content.IE5\9VD3VGRK\MC9002999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002790"/>
            <a:ext cx="3091122" cy="3819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.volechova\AppData\Local\Microsoft\Windows\Temporary Internet Files\Content.IE5\9VD3VGRK\MC9000564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17050">
            <a:off x="981757" y="3876559"/>
            <a:ext cx="1910075" cy="2583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6721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33754" y="404664"/>
            <a:ext cx="9108583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/>
              <a:t>U každého </a:t>
            </a:r>
            <a:r>
              <a:rPr lang="cs-CZ" sz="6000" b="1" dirty="0" smtClean="0"/>
              <a:t>bodu probíhá</a:t>
            </a:r>
            <a:endParaRPr lang="cs-CZ" sz="6000" b="1" dirty="0" smtClean="0"/>
          </a:p>
          <a:p>
            <a:pPr algn="ctr"/>
            <a:r>
              <a:rPr lang="cs-CZ" sz="6000" b="1" dirty="0" smtClean="0"/>
              <a:t> </a:t>
            </a:r>
            <a:r>
              <a:rPr lang="cs-CZ" sz="6000" b="1" dirty="0" smtClean="0"/>
              <a:t>řízená diskuze učitele</a:t>
            </a:r>
          </a:p>
          <a:p>
            <a:pPr algn="ctr"/>
            <a:r>
              <a:rPr lang="cs-CZ" sz="6000" b="1" dirty="0" smtClean="0"/>
              <a:t>a žáků.</a:t>
            </a:r>
          </a:p>
          <a:p>
            <a:pPr algn="ctr"/>
            <a:endParaRPr lang="cs-CZ" sz="6000" b="1" dirty="0" smtClean="0"/>
          </a:p>
          <a:p>
            <a:pPr algn="ctr"/>
            <a:r>
              <a:rPr lang="cs-CZ" sz="6000" b="1" dirty="0" smtClean="0"/>
              <a:t>Zopakujte si zvýrazněné</a:t>
            </a:r>
          </a:p>
          <a:p>
            <a:pPr algn="ctr"/>
            <a:r>
              <a:rPr lang="cs-CZ" sz="6000" b="1" dirty="0"/>
              <a:t>p</a:t>
            </a:r>
            <a:r>
              <a:rPr lang="cs-CZ" sz="6000" b="1" dirty="0" smtClean="0"/>
              <a:t>ojmy. </a:t>
            </a:r>
            <a:endParaRPr lang="cs-CZ" sz="6000" b="1" dirty="0"/>
          </a:p>
        </p:txBody>
      </p:sp>
      <p:pic>
        <p:nvPicPr>
          <p:cNvPr id="25602" name="Picture 2" descr="C:\Users\Volechovi\AppData\Local\Microsoft\Windows\Temporary Internet Files\Content.IE5\XR57HZ44\MP90038749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2414901"/>
            <a:ext cx="2471742" cy="1763176"/>
          </a:xfrm>
          <a:prstGeom prst="rect">
            <a:avLst/>
          </a:prstGeom>
          <a:noFill/>
        </p:spPr>
      </p:pic>
      <p:pic>
        <p:nvPicPr>
          <p:cNvPr id="25603" name="Picture 3" descr="C:\Users\Volechovi\AppData\Local\Microsoft\Windows\Temporary Internet Files\Content.IE5\BXG16LC0\MP9003855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7532" y="2263561"/>
            <a:ext cx="1367512" cy="1914516"/>
          </a:xfrm>
          <a:prstGeom prst="rect">
            <a:avLst/>
          </a:prstGeom>
          <a:noFill/>
        </p:spPr>
      </p:pic>
      <p:pic>
        <p:nvPicPr>
          <p:cNvPr id="25604" name="Picture 4" descr="C:\Users\Volechovi\AppData\Local\Microsoft\Windows\Temporary Internet Files\Content.IE5\VLHPBIJI\MC9003482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850791" y="4962758"/>
            <a:ext cx="1785950" cy="1880731"/>
          </a:xfrm>
          <a:prstGeom prst="rect">
            <a:avLst/>
          </a:prstGeom>
          <a:noFill/>
        </p:spPr>
      </p:pic>
      <p:pic>
        <p:nvPicPr>
          <p:cNvPr id="25605" name="Picture 5" descr="C:\Users\Volechovi\AppData\Local\Microsoft\Windows\Temporary Internet Files\Content.IE5\VLHPBIJI\MC9003482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07937" y="4925143"/>
            <a:ext cx="1857388" cy="19559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24257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560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2560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85728"/>
            <a:ext cx="8800807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4000" dirty="0" smtClean="0"/>
              <a:t>Dluhy je třeba řešit aktivně. Samy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od  sebe se nevyřeší, stejně tak</a:t>
            </a:r>
          </a:p>
          <a:p>
            <a:r>
              <a:rPr lang="cs-CZ" sz="4000" dirty="0" smtClean="0"/>
              <a:t>     se na ně nezapomene. Nedělejte 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,,mrtvého brouka“, ale problémy</a:t>
            </a:r>
          </a:p>
          <a:p>
            <a:r>
              <a:rPr lang="cs-CZ" sz="4000" dirty="0"/>
              <a:t>	</a:t>
            </a:r>
            <a:r>
              <a:rPr lang="cs-CZ" sz="4000" b="1" dirty="0" smtClean="0"/>
              <a:t>řešte.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15362" name="Picture 2" descr="C:\Users\Volechovi\AppData\Local\Microsoft\Windows\Temporary Internet Files\Content.IE5\CGD1GRTZ\MC9003795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696" y="3775058"/>
            <a:ext cx="2699963" cy="27566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73609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1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433719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2. Nikdy neřešte problémy s dluhy</a:t>
            </a:r>
          </a:p>
          <a:p>
            <a:r>
              <a:rPr lang="cs-CZ" sz="4000" dirty="0" smtClean="0"/>
              <a:t>    další půjčkou. Snažte se stávající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dluhy uhradit, domluvit změnu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výše splátek. Případně své dluhy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</a:t>
            </a:r>
            <a:r>
              <a:rPr lang="cs-CZ" sz="4000" b="1" dirty="0" smtClean="0"/>
              <a:t>konsolidujte.</a:t>
            </a:r>
            <a:endParaRPr lang="cs-CZ" sz="4000" b="1" dirty="0"/>
          </a:p>
        </p:txBody>
      </p:sp>
      <p:pic>
        <p:nvPicPr>
          <p:cNvPr id="16386" name="Picture 2" descr="C:\Users\Volechovi\AppData\Local\Microsoft\Windows\Temporary Internet Files\Content.IE5\XR57HZ44\MP90038749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6" y="3500438"/>
            <a:ext cx="4543991" cy="32413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88751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7575" y="404664"/>
            <a:ext cx="9038052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3. Mějte přehled o svých </a:t>
            </a:r>
            <a:r>
              <a:rPr lang="cs-CZ" sz="4000" dirty="0" smtClean="0"/>
              <a:t>dluzích.</a:t>
            </a:r>
            <a:endParaRPr lang="cs-CZ" sz="4000" dirty="0" smtClean="0"/>
          </a:p>
          <a:p>
            <a:r>
              <a:rPr lang="cs-CZ" sz="4000" dirty="0" smtClean="0"/>
              <a:t>    </a:t>
            </a:r>
            <a:r>
              <a:rPr lang="cs-CZ" sz="4000" dirty="0" smtClean="0"/>
              <a:t>Zjistěte </a:t>
            </a:r>
            <a:r>
              <a:rPr lang="cs-CZ" sz="4000" dirty="0" smtClean="0"/>
              <a:t>si, kolik a komu dlužíte,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zbývající počet splátek a především</a:t>
            </a:r>
          </a:p>
          <a:p>
            <a:r>
              <a:rPr lang="cs-CZ" sz="4000" dirty="0" smtClean="0"/>
              <a:t>    </a:t>
            </a:r>
            <a:r>
              <a:rPr lang="cs-CZ" sz="4000" dirty="0"/>
              <a:t>s</a:t>
            </a:r>
            <a:r>
              <a:rPr lang="cs-CZ" sz="4000" dirty="0" smtClean="0"/>
              <a:t>ankce,</a:t>
            </a:r>
            <a:r>
              <a:rPr lang="cs-CZ" sz="4000" b="1" dirty="0" smtClean="0"/>
              <a:t> </a:t>
            </a:r>
            <a:r>
              <a:rPr lang="cs-CZ" sz="4000" dirty="0" smtClean="0"/>
              <a:t>které vám za </a:t>
            </a:r>
            <a:r>
              <a:rPr lang="cs-CZ" sz="4000" b="1" dirty="0" smtClean="0"/>
              <a:t>opožděné</a:t>
            </a:r>
          </a:p>
          <a:p>
            <a:r>
              <a:rPr lang="cs-CZ" sz="4000" dirty="0" smtClean="0"/>
              <a:t>    </a:t>
            </a:r>
            <a:r>
              <a:rPr lang="cs-CZ" sz="4000" b="1" dirty="0" smtClean="0"/>
              <a:t>splátky</a:t>
            </a:r>
            <a:r>
              <a:rPr lang="cs-CZ" sz="4000" dirty="0" smtClean="0"/>
              <a:t> hrozí.</a:t>
            </a:r>
            <a:endParaRPr lang="cs-CZ" sz="4000" dirty="0"/>
          </a:p>
        </p:txBody>
      </p:sp>
      <p:pic>
        <p:nvPicPr>
          <p:cNvPr id="17410" name="Picture 2" descr="C:\Users\Volechovi\AppData\Local\Microsoft\Windows\Temporary Internet Files\Content.IE5\BXG16LC0\MC90043923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6200000">
            <a:off x="4765900" y="2434995"/>
            <a:ext cx="3541269" cy="4957776"/>
          </a:xfrm>
          <a:prstGeom prst="rect">
            <a:avLst/>
          </a:prstGeom>
          <a:noFill/>
        </p:spPr>
      </p:pic>
      <p:pic>
        <p:nvPicPr>
          <p:cNvPr id="17411" name="Picture 3" descr="C:\Users\Volechovi\AppData\Local\Microsoft\Windows\Temporary Internet Files\Content.IE5\VLHPBIJI\MC9002999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584" y="4509120"/>
            <a:ext cx="1849502" cy="18476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85969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2000" fill="hold"/>
                                        <p:tgtEl>
                                          <p:spTgt spid="174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31" y="759387"/>
            <a:ext cx="899156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. Své dluhy si rozdělte podle jejich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důležitosti. Upřednostněte splácení</a:t>
            </a:r>
          </a:p>
          <a:p>
            <a:r>
              <a:rPr lang="cs-CZ" sz="4000" dirty="0" smtClean="0"/>
              <a:t>    dluhů, u kterých hrozí vysoké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</a:t>
            </a:r>
            <a:r>
              <a:rPr lang="cs-CZ" sz="4000" b="1" dirty="0" smtClean="0"/>
              <a:t>sankce</a:t>
            </a:r>
            <a:r>
              <a:rPr lang="cs-CZ" sz="4000" dirty="0" smtClean="0"/>
              <a:t>, a ty z dluhů, které souvisí 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s bydlením (energie, nájem). </a:t>
            </a:r>
            <a:endParaRPr lang="cs-CZ" sz="4000" dirty="0"/>
          </a:p>
        </p:txBody>
      </p:sp>
      <p:pic>
        <p:nvPicPr>
          <p:cNvPr id="18435" name="Picture 3" descr="C:\Users\Volechovi\AppData\Local\Microsoft\Windows\Temporary Internet Files\Content.IE5\CGD1GRTZ\MC9004043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168" y="4077991"/>
            <a:ext cx="2770194" cy="25552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498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92696"/>
            <a:ext cx="9215984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5. Pokud jste se dostali do problémů,</a:t>
            </a:r>
          </a:p>
          <a:p>
            <a:r>
              <a:rPr lang="cs-CZ" sz="4000" dirty="0" smtClean="0"/>
              <a:t>    nestyďte se a informujte své </a:t>
            </a:r>
          </a:p>
          <a:p>
            <a:r>
              <a:rPr lang="cs-CZ" sz="4000" b="1" dirty="0"/>
              <a:t> </a:t>
            </a:r>
            <a:r>
              <a:rPr lang="cs-CZ" sz="4000" b="1" dirty="0" smtClean="0"/>
              <a:t>   věřitele</a:t>
            </a:r>
            <a:r>
              <a:rPr lang="cs-CZ" sz="4000" dirty="0" smtClean="0"/>
              <a:t>. Domluvte s nimi případné  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odložení či snížení splátek.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</a:t>
            </a:r>
            <a:endParaRPr lang="cs-CZ" sz="4000" dirty="0"/>
          </a:p>
        </p:txBody>
      </p:sp>
      <p:pic>
        <p:nvPicPr>
          <p:cNvPr id="19458" name="Picture 2" descr="C:\Users\Volechovi\AppData\Local\Microsoft\Windows\Temporary Internet Files\Content.IE5\XR57HZ44\MP90044866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888" y="3863583"/>
            <a:ext cx="1796027" cy="23488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98029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945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8830" y="548680"/>
            <a:ext cx="920476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6. Problémy se splácením řešte v rámci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své domácnosti, řešte je se svým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</a:t>
            </a:r>
            <a:r>
              <a:rPr lang="cs-CZ" sz="4000" b="1" dirty="0" smtClean="0"/>
              <a:t>partnerem/partnerkou.</a:t>
            </a:r>
            <a:endParaRPr lang="cs-CZ" sz="4000" b="1" dirty="0"/>
          </a:p>
        </p:txBody>
      </p:sp>
      <p:pic>
        <p:nvPicPr>
          <p:cNvPr id="20482" name="Picture 2" descr="C:\Users\Volechovi\AppData\Local\Microsoft\Windows\Temporary Internet Files\Content.IE5\BXG16LC0\MC9002919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46" y="2487672"/>
            <a:ext cx="4143380" cy="41433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57135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277177"/>
            <a:ext cx="8805487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7. Nevyhýbejte se komunikaci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s </a:t>
            </a:r>
            <a:r>
              <a:rPr lang="cs-CZ" sz="4000" b="1" dirty="0" smtClean="0"/>
              <a:t>věřitelem. </a:t>
            </a:r>
            <a:r>
              <a:rPr lang="cs-CZ" sz="4000" dirty="0" smtClean="0"/>
              <a:t>Berte telefony, čtěte 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dopisy, snažte se s věřitelem</a:t>
            </a:r>
          </a:p>
          <a:p>
            <a:r>
              <a:rPr lang="cs-CZ" sz="4000" dirty="0" smtClean="0"/>
              <a:t>    domluvit a informovat ho o své</a:t>
            </a:r>
          </a:p>
          <a:p>
            <a:r>
              <a:rPr lang="cs-CZ" sz="4000" dirty="0" smtClean="0"/>
              <a:t>    finanční situaci.  </a:t>
            </a:r>
          </a:p>
          <a:p>
            <a:endParaRPr lang="cs-CZ" sz="4000" dirty="0"/>
          </a:p>
        </p:txBody>
      </p:sp>
      <p:pic>
        <p:nvPicPr>
          <p:cNvPr id="21506" name="Picture 2" descr="C:\Users\Volechovi\AppData\Local\Microsoft\Windows\Temporary Internet Files\Content.IE5\BXG16LC0\MP90038749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02660" y="2799813"/>
            <a:ext cx="2792939" cy="39153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8693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77491" y="231502"/>
            <a:ext cx="8505855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8. Sestavte si rozpočet – osobní,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rodinný, rozpočet domácnosti.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Pokuste se </a:t>
            </a:r>
            <a:r>
              <a:rPr lang="cs-CZ" sz="4000" b="1" dirty="0" smtClean="0"/>
              <a:t>snížit</a:t>
            </a:r>
            <a:r>
              <a:rPr lang="cs-CZ" sz="4000" dirty="0" smtClean="0"/>
              <a:t> své </a:t>
            </a:r>
            <a:r>
              <a:rPr lang="cs-CZ" sz="4000" b="1" dirty="0" smtClean="0"/>
              <a:t>výdaje</a:t>
            </a:r>
            <a:r>
              <a:rPr lang="cs-CZ" sz="4000" dirty="0" smtClean="0"/>
              <a:t>.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Omezte poplatky za telefon…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Odložte nákup zboží, které nutně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nepotřebujete.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</a:t>
            </a:r>
          </a:p>
          <a:p>
            <a:endParaRPr lang="cs-CZ" sz="4000" dirty="0"/>
          </a:p>
        </p:txBody>
      </p:sp>
      <p:pic>
        <p:nvPicPr>
          <p:cNvPr id="22531" name="Picture 3" descr="C:\Users\Volechovi\AppData\Local\Microsoft\Windows\Temporary Internet Files\Content.IE5\VLHPBIJI\MC9003702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3571876"/>
            <a:ext cx="4816627" cy="31064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47031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60648"/>
            <a:ext cx="941796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9. Snažte se zvýšit své příjmy.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Řešením mohou být </a:t>
            </a:r>
            <a:r>
              <a:rPr lang="cs-CZ" sz="4000" b="1" dirty="0" smtClean="0"/>
              <a:t>mimořádné</a:t>
            </a:r>
          </a:p>
          <a:p>
            <a:r>
              <a:rPr lang="cs-CZ" sz="4000" dirty="0" smtClean="0"/>
              <a:t>    </a:t>
            </a:r>
            <a:r>
              <a:rPr lang="cs-CZ" sz="4000" b="1" dirty="0" smtClean="0"/>
              <a:t>brigády</a:t>
            </a:r>
            <a:r>
              <a:rPr lang="cs-CZ" sz="4000" dirty="0" smtClean="0"/>
              <a:t>, odpolední práce, víkendová 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</a:t>
            </a:r>
            <a:r>
              <a:rPr lang="cs-CZ" sz="4000" dirty="0" smtClean="0"/>
              <a:t>práce…. </a:t>
            </a:r>
            <a:endParaRPr lang="cs-CZ" sz="4000" dirty="0"/>
          </a:p>
        </p:txBody>
      </p:sp>
      <p:pic>
        <p:nvPicPr>
          <p:cNvPr id="23557" name="Picture 5" descr="C:\Users\Volechovi\AppData\Local\Microsoft\Windows\Temporary Internet Files\Content.IE5\CGD1GRTZ\MC9003609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2500306"/>
            <a:ext cx="3551086" cy="41541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99563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6433" y="560874"/>
            <a:ext cx="751038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10. Využijte služeb </a:t>
            </a:r>
            <a:r>
              <a:rPr lang="cs-CZ" sz="4000" b="1" dirty="0" smtClean="0"/>
              <a:t>občanských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</a:t>
            </a:r>
            <a:r>
              <a:rPr lang="cs-CZ" sz="4000" b="1" dirty="0" smtClean="0"/>
              <a:t>poraden</a:t>
            </a:r>
            <a:r>
              <a:rPr lang="cs-CZ" sz="4000" dirty="0" smtClean="0"/>
              <a:t>, které se dluhovou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problematikou zabývají. </a:t>
            </a:r>
            <a:endParaRPr lang="cs-CZ" sz="4000" dirty="0"/>
          </a:p>
        </p:txBody>
      </p:sp>
      <p:pic>
        <p:nvPicPr>
          <p:cNvPr id="24578" name="Picture 2" descr="C:\Users\Volechovi\AppData\Local\Microsoft\Windows\Temporary Internet Files\Content.IE5\VLHPBIJI\MC9003980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2566848"/>
            <a:ext cx="5357850" cy="4291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00003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57224" y="178592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 err="1" smtClean="0"/>
              <a:t>Inspiromat</a:t>
            </a:r>
            <a:r>
              <a:rPr lang="cs-CZ" dirty="0" smtClean="0"/>
              <a:t>. Brno: POINT CZ, s.r.o., 2011. ISBN 978-80-904071-7-6.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1167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120</TotalTime>
  <Words>353</Words>
  <Application>Microsoft Office PowerPoint</Application>
  <PresentationFormat>Předvádění na obrazovce (4:3)</PresentationFormat>
  <Paragraphs>61</Paragraphs>
  <Slides>14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Aerodynamika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14</cp:revision>
  <dcterms:created xsi:type="dcterms:W3CDTF">2014-05-29T08:15:27Z</dcterms:created>
  <dcterms:modified xsi:type="dcterms:W3CDTF">2014-05-30T10:20:49Z</dcterms:modified>
</cp:coreProperties>
</file>