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9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1087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3982D-CC80-4B3F-8805-B4E476A8F393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391A233-70AD-4140-A025-2ADD806FCC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3982D-CC80-4B3F-8805-B4E476A8F393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391A233-70AD-4140-A025-2ADD806FCC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3982D-CC80-4B3F-8805-B4E476A8F393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1A233-70AD-4140-A025-2ADD806FCCD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3982D-CC80-4B3F-8805-B4E476A8F393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1A233-70AD-4140-A025-2ADD806FCC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3982D-CC80-4B3F-8805-B4E476A8F393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391A233-70AD-4140-A025-2ADD806FCCD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3982D-CC80-4B3F-8805-B4E476A8F393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1A233-70AD-4140-A025-2ADD806FCC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3982D-CC80-4B3F-8805-B4E476A8F393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1A233-70AD-4140-A025-2ADD806FCC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3982D-CC80-4B3F-8805-B4E476A8F393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1A233-70AD-4140-A025-2ADD806FCC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3982D-CC80-4B3F-8805-B4E476A8F393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1A233-70AD-4140-A025-2ADD806FCCD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3982D-CC80-4B3F-8805-B4E476A8F393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1A233-70AD-4140-A025-2ADD806FCC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3982D-CC80-4B3F-8805-B4E476A8F393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1A233-70AD-4140-A025-2ADD806FCC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8F3982D-CC80-4B3F-8805-B4E476A8F393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391A233-70AD-4140-A025-2ADD806FCCD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801340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C00000"/>
                </a:solidFill>
              </a:rPr>
              <a:t>Počítáme v oboru do 20</a:t>
            </a:r>
          </a:p>
          <a:p>
            <a:pPr algn="ctr"/>
            <a:r>
              <a:rPr lang="cs-CZ" sz="5400" dirty="0" smtClean="0">
                <a:solidFill>
                  <a:srgbClr val="C00000"/>
                </a:solidFill>
              </a:rPr>
              <a:t>(bez přechodu přes desítku</a:t>
            </a:r>
            <a:r>
              <a:rPr lang="cs-CZ" sz="4800" dirty="0" smtClean="0">
                <a:solidFill>
                  <a:srgbClr val="C00000"/>
                </a:solidFill>
              </a:rPr>
              <a:t>)</a:t>
            </a:r>
            <a:endParaRPr lang="cs-CZ" sz="4800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864054"/>
            <a:ext cx="2843955" cy="31252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16897">
            <a:off x="1043608" y="3016453"/>
            <a:ext cx="2843955" cy="3125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75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4994878"/>
              </p:ext>
            </p:extLst>
          </p:nvPr>
        </p:nvGraphicFramePr>
        <p:xfrm>
          <a:off x="611560" y="1772816"/>
          <a:ext cx="7560840" cy="1944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</a:tblGrid>
              <a:tr h="972108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972108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548680"/>
            <a:ext cx="87447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>
                <a:solidFill>
                  <a:srgbClr val="C00000"/>
                </a:solidFill>
              </a:rPr>
              <a:t>Z mřížky se vysypaly číslice. Dej je na správné místo. 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    Utvoř uspořádanou řadu čísel 1 – 20.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485118" y="3624932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1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4084980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2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42933" y="4001129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3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28165" y="3873211"/>
            <a:ext cx="37238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4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58036" y="5842449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5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6481" y="5263047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6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32004" y="5053891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7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48720" y="3700260"/>
            <a:ext cx="6120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8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35021" y="4687447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9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8997" y="5811536"/>
            <a:ext cx="9361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10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34184" y="5937001"/>
            <a:ext cx="9247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11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3847" y="5937002"/>
            <a:ext cx="8100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12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2465" y="4257931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13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54754" y="5097885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14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94286" y="5867326"/>
            <a:ext cx="7920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15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40152" y="4077072"/>
            <a:ext cx="9878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16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858970" y="5066903"/>
            <a:ext cx="9141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17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324092" y="4077072"/>
            <a:ext cx="9919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18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00548" y="5072167"/>
            <a:ext cx="9874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19</a:t>
            </a:r>
            <a:endParaRPr lang="cs-CZ" sz="4400" b="1" dirty="0">
              <a:solidFill>
                <a:srgbClr val="31087A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148064" y="5072167"/>
            <a:ext cx="10081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31087A"/>
                </a:solidFill>
              </a:rPr>
              <a:t>20</a:t>
            </a:r>
            <a:endParaRPr lang="cs-CZ" sz="4400" b="1" dirty="0">
              <a:solidFill>
                <a:srgbClr val="31087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968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59078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2. Porovnej  &lt; , &gt; , =  (znaménko přetáhni myší)</a:t>
            </a:r>
            <a:endParaRPr lang="cs-CZ" sz="2800" b="1" dirty="0">
              <a:solidFill>
                <a:srgbClr val="C00000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555545" y="1259406"/>
            <a:ext cx="7544847" cy="4081809"/>
            <a:chOff x="555545" y="1484784"/>
            <a:chExt cx="7544847" cy="4081809"/>
          </a:xfrm>
        </p:grpSpPr>
        <p:sp>
          <p:nvSpPr>
            <p:cNvPr id="3" name="TextovéPole 2"/>
            <p:cNvSpPr txBox="1"/>
            <p:nvPr/>
          </p:nvSpPr>
          <p:spPr>
            <a:xfrm>
              <a:off x="577249" y="1484784"/>
              <a:ext cx="338437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31087A"/>
                  </a:solidFill>
                </a:rPr>
                <a:t>13	    20</a:t>
              </a:r>
              <a:endParaRPr lang="cs-CZ" sz="4400" b="1" dirty="0">
                <a:solidFill>
                  <a:srgbClr val="31087A"/>
                </a:solidFill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577249" y="2492896"/>
              <a:ext cx="223224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31087A"/>
                  </a:solidFill>
                </a:rPr>
                <a:t>19	    11</a:t>
              </a:r>
              <a:endParaRPr lang="cs-CZ" sz="4400" b="1" dirty="0">
                <a:solidFill>
                  <a:srgbClr val="31087A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5818316" y="4797151"/>
              <a:ext cx="2259895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31087A"/>
                  </a:solidFill>
                </a:rPr>
                <a:t>16	    13</a:t>
              </a:r>
              <a:endParaRPr lang="cs-CZ" sz="4400" b="1" dirty="0">
                <a:solidFill>
                  <a:srgbClr val="31087A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55545" y="4797152"/>
              <a:ext cx="2770615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31087A"/>
                  </a:solidFill>
                </a:rPr>
                <a:t>18	    19</a:t>
              </a:r>
              <a:endParaRPr lang="cs-CZ" sz="4400" b="1" dirty="0">
                <a:solidFill>
                  <a:srgbClr val="31087A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796136" y="1484784"/>
              <a:ext cx="230425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31087A"/>
                  </a:solidFill>
                </a:rPr>
                <a:t>14	    14</a:t>
              </a:r>
              <a:endParaRPr lang="cs-CZ" sz="4400" b="1" dirty="0">
                <a:solidFill>
                  <a:srgbClr val="31087A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796136" y="2492896"/>
              <a:ext cx="21602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31087A"/>
                  </a:solidFill>
                </a:rPr>
                <a:t>15	     5</a:t>
              </a:r>
              <a:endParaRPr lang="cs-CZ" sz="4400" b="1" dirty="0">
                <a:solidFill>
                  <a:srgbClr val="31087A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06039" y="3621461"/>
              <a:ext cx="237626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31087A"/>
                  </a:solidFill>
                </a:rPr>
                <a:t>8       13</a:t>
              </a:r>
              <a:endParaRPr lang="cs-CZ" sz="4400" b="1" dirty="0">
                <a:solidFill>
                  <a:srgbClr val="31087A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796136" y="3621462"/>
              <a:ext cx="2282075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31087A"/>
                  </a:solidFill>
                </a:rPr>
                <a:t>10	    20</a:t>
              </a:r>
              <a:endParaRPr lang="cs-CZ" sz="4400" b="1" dirty="0">
                <a:solidFill>
                  <a:srgbClr val="31087A"/>
                </a:solidFill>
              </a:endParaRPr>
            </a:p>
          </p:txBody>
        </p:sp>
      </p:grpSp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0972" y="2492896"/>
            <a:ext cx="2716616" cy="4284448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576318"/>
            <a:ext cx="581025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1507" y="3749006"/>
            <a:ext cx="581025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014532" y="5181872"/>
            <a:ext cx="581025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65463" y="4797152"/>
            <a:ext cx="581025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26160" y="6021288"/>
            <a:ext cx="581025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56987" y="4410346"/>
            <a:ext cx="581025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041" y="4911923"/>
            <a:ext cx="581025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435" y="3626056"/>
            <a:ext cx="571500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642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3. Vypočítej příklady a vlož do správné poštovní schránky.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1" y="1482678"/>
            <a:ext cx="2141091" cy="2304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0602" y="1412776"/>
            <a:ext cx="2141088" cy="2304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004" y="1412776"/>
            <a:ext cx="2141088" cy="2304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040" y="1362755"/>
            <a:ext cx="2141088" cy="2304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45152" y="866329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16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63385" y="918150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14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76056" y="918151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18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72844" y="918151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17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34348" y="4653136"/>
            <a:ext cx="89768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17-1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23193" y="5114801"/>
            <a:ext cx="801663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20-4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8974" y="5392048"/>
            <a:ext cx="818266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12+4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89965" y="5676056"/>
            <a:ext cx="925263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11+3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99319" y="5695233"/>
            <a:ext cx="936104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19-5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3528" y="4219808"/>
            <a:ext cx="883362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20-6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20009" y="4238432"/>
            <a:ext cx="883362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13+5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88658" y="6137721"/>
            <a:ext cx="925263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11+7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887348" y="4471578"/>
            <a:ext cx="86650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20-2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42855" y="3930488"/>
            <a:ext cx="839657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12+5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472100" y="4474909"/>
            <a:ext cx="936104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19-2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87348" y="5932081"/>
            <a:ext cx="102035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11+6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96672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Zdroje:</a:t>
            </a:r>
          </a:p>
          <a:p>
            <a:r>
              <a:rPr lang="it-IT" sz="1200" i="1" dirty="0" smtClean="0">
                <a:effectLst/>
              </a:rPr>
              <a:t>Http://www.clker.com/clipart-cartoon-numbers.html</a:t>
            </a:r>
            <a:r>
              <a:rPr lang="it-IT" sz="1200" dirty="0" smtClean="0">
                <a:effectLst/>
              </a:rPr>
              <a:t> [online]. 2010 [cit. 2012-01-16</a:t>
            </a:r>
            <a:r>
              <a:rPr lang="it-IT" sz="1200" dirty="0" smtClean="0">
                <a:effectLst/>
              </a:rPr>
              <a:t>].</a:t>
            </a:r>
            <a:endParaRPr lang="cs-CZ" sz="1200" dirty="0" smtClean="0">
              <a:effectLst/>
            </a:endParaRPr>
          </a:p>
          <a:p>
            <a:r>
              <a:rPr lang="it-IT" sz="1200" i="1" dirty="0"/>
              <a:t>://www.clker.com/clipart-bag-2.html</a:t>
            </a:r>
            <a:r>
              <a:rPr lang="it-IT" sz="1200" dirty="0"/>
              <a:t> [online]. 2011 [cit. 2012-01-16]. </a:t>
            </a:r>
            <a:endParaRPr lang="cs-CZ" sz="1200" dirty="0" smtClean="0"/>
          </a:p>
          <a:p>
            <a:r>
              <a:rPr lang="it-IT" sz="1200" i="1" dirty="0"/>
              <a:t>Http://www.clker.com/clipart-8755.html</a:t>
            </a:r>
            <a:r>
              <a:rPr lang="it-IT" sz="1200" dirty="0"/>
              <a:t> [online]. 2007 [cit. 2012-01-16]. </a:t>
            </a:r>
            <a:r>
              <a:rPr lang="it-IT" sz="1200" dirty="0" smtClean="0">
                <a:effectLst/>
              </a:rPr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08108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113</TotalTime>
  <Words>138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Ivana</cp:lastModifiedBy>
  <cp:revision>14</cp:revision>
  <dcterms:created xsi:type="dcterms:W3CDTF">2012-01-16T15:20:19Z</dcterms:created>
  <dcterms:modified xsi:type="dcterms:W3CDTF">2012-01-16T21:09:28Z</dcterms:modified>
</cp:coreProperties>
</file>