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FB56C-D83B-439D-9F6E-ADDFE5284CE7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23569B-FDCE-47BD-95AF-795A7A711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6AD39-CB8B-4561-B711-87B1A0551045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88346-236B-4857-9433-29D250338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0C5A6-6DFB-4C3D-98BE-5C0D95C3DC44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1243B-5818-4114-B5F8-6C4074E9F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2283F-75E0-4329-BB7C-1CE506947933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A42B6-60D1-4C37-BE92-78877E2F9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6174E-9C09-4E00-8D42-CB2431A5BE35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D5571-BB9A-44ED-A2BE-DBBD7A63D6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6E4A3-C4D6-4676-B372-44B4473F3F00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DE84C-331A-4D5A-92C3-EBD34B730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9E797-DC88-41B9-AC28-E4597FD1ED7C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BD711-C54B-4F83-B9BD-14CF568AA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FCA51-04CE-4DA1-BBD0-C0330E1FBA95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FC89B-AFF0-4228-9A19-95B9C2EFA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CF817-DC39-4557-AB53-A4A7019AFF08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4AA8B-5D3D-4314-B51D-51A99F2A4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B74B2-CF9B-4C81-995E-DBBB0AE1CE32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6AAAA-7D35-400B-BD73-7BD5EB303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A0247-D464-4501-97A7-D346104AF580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29312-ECCF-407C-AE2F-29AE640BE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BD2797D-BA6A-4F62-882E-A949C2649FCA}" type="datetimeFigureOut">
              <a:rPr lang="cs-CZ"/>
              <a:pPr>
                <a:defRPr/>
              </a:pPr>
              <a:t>3.6.2014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A8A639-D8D9-4DEC-9215-242FE3D77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Simona Valachová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VY_62_INOVACE_0601_T.rozpočet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Test - rozpočet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29.5.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30.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206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5157788"/>
            <a:ext cx="6281737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/>
              <a:t>       Prezentace slouží jako opakování tématu rozpočet. Některé otázky doporučuji  rozvést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/>
              <a:t>       v diskuzi.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/>
              <a:t>       Materiál je interaktivní, je vhodné ho promítat na interaktivní tabuli, obsahuje řešení. Vychází  a prohlubuje znalosti z výkladových prezentací VY_62_INOVACE_0201_OSOBNÍ R., VY_62_INOVACE_0401_O.R.PŘÍJMY a VY_62_INOVACE_0501_RODINNÝ.R.VÝDAJE.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/>
              <a:t>       Prezentace je určena pro 6.-9. ročník, vzdělávací oblast Člověk a společnost, tematický okruh Finance v domácnosti.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>
          <a:xfrm>
            <a:off x="323850" y="404813"/>
            <a:ext cx="7772400" cy="1470025"/>
          </a:xfrm>
        </p:spPr>
        <p:txBody>
          <a:bodyPr/>
          <a:lstStyle/>
          <a:p>
            <a:pPr algn="l" eaLnBrk="1" hangingPunct="1"/>
            <a:r>
              <a:rPr lang="cs-CZ" sz="8800" smtClean="0"/>
              <a:t>Rozpočet</a:t>
            </a: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>
          <a:xfrm>
            <a:off x="1187450" y="2636838"/>
            <a:ext cx="6400800" cy="1752600"/>
          </a:xfrm>
        </p:spPr>
        <p:txBody>
          <a:bodyPr/>
          <a:lstStyle/>
          <a:p>
            <a:pPr eaLnBrk="1" hangingPunct="1"/>
            <a:r>
              <a:rPr lang="cs-CZ" sz="5400" smtClean="0">
                <a:solidFill>
                  <a:srgbClr val="FF0000"/>
                </a:solidFill>
              </a:rPr>
              <a:t>TEST</a:t>
            </a:r>
          </a:p>
        </p:txBody>
      </p:sp>
      <p:pic>
        <p:nvPicPr>
          <p:cNvPr id="1026" name="Picture 2" descr="C:\Users\simík\AppData\Local\Microsoft\Windows\Temporary Internet Files\Content.IE5\YRGQ0400\MP9004311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25077" y="3629229"/>
            <a:ext cx="2996952" cy="2996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je to rozpočet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a) seznam, co si chci koupit  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b) seznam plánovaných výdajů a příjmů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c) seznam dárků pro Ježíška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Správná odpověď: 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		b) seznam plánovaných výdajů a příjmů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Kdyby sis mohl/a vybrat, chtěl/a bys, aby tvůj rozpočet byl 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r>
              <a:rPr lang="cs-CZ" dirty="0" smtClean="0"/>
              <a:t>schodkový</a:t>
            </a:r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r>
              <a:rPr lang="cs-CZ" dirty="0" smtClean="0"/>
              <a:t>zelenofialový</a:t>
            </a:r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endParaRPr lang="cs-CZ" dirty="0" smtClean="0"/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r>
              <a:rPr lang="cs-CZ" dirty="0" smtClean="0"/>
              <a:t>přebytkový</a:t>
            </a:r>
          </a:p>
          <a:p>
            <a:pPr marL="514350" indent="-514350" eaLnBrk="1" hangingPunct="1">
              <a:buFont typeface="Arial" charset="0"/>
              <a:buAutoNum type="alphaLcParenR"/>
              <a:defRPr/>
            </a:pPr>
            <a:endParaRPr lang="cs-CZ" dirty="0" smtClean="0"/>
          </a:p>
          <a:p>
            <a:pPr marL="514350" indent="-514350" eaLnBrk="1" hangingPunct="1">
              <a:buFont typeface="Arial" charset="0"/>
              <a:buNone/>
              <a:defRPr/>
            </a:pPr>
            <a:r>
              <a:rPr lang="cs-CZ" dirty="0" smtClean="0"/>
              <a:t>Nejlepší je </a:t>
            </a:r>
            <a:r>
              <a:rPr lang="cs-CZ" dirty="0" smtClean="0">
                <a:solidFill>
                  <a:srgbClr val="FF0000"/>
                </a:solidFill>
              </a:rPr>
              <a:t>c) přebytkový,</a:t>
            </a:r>
            <a:r>
              <a:rPr lang="cs-CZ" dirty="0" smtClean="0"/>
              <a:t> protože v tom případě jsou tvé příjmy vyšší než výdaje.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Tvůj rozpočet je schodkový, tedy tvé výdaje převyšují příjmy. Co bys dělal/a?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229600" cy="4525963"/>
          </a:xfrm>
        </p:spPr>
        <p:txBody>
          <a:bodyPr/>
          <a:lstStyle/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a) </a:t>
            </a:r>
            <a:r>
              <a:rPr lang="cs-CZ" dirty="0" smtClean="0"/>
              <a:t>sjednal/a </a:t>
            </a:r>
            <a:r>
              <a:rPr lang="cs-CZ" dirty="0" smtClean="0"/>
              <a:t>bych si půjčku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b) vsadil/a bych si sportku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c) omezil/a bych své náklady a zkusil/a sehnat brigádu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dirty="0" smtClean="0"/>
              <a:t>Správné řešení je </a:t>
            </a:r>
            <a:r>
              <a:rPr lang="cs-CZ" dirty="0" smtClean="0">
                <a:solidFill>
                  <a:srgbClr val="FF0000"/>
                </a:solidFill>
              </a:rPr>
              <a:t>c) omezil/a bych své náklady a zkusil/a sehnat brigádu. </a:t>
            </a:r>
          </a:p>
          <a:p>
            <a:pPr marL="514350" indent="-514350" algn="ctr" eaLnBrk="1" hangingPunct="1">
              <a:buFont typeface="Arial" charset="0"/>
              <a:buNone/>
            </a:pPr>
            <a:r>
              <a:rPr lang="cs-CZ" sz="2400" dirty="0" smtClean="0"/>
              <a:t>Pozor ! Půjčka by tě mohla dostat do ještě větších problémů!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Jaké výdaje bys měl/a započítat do rozpočtu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None/>
            </a:pPr>
            <a:r>
              <a:rPr lang="cs-CZ" smtClean="0"/>
              <a:t>a) tzv. pevné výdaje jako nájemné, hypotéka,…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mtClean="0"/>
              <a:t>b) tzv. kontrolovatelné výdaje jako jídlo, telefon, benzín,…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mtClean="0"/>
              <a:t>c) všechny 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mtClean="0"/>
              <a:t>Samozřejmě musíme započítat všechny výdaje. Tedy správně je za </a:t>
            </a:r>
            <a:r>
              <a:rPr lang="cs-CZ" smtClean="0">
                <a:solidFill>
                  <a:srgbClr val="FF0000"/>
                </a:solidFill>
              </a:rPr>
              <a:t>c) všechny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Liší se tvoje potřeby a </a:t>
            </a:r>
            <a:br>
              <a:rPr lang="cs-CZ" smtClean="0"/>
            </a:br>
            <a:r>
              <a:rPr lang="cs-CZ" smtClean="0"/>
              <a:t>potřeby p. učitele?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AutoNum type="alphaLcParenR"/>
            </a:pPr>
            <a:r>
              <a:rPr lang="cs-CZ" smtClean="0"/>
              <a:t>ano, potřeby se s věkem liší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Arial" charset="0"/>
              <a:buAutoNum type="alphaLcParenR"/>
            </a:pPr>
            <a:r>
              <a:rPr lang="cs-CZ" smtClean="0"/>
              <a:t>ne, my dva máme všechny potřeby úplně stejné, jelikož máme oba rádi sportování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Arial" charset="0"/>
              <a:buAutoNum type="alphaLcParenR"/>
            </a:pPr>
            <a:r>
              <a:rPr lang="cs-CZ" smtClean="0"/>
              <a:t>ne, všichni lidé mají stejné potřeby</a:t>
            </a:r>
          </a:p>
          <a:p>
            <a:pPr marL="514350" indent="-514350" eaLnBrk="1" hangingPunct="1">
              <a:buFont typeface="Arial" charset="0"/>
              <a:buAutoNum type="alphaLcParenR"/>
            </a:pPr>
            <a:endParaRPr lang="cs-CZ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Správná odpověď: a) ano, potřeby se s věkem liší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Pokud potřebuješ ušetřit, řešení nejsnáze najdeš …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a) mezi pevnými výdaji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b) mezi kontrolovatelnými výdaji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c) mezi příjmy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V pevných výdajích se moc ušetřit nedá, jedná se o nájemné, hypotéky a jiné pevně stanovené a důležité částky. Ušetřit lze v kontrolovatelných výdajích, např. omezím volání mobilem, koupím si levnější potraviny,…  Správně je tedy za </a:t>
            </a:r>
            <a:r>
              <a:rPr lang="cs-CZ" sz="2400" smtClean="0">
                <a:solidFill>
                  <a:srgbClr val="FF0000"/>
                </a:solidFill>
              </a:rPr>
              <a:t>b) mezi kontrolovatelnými výdaji.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Kliparty MS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34">
      <a:dk1>
        <a:sysClr val="windowText" lastClr="000000"/>
      </a:dk1>
      <a:lt1>
        <a:srgbClr val="80FF2A"/>
      </a:lt1>
      <a:dk2>
        <a:srgbClr val="3F9C00"/>
      </a:dk2>
      <a:lt2>
        <a:srgbClr val="EEECE1"/>
      </a:lt2>
      <a:accent1>
        <a:srgbClr val="00B050"/>
      </a:accent1>
      <a:accent2>
        <a:srgbClr val="9BBB59"/>
      </a:accent2>
      <a:accent3>
        <a:srgbClr val="9BBB59"/>
      </a:accent3>
      <a:accent4>
        <a:srgbClr val="FE19FF"/>
      </a:accent4>
      <a:accent5>
        <a:srgbClr val="FE19FF"/>
      </a:accent5>
      <a:accent6>
        <a:srgbClr val="FEB2FF"/>
      </a:accent6>
      <a:hlink>
        <a:srgbClr val="800080"/>
      </a:hlink>
      <a:folHlink>
        <a:srgbClr val="FEB2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406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sady Office</vt:lpstr>
      <vt:lpstr>Snímek 1</vt:lpstr>
      <vt:lpstr>Anotace</vt:lpstr>
      <vt:lpstr>Rozpočet</vt:lpstr>
      <vt:lpstr>Co je to rozpočet ?</vt:lpstr>
      <vt:lpstr>Kdyby sis mohl/a vybrat, chtěl/a bys, aby tvůj rozpočet byl …</vt:lpstr>
      <vt:lpstr>Tvůj rozpočet je schodkový, tedy tvé výdaje převyšují příjmy. Co bys dělal/a?</vt:lpstr>
      <vt:lpstr>Jaké výdaje bys měl/a započítat do rozpočtu ?</vt:lpstr>
      <vt:lpstr>Liší se tvoje potřeby a  potřeby p. učitele?</vt:lpstr>
      <vt:lpstr>Pokud potřebuješ ušetřit, řešení nejsnáze najdeš …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42</cp:revision>
  <dcterms:created xsi:type="dcterms:W3CDTF">2012-02-12T20:04:21Z</dcterms:created>
  <dcterms:modified xsi:type="dcterms:W3CDTF">2014-06-03T18:06:11Z</dcterms:modified>
</cp:coreProperties>
</file>