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FFFF"/>
    <a:srgbClr val="000000"/>
  </p:clrMru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9" d="100"/>
          <a:sy n="99" d="100"/>
        </p:scale>
        <p:origin x="-240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C85486-45EC-4A88-B924-CF08955372F7}" type="datetimeFigureOut">
              <a:rPr lang="cs-CZ"/>
              <a:pPr>
                <a:defRPr/>
              </a:pPr>
              <a:t>4.6.2014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4D806E4-EB81-4F7D-9B31-B52C28C49DA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B3F5DE7-1F2B-40FC-B1CB-C320BE389823}" type="datetimeFigureOut">
              <a:rPr lang="cs-CZ"/>
              <a:pPr>
                <a:defRPr/>
              </a:pPr>
              <a:t>4.6.2014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3BBC7D8-B3C7-46DC-9890-085687A5D8F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DB95D53-A46C-47EE-A5D4-78F74A647DB4}" type="datetimeFigureOut">
              <a:rPr lang="cs-CZ"/>
              <a:pPr>
                <a:defRPr/>
              </a:pPr>
              <a:t>4.6.2014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CE0AD93-9428-4E90-BA10-4D11DFE2E4C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1840A0F-FD00-4BE2-B26F-7AAD5DA10FF7}" type="datetimeFigureOut">
              <a:rPr lang="cs-CZ"/>
              <a:pPr>
                <a:defRPr/>
              </a:pPr>
              <a:t>4.6.2014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BBBBCAA-BE5F-445F-A6D3-12AB9C2A315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6B347F0-CB0F-482B-BB8F-88F9696EAF32}" type="datetimeFigureOut">
              <a:rPr lang="cs-CZ"/>
              <a:pPr>
                <a:defRPr/>
              </a:pPr>
              <a:t>4.6.2014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8817F2D-1581-4C7C-BB9F-8062F2DA17D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FB25B23-D641-471A-B13D-41FBB8944769}" type="datetimeFigureOut">
              <a:rPr lang="cs-CZ"/>
              <a:pPr>
                <a:defRPr/>
              </a:pPr>
              <a:t>4.6.2014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1C935FC-DFDE-48E9-AF38-F795332547E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142B476-C58A-4A54-9D23-ACF5A32A55B7}" type="datetimeFigureOut">
              <a:rPr lang="cs-CZ"/>
              <a:pPr>
                <a:defRPr/>
              </a:pPr>
              <a:t>4.6.2014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F700EAD-31A7-4EE5-B918-BB16F3CD160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F910731-8B21-4018-800E-BFED9C30F771}" type="datetimeFigureOut">
              <a:rPr lang="cs-CZ"/>
              <a:pPr>
                <a:defRPr/>
              </a:pPr>
              <a:t>4.6.2014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1BD3C21-7B85-4EA8-BBE4-33536803399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C03D092-B26E-4CCE-A050-D70565EF46DB}" type="datetimeFigureOut">
              <a:rPr lang="cs-CZ"/>
              <a:pPr>
                <a:defRPr/>
              </a:pPr>
              <a:t>4.6.2014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2B1E27E-2ADE-4449-B866-95CAEE6F037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0B6B69C-418E-4469-8256-BFAB46F71A58}" type="datetimeFigureOut">
              <a:rPr lang="cs-CZ"/>
              <a:pPr>
                <a:defRPr/>
              </a:pPr>
              <a:t>4.6.2014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CF23E6C-6F05-4FCC-BF43-3BBD752938F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42CAB9A-4F38-486F-8B69-7F1F094830FD}" type="datetimeFigureOut">
              <a:rPr lang="cs-CZ"/>
              <a:pPr>
                <a:defRPr/>
              </a:pPr>
              <a:t>4.6.2014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D8DEC13-E247-4D6D-81F9-74843346E7A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wmf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>
            <a:alphaModFix amt="13000"/>
            <a:lum/>
          </a:blip>
          <a:srcRect/>
          <a:stretch>
            <a:fillRect r="-12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C0C076E3-E545-4708-B3B7-64DDFCD4306E}" type="datetimeFigureOut">
              <a:rPr lang="cs-CZ"/>
              <a:pPr>
                <a:defRPr/>
              </a:pPr>
              <a:t>4.6.2014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CE1EA964-8951-4160-82DE-FD11B8ED040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wmf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wmf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571500" y="428625"/>
          <a:ext cx="7929564" cy="4206816"/>
        </p:xfrm>
        <a:graphic>
          <a:graphicData uri="http://schemas.openxmlformats.org/drawingml/2006/table">
            <a:tbl>
              <a:tblPr/>
              <a:tblGrid>
                <a:gridCol w="4144516"/>
                <a:gridCol w="3785048"/>
              </a:tblGrid>
              <a:tr h="671513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Název školy:    Základní škola Pomezí, okres Svitavy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71513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Autor:  Simona Valachová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71513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Název: VY_62_INOVACE_3001_vztah.k.penězům</a:t>
                      </a:r>
                      <a:endParaRPr kumimoji="0" lang="cs-CZ" sz="2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97804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Téma: Šetřílci nebo hýřilové aneb váš vztah k penězům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71513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Číslo projektu:</a:t>
                      </a: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  CZ.1.07/1.4.00/21.3496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715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Datum vytvoření: 9.10. 2012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Datum ověření: 30. 10. 2012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</a:tr>
            </a:tbl>
          </a:graphicData>
        </a:graphic>
      </p:graphicFrame>
      <p:pic>
        <p:nvPicPr>
          <p:cNvPr id="2068" name="Obrázek 4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47813" y="5157788"/>
            <a:ext cx="6281737" cy="1214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alphaModFix amt="0"/>
            <a:lum/>
          </a:blip>
          <a:srcRect/>
          <a:stretch>
            <a:fillRect r="-12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Anotace</a:t>
            </a:r>
          </a:p>
        </p:txBody>
      </p:sp>
      <p:sp>
        <p:nvSpPr>
          <p:cNvPr id="3075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buFont typeface="Arial" charset="0"/>
              <a:buNone/>
            </a:pPr>
            <a:r>
              <a:rPr lang="cs-CZ" sz="2000" dirty="0" smtClean="0"/>
              <a:t>      Prezentace je vypracována jako test osobnosti, který odhalí, zda je žák šetřivý nebo má spíše sklony k utrácení. Doporučuji ho zařadit jako zábavné seznámení se s tématem finanční gramotnosti. Je vhodné s žáky diskutovat nad otázkami a pomalu je tak uvést do problematiky financí. Otázky jsou převzaté z knihy Testy osobnosti (viz. citace), jsou ale upraveny, aby byly pro žáky srozumitelné. </a:t>
            </a:r>
          </a:p>
          <a:p>
            <a:pPr eaLnBrk="1" hangingPunct="1">
              <a:buFont typeface="Arial" charset="0"/>
              <a:buNone/>
            </a:pPr>
            <a:r>
              <a:rPr lang="cs-CZ" sz="2000" dirty="0" smtClean="0"/>
              <a:t>     Materiál lze promítat na interaktivní tabuli, je </a:t>
            </a:r>
            <a:r>
              <a:rPr lang="cs-CZ" sz="2000" dirty="0" err="1" smtClean="0"/>
              <a:t>naanimovaný</a:t>
            </a:r>
            <a:r>
              <a:rPr lang="cs-CZ" sz="2000" dirty="0" smtClean="0"/>
              <a:t>, takže body se žákům odhalí až po jejich odpovědi. Na závěr je vyhodnocení.</a:t>
            </a:r>
          </a:p>
          <a:p>
            <a:pPr eaLnBrk="1" hangingPunct="1">
              <a:buFont typeface="Arial" charset="0"/>
              <a:buNone/>
            </a:pPr>
            <a:r>
              <a:rPr lang="cs-CZ" sz="2000" dirty="0" smtClean="0"/>
              <a:t>     Prezentace je určena pro 6.- 9. ročník, vzdělávací oblast Člověk a společnost, tematický okruh Finance v domácnosti. </a:t>
            </a:r>
          </a:p>
          <a:p>
            <a:pPr eaLnBrk="1" hangingPunct="1">
              <a:buFont typeface="Arial" charset="0"/>
              <a:buNone/>
            </a:pPr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>
          <a:xfrm>
            <a:off x="685800" y="1052513"/>
            <a:ext cx="7772400" cy="2547937"/>
          </a:xfrm>
        </p:spPr>
        <p:txBody>
          <a:bodyPr/>
          <a:lstStyle/>
          <a:p>
            <a:pPr eaLnBrk="1" hangingPunct="1">
              <a:defRPr/>
            </a:pPr>
            <a:r>
              <a:rPr lang="cs-CZ" sz="6600" b="1" dirty="0" smtClean="0">
                <a:solidFill>
                  <a:schemeClr val="accent6">
                    <a:lumMod val="75000"/>
                  </a:schemeClr>
                </a:solidFill>
                <a:latin typeface="Comic Sans MS" pitchFamily="66" charset="0"/>
              </a:rPr>
              <a:t>ŠETŘÍLCI </a:t>
            </a:r>
            <a:br>
              <a:rPr lang="cs-CZ" sz="6600" b="1" dirty="0" smtClean="0">
                <a:solidFill>
                  <a:schemeClr val="accent6">
                    <a:lumMod val="75000"/>
                  </a:schemeClr>
                </a:solidFill>
                <a:latin typeface="Comic Sans MS" pitchFamily="66" charset="0"/>
              </a:rPr>
            </a:br>
            <a:r>
              <a:rPr lang="cs-CZ" sz="6600" b="1" dirty="0" smtClean="0">
                <a:solidFill>
                  <a:schemeClr val="accent6">
                    <a:lumMod val="75000"/>
                  </a:schemeClr>
                </a:solidFill>
                <a:latin typeface="Comic Sans MS" pitchFamily="66" charset="0"/>
              </a:rPr>
              <a:t>NEBO </a:t>
            </a:r>
            <a:br>
              <a:rPr lang="cs-CZ" sz="6600" b="1" dirty="0" smtClean="0">
                <a:solidFill>
                  <a:schemeClr val="accent6">
                    <a:lumMod val="75000"/>
                  </a:schemeClr>
                </a:solidFill>
                <a:latin typeface="Comic Sans MS" pitchFamily="66" charset="0"/>
              </a:rPr>
            </a:br>
            <a:r>
              <a:rPr lang="cs-CZ" sz="6600" b="1" dirty="0" smtClean="0">
                <a:solidFill>
                  <a:schemeClr val="accent6">
                    <a:lumMod val="75000"/>
                  </a:schemeClr>
                </a:solidFill>
                <a:latin typeface="Comic Sans MS" pitchFamily="66" charset="0"/>
              </a:rPr>
              <a:t>HÝŘILOVÉ</a:t>
            </a:r>
            <a:endParaRPr lang="cs-CZ" sz="6600" b="1" dirty="0">
              <a:solidFill>
                <a:schemeClr val="accent6">
                  <a:lumMod val="75000"/>
                </a:schemeClr>
              </a:solidFill>
              <a:latin typeface="Comic Sans MS" pitchFamily="66" charset="0"/>
            </a:endParaRPr>
          </a:p>
        </p:txBody>
      </p:sp>
      <p:sp>
        <p:nvSpPr>
          <p:cNvPr id="4099" name="Podnadpis 4"/>
          <p:cNvSpPr>
            <a:spLocks noGrp="1"/>
          </p:cNvSpPr>
          <p:nvPr>
            <p:ph type="subTitle" idx="1"/>
          </p:nvPr>
        </p:nvSpPr>
        <p:spPr>
          <a:xfrm>
            <a:off x="1403350" y="4365625"/>
            <a:ext cx="6400800" cy="1752600"/>
          </a:xfrm>
        </p:spPr>
        <p:txBody>
          <a:bodyPr/>
          <a:lstStyle/>
          <a:p>
            <a:pPr eaLnBrk="1" hangingPunct="1"/>
            <a:r>
              <a:rPr lang="cs-CZ" b="1" smtClean="0">
                <a:solidFill>
                  <a:srgbClr val="000000"/>
                </a:solidFill>
              </a:rPr>
              <a:t>aneb</a:t>
            </a:r>
          </a:p>
          <a:p>
            <a:pPr eaLnBrk="1" hangingPunct="1"/>
            <a:r>
              <a:rPr lang="cs-CZ" b="1" smtClean="0">
                <a:solidFill>
                  <a:srgbClr val="000000"/>
                </a:solidFill>
              </a:rPr>
              <a:t>váš vztah k penězům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1835150" y="260350"/>
            <a:ext cx="5111750" cy="1860550"/>
          </a:xfrm>
          <a:solidFill>
            <a:srgbClr val="FFFF00"/>
          </a:solidFill>
        </p:spPr>
        <p:txBody>
          <a:bodyPr/>
          <a:lstStyle/>
          <a:p>
            <a:pPr algn="ctr" eaLnBrk="1" hangingPunct="1">
              <a:buFont typeface="Arial" charset="0"/>
              <a:buNone/>
            </a:pPr>
            <a:endParaRPr lang="cs-CZ" sz="3600" smtClean="0">
              <a:latin typeface="Comic Sans MS" pitchFamily="66" charset="0"/>
            </a:endParaRPr>
          </a:p>
          <a:p>
            <a:pPr algn="ctr" eaLnBrk="1" hangingPunct="1">
              <a:buFont typeface="Arial" charset="0"/>
              <a:buNone/>
            </a:pPr>
            <a:r>
              <a:rPr lang="cs-CZ" sz="3600" smtClean="0">
                <a:latin typeface="Comic Sans MS" pitchFamily="66" charset="0"/>
              </a:rPr>
              <a:t>1. Platíte své účty ihned?</a:t>
            </a:r>
          </a:p>
        </p:txBody>
      </p:sp>
      <p:sp>
        <p:nvSpPr>
          <p:cNvPr id="6" name="Zástupný symbol pro text 5"/>
          <p:cNvSpPr>
            <a:spLocks noGrp="1"/>
          </p:cNvSpPr>
          <p:nvPr>
            <p:ph type="body" sz="half" idx="2"/>
          </p:nvPr>
        </p:nvSpPr>
        <p:spPr>
          <a:xfrm>
            <a:off x="6135688" y="3711575"/>
            <a:ext cx="3008312" cy="3146425"/>
          </a:xfrm>
          <a:solidFill>
            <a:srgbClr val="FF0000"/>
          </a:solidFill>
        </p:spPr>
        <p:txBody>
          <a:bodyPr/>
          <a:lstStyle/>
          <a:p>
            <a:pPr eaLnBrk="1" hangingPunct="1"/>
            <a:r>
              <a:rPr lang="cs-CZ" sz="2400" smtClean="0"/>
              <a:t>Body za odpovědi:</a:t>
            </a:r>
          </a:p>
          <a:p>
            <a:pPr eaLnBrk="1" hangingPunct="1"/>
            <a:endParaRPr lang="cs-CZ" sz="2400" smtClean="0">
              <a:latin typeface="Comic Sans MS" pitchFamily="66" charset="0"/>
            </a:endParaRPr>
          </a:p>
          <a:p>
            <a:pPr eaLnBrk="1" hangingPunct="1"/>
            <a:r>
              <a:rPr lang="cs-CZ" sz="2400" smtClean="0">
                <a:latin typeface="Comic Sans MS" pitchFamily="66" charset="0"/>
              </a:rPr>
              <a:t>ANO  		2</a:t>
            </a:r>
          </a:p>
          <a:p>
            <a:pPr eaLnBrk="1" hangingPunct="1"/>
            <a:endParaRPr lang="cs-CZ" sz="2400" smtClean="0">
              <a:latin typeface="Comic Sans MS" pitchFamily="66" charset="0"/>
            </a:endParaRPr>
          </a:p>
          <a:p>
            <a:pPr eaLnBrk="1" hangingPunct="1"/>
            <a:r>
              <a:rPr lang="cs-CZ" sz="2400" smtClean="0">
                <a:latin typeface="Comic Sans MS" pitchFamily="66" charset="0"/>
              </a:rPr>
              <a:t>NE		0</a:t>
            </a:r>
          </a:p>
          <a:p>
            <a:pPr eaLnBrk="1" hangingPunct="1"/>
            <a:endParaRPr lang="cs-CZ" sz="2400" smtClean="0">
              <a:latin typeface="Comic Sans MS" pitchFamily="66" charset="0"/>
            </a:endParaRPr>
          </a:p>
          <a:p>
            <a:pPr eaLnBrk="1" hangingPunct="1"/>
            <a:r>
              <a:rPr lang="cs-CZ" sz="2400" smtClean="0">
                <a:latin typeface="Comic Sans MS" pitchFamily="66" charset="0"/>
              </a:rPr>
              <a:t>NEVÍM	1</a:t>
            </a:r>
          </a:p>
        </p:txBody>
      </p:sp>
      <p:sp>
        <p:nvSpPr>
          <p:cNvPr id="7" name="TextovéPole 6"/>
          <p:cNvSpPr txBox="1">
            <a:spLocks noChangeArrowheads="1"/>
          </p:cNvSpPr>
          <p:nvPr/>
        </p:nvSpPr>
        <p:spPr bwMode="auto">
          <a:xfrm>
            <a:off x="3348038" y="2565400"/>
            <a:ext cx="2087562" cy="2246313"/>
          </a:xfrm>
          <a:prstGeom prst="rect">
            <a:avLst/>
          </a:prstGeom>
          <a:solidFill>
            <a:srgbClr val="00FFFF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2800">
                <a:latin typeface="Comic Sans MS" pitchFamily="66" charset="0"/>
              </a:rPr>
              <a:t>ANO</a:t>
            </a:r>
          </a:p>
          <a:p>
            <a:pPr algn="ctr">
              <a:buFont typeface="Arial" charset="0"/>
              <a:buChar char="•"/>
            </a:pPr>
            <a:endParaRPr lang="cs-CZ" sz="2800">
              <a:latin typeface="Comic Sans MS" pitchFamily="66" charset="0"/>
            </a:endParaRPr>
          </a:p>
          <a:p>
            <a:pPr algn="ctr"/>
            <a:r>
              <a:rPr lang="cs-CZ" sz="2800">
                <a:latin typeface="Comic Sans MS" pitchFamily="66" charset="0"/>
              </a:rPr>
              <a:t>NE</a:t>
            </a:r>
          </a:p>
          <a:p>
            <a:pPr algn="ctr"/>
            <a:endParaRPr lang="cs-CZ" sz="2800">
              <a:latin typeface="Comic Sans MS" pitchFamily="66" charset="0"/>
            </a:endParaRPr>
          </a:p>
          <a:p>
            <a:pPr algn="ctr"/>
            <a:r>
              <a:rPr lang="cs-CZ" sz="2800">
                <a:latin typeface="Comic Sans MS" pitchFamily="66" charset="0"/>
              </a:rPr>
              <a:t>NEVÍM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5" dur="500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0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5" dur="5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0" dur="5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5" dur="500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 animBg="1"/>
      <p:bldP spid="6" grpId="0" build="p" animBg="1"/>
      <p:bldP spid="7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1835150" y="260350"/>
            <a:ext cx="5111750" cy="1860550"/>
          </a:xfrm>
          <a:solidFill>
            <a:srgbClr val="FFFF00"/>
          </a:solidFill>
        </p:spPr>
        <p:txBody>
          <a:bodyPr/>
          <a:lstStyle/>
          <a:p>
            <a:pPr algn="ctr" eaLnBrk="1" hangingPunct="1">
              <a:buFont typeface="Arial" charset="0"/>
              <a:buNone/>
            </a:pPr>
            <a:r>
              <a:rPr lang="cs-CZ" sz="3600" smtClean="0">
                <a:latin typeface="Comic Sans MS" pitchFamily="66" charset="0"/>
              </a:rPr>
              <a:t>2. Chodíte pěšky, abyste ušetřili na jízdném?</a:t>
            </a:r>
          </a:p>
        </p:txBody>
      </p:sp>
      <p:sp>
        <p:nvSpPr>
          <p:cNvPr id="6" name="Zástupný symbol pro text 5"/>
          <p:cNvSpPr>
            <a:spLocks noGrp="1"/>
          </p:cNvSpPr>
          <p:nvPr>
            <p:ph type="body" sz="half" idx="2"/>
          </p:nvPr>
        </p:nvSpPr>
        <p:spPr>
          <a:xfrm>
            <a:off x="6135688" y="3711575"/>
            <a:ext cx="3008312" cy="3146425"/>
          </a:xfrm>
          <a:solidFill>
            <a:srgbClr val="FF0000"/>
          </a:solidFill>
        </p:spPr>
        <p:txBody>
          <a:bodyPr/>
          <a:lstStyle/>
          <a:p>
            <a:pPr eaLnBrk="1" hangingPunct="1"/>
            <a:r>
              <a:rPr lang="cs-CZ" sz="2400" smtClean="0"/>
              <a:t>Body za odpovědi:</a:t>
            </a:r>
          </a:p>
          <a:p>
            <a:pPr eaLnBrk="1" hangingPunct="1"/>
            <a:endParaRPr lang="cs-CZ" sz="2400" smtClean="0">
              <a:latin typeface="Comic Sans MS" pitchFamily="66" charset="0"/>
            </a:endParaRPr>
          </a:p>
          <a:p>
            <a:pPr eaLnBrk="1" hangingPunct="1"/>
            <a:r>
              <a:rPr lang="cs-CZ" sz="2400" smtClean="0">
                <a:latin typeface="Comic Sans MS" pitchFamily="66" charset="0"/>
              </a:rPr>
              <a:t>ANO  		2</a:t>
            </a:r>
          </a:p>
          <a:p>
            <a:pPr eaLnBrk="1" hangingPunct="1"/>
            <a:endParaRPr lang="cs-CZ" sz="2400" smtClean="0">
              <a:latin typeface="Comic Sans MS" pitchFamily="66" charset="0"/>
            </a:endParaRPr>
          </a:p>
          <a:p>
            <a:pPr eaLnBrk="1" hangingPunct="1"/>
            <a:r>
              <a:rPr lang="cs-CZ" sz="2400" smtClean="0">
                <a:latin typeface="Comic Sans MS" pitchFamily="66" charset="0"/>
              </a:rPr>
              <a:t>NE		0</a:t>
            </a:r>
          </a:p>
          <a:p>
            <a:pPr eaLnBrk="1" hangingPunct="1"/>
            <a:endParaRPr lang="cs-CZ" sz="2400" smtClean="0">
              <a:latin typeface="Comic Sans MS" pitchFamily="66" charset="0"/>
            </a:endParaRPr>
          </a:p>
          <a:p>
            <a:pPr eaLnBrk="1" hangingPunct="1"/>
            <a:r>
              <a:rPr lang="cs-CZ" sz="2400" smtClean="0">
                <a:latin typeface="Comic Sans MS" pitchFamily="66" charset="0"/>
              </a:rPr>
              <a:t>NEVÍM	1</a:t>
            </a:r>
          </a:p>
        </p:txBody>
      </p:sp>
      <p:sp>
        <p:nvSpPr>
          <p:cNvPr id="7" name="TextovéPole 6"/>
          <p:cNvSpPr txBox="1">
            <a:spLocks noChangeArrowheads="1"/>
          </p:cNvSpPr>
          <p:nvPr/>
        </p:nvSpPr>
        <p:spPr bwMode="auto">
          <a:xfrm>
            <a:off x="3348038" y="2565400"/>
            <a:ext cx="2087562" cy="2246313"/>
          </a:xfrm>
          <a:prstGeom prst="rect">
            <a:avLst/>
          </a:prstGeom>
          <a:solidFill>
            <a:srgbClr val="00FFFF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2800">
                <a:latin typeface="Comic Sans MS" pitchFamily="66" charset="0"/>
              </a:rPr>
              <a:t>ANO</a:t>
            </a:r>
          </a:p>
          <a:p>
            <a:pPr algn="ctr">
              <a:buFont typeface="Arial" charset="0"/>
              <a:buChar char="•"/>
            </a:pPr>
            <a:endParaRPr lang="cs-CZ" sz="2800">
              <a:latin typeface="Comic Sans MS" pitchFamily="66" charset="0"/>
            </a:endParaRPr>
          </a:p>
          <a:p>
            <a:pPr algn="ctr"/>
            <a:r>
              <a:rPr lang="cs-CZ" sz="2800">
                <a:latin typeface="Comic Sans MS" pitchFamily="66" charset="0"/>
              </a:rPr>
              <a:t>NE</a:t>
            </a:r>
          </a:p>
          <a:p>
            <a:pPr algn="ctr"/>
            <a:endParaRPr lang="cs-CZ" sz="2800">
              <a:latin typeface="Comic Sans MS" pitchFamily="66" charset="0"/>
            </a:endParaRPr>
          </a:p>
          <a:p>
            <a:pPr algn="ctr"/>
            <a:r>
              <a:rPr lang="cs-CZ" sz="2800">
                <a:latin typeface="Comic Sans MS" pitchFamily="66" charset="0"/>
              </a:rPr>
              <a:t>NEVÍM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5" dur="500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0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5" dur="5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0" dur="5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5" dur="500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 animBg="1"/>
      <p:bldP spid="6" grpId="0" build="p" animBg="1"/>
      <p:bldP spid="7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1835150" y="260350"/>
            <a:ext cx="5111750" cy="1860550"/>
          </a:xfrm>
          <a:solidFill>
            <a:srgbClr val="FFFF00"/>
          </a:solidFill>
        </p:spPr>
        <p:txBody>
          <a:bodyPr/>
          <a:lstStyle/>
          <a:p>
            <a:pPr algn="ctr" eaLnBrk="1" hangingPunct="1">
              <a:buFont typeface="Arial" charset="0"/>
              <a:buNone/>
            </a:pPr>
            <a:r>
              <a:rPr lang="cs-CZ" sz="3600" smtClean="0">
                <a:latin typeface="Comic Sans MS" pitchFamily="66" charset="0"/>
              </a:rPr>
              <a:t>3. Pamatujete si, kolik máte ušetřeno </a:t>
            </a:r>
          </a:p>
          <a:p>
            <a:pPr algn="ctr" eaLnBrk="1" hangingPunct="1">
              <a:buFont typeface="Arial" charset="0"/>
              <a:buNone/>
            </a:pPr>
            <a:r>
              <a:rPr lang="cs-CZ" sz="3600" smtClean="0">
                <a:latin typeface="Comic Sans MS" pitchFamily="66" charset="0"/>
              </a:rPr>
              <a:t>(tzv. v prasátku) ?</a:t>
            </a:r>
          </a:p>
        </p:txBody>
      </p:sp>
      <p:sp>
        <p:nvSpPr>
          <p:cNvPr id="6" name="Zástupný symbol pro text 5"/>
          <p:cNvSpPr>
            <a:spLocks noGrp="1"/>
          </p:cNvSpPr>
          <p:nvPr>
            <p:ph type="body" sz="half" idx="2"/>
          </p:nvPr>
        </p:nvSpPr>
        <p:spPr>
          <a:xfrm>
            <a:off x="6135688" y="3711575"/>
            <a:ext cx="3008312" cy="3146425"/>
          </a:xfrm>
          <a:solidFill>
            <a:srgbClr val="FF0000"/>
          </a:solidFill>
        </p:spPr>
        <p:txBody>
          <a:bodyPr/>
          <a:lstStyle/>
          <a:p>
            <a:pPr eaLnBrk="1" hangingPunct="1"/>
            <a:r>
              <a:rPr lang="cs-CZ" sz="2400" smtClean="0"/>
              <a:t>Body za odpovědi:</a:t>
            </a:r>
          </a:p>
          <a:p>
            <a:pPr eaLnBrk="1" hangingPunct="1"/>
            <a:endParaRPr lang="cs-CZ" sz="2400" smtClean="0">
              <a:latin typeface="Comic Sans MS" pitchFamily="66" charset="0"/>
            </a:endParaRPr>
          </a:p>
          <a:p>
            <a:pPr eaLnBrk="1" hangingPunct="1"/>
            <a:r>
              <a:rPr lang="cs-CZ" sz="2400" smtClean="0">
                <a:latin typeface="Comic Sans MS" pitchFamily="66" charset="0"/>
              </a:rPr>
              <a:t>ANO  		2</a:t>
            </a:r>
          </a:p>
          <a:p>
            <a:pPr eaLnBrk="1" hangingPunct="1"/>
            <a:endParaRPr lang="cs-CZ" sz="2400" smtClean="0">
              <a:latin typeface="Comic Sans MS" pitchFamily="66" charset="0"/>
            </a:endParaRPr>
          </a:p>
          <a:p>
            <a:pPr eaLnBrk="1" hangingPunct="1"/>
            <a:r>
              <a:rPr lang="cs-CZ" sz="2400" smtClean="0">
                <a:latin typeface="Comic Sans MS" pitchFamily="66" charset="0"/>
              </a:rPr>
              <a:t>NE		0</a:t>
            </a:r>
          </a:p>
          <a:p>
            <a:pPr eaLnBrk="1" hangingPunct="1"/>
            <a:endParaRPr lang="cs-CZ" sz="2400" smtClean="0">
              <a:latin typeface="Comic Sans MS" pitchFamily="66" charset="0"/>
            </a:endParaRPr>
          </a:p>
          <a:p>
            <a:pPr eaLnBrk="1" hangingPunct="1"/>
            <a:r>
              <a:rPr lang="cs-CZ" sz="2400" smtClean="0">
                <a:latin typeface="Comic Sans MS" pitchFamily="66" charset="0"/>
              </a:rPr>
              <a:t>NEVÍM	1</a:t>
            </a:r>
          </a:p>
        </p:txBody>
      </p:sp>
      <p:sp>
        <p:nvSpPr>
          <p:cNvPr id="7" name="TextovéPole 6"/>
          <p:cNvSpPr txBox="1">
            <a:spLocks noChangeArrowheads="1"/>
          </p:cNvSpPr>
          <p:nvPr/>
        </p:nvSpPr>
        <p:spPr bwMode="auto">
          <a:xfrm>
            <a:off x="3348038" y="2565400"/>
            <a:ext cx="2087562" cy="2246313"/>
          </a:xfrm>
          <a:prstGeom prst="rect">
            <a:avLst/>
          </a:prstGeom>
          <a:solidFill>
            <a:srgbClr val="00FFFF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2800">
                <a:latin typeface="Comic Sans MS" pitchFamily="66" charset="0"/>
              </a:rPr>
              <a:t>ANO</a:t>
            </a:r>
          </a:p>
          <a:p>
            <a:pPr algn="ctr">
              <a:buFont typeface="Arial" charset="0"/>
              <a:buChar char="•"/>
            </a:pPr>
            <a:endParaRPr lang="cs-CZ" sz="2800">
              <a:latin typeface="Comic Sans MS" pitchFamily="66" charset="0"/>
            </a:endParaRPr>
          </a:p>
          <a:p>
            <a:pPr algn="ctr"/>
            <a:r>
              <a:rPr lang="cs-CZ" sz="2800">
                <a:latin typeface="Comic Sans MS" pitchFamily="66" charset="0"/>
              </a:rPr>
              <a:t>NE</a:t>
            </a:r>
          </a:p>
          <a:p>
            <a:pPr algn="ctr"/>
            <a:endParaRPr lang="cs-CZ" sz="2800">
              <a:latin typeface="Comic Sans MS" pitchFamily="66" charset="0"/>
            </a:endParaRPr>
          </a:p>
          <a:p>
            <a:pPr algn="ctr"/>
            <a:r>
              <a:rPr lang="cs-CZ" sz="2800">
                <a:latin typeface="Comic Sans MS" pitchFamily="66" charset="0"/>
              </a:rPr>
              <a:t>NEVÍM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1" dur="500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6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1" dur="5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6" dur="5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51" dur="500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 animBg="1"/>
      <p:bldP spid="6" grpId="0" build="p" animBg="1"/>
      <p:bldP spid="7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1403350" y="260350"/>
            <a:ext cx="5905500" cy="1860550"/>
          </a:xfrm>
          <a:solidFill>
            <a:srgbClr val="FFFF00"/>
          </a:solidFill>
        </p:spPr>
        <p:txBody>
          <a:bodyPr/>
          <a:lstStyle/>
          <a:p>
            <a:pPr algn="ctr" eaLnBrk="1" hangingPunct="1">
              <a:buFont typeface="Arial" charset="0"/>
              <a:buNone/>
            </a:pPr>
            <a:r>
              <a:rPr lang="cs-CZ" sz="3600" smtClean="0">
                <a:latin typeface="Comic Sans MS" pitchFamily="66" charset="0"/>
              </a:rPr>
              <a:t>4. Necháváte se zlákat slevami, akcemi a jinými výhodnými nákupy?</a:t>
            </a:r>
          </a:p>
        </p:txBody>
      </p:sp>
      <p:sp>
        <p:nvSpPr>
          <p:cNvPr id="6" name="Zástupný symbol pro text 5"/>
          <p:cNvSpPr>
            <a:spLocks noGrp="1"/>
          </p:cNvSpPr>
          <p:nvPr>
            <p:ph type="body" sz="half" idx="2"/>
          </p:nvPr>
        </p:nvSpPr>
        <p:spPr>
          <a:xfrm>
            <a:off x="6135688" y="3711575"/>
            <a:ext cx="3008312" cy="3146425"/>
          </a:xfrm>
          <a:solidFill>
            <a:srgbClr val="FF0000"/>
          </a:solidFill>
        </p:spPr>
        <p:txBody>
          <a:bodyPr/>
          <a:lstStyle/>
          <a:p>
            <a:pPr eaLnBrk="1" hangingPunct="1"/>
            <a:r>
              <a:rPr lang="cs-CZ" sz="2400" smtClean="0"/>
              <a:t>Body za odpovědi:</a:t>
            </a:r>
          </a:p>
          <a:p>
            <a:pPr eaLnBrk="1" hangingPunct="1"/>
            <a:endParaRPr lang="cs-CZ" sz="2400" smtClean="0">
              <a:latin typeface="Comic Sans MS" pitchFamily="66" charset="0"/>
            </a:endParaRPr>
          </a:p>
          <a:p>
            <a:pPr eaLnBrk="1" hangingPunct="1"/>
            <a:r>
              <a:rPr lang="cs-CZ" sz="2400" smtClean="0">
                <a:latin typeface="Comic Sans MS" pitchFamily="66" charset="0"/>
              </a:rPr>
              <a:t>ANO  		2</a:t>
            </a:r>
          </a:p>
          <a:p>
            <a:pPr eaLnBrk="1" hangingPunct="1"/>
            <a:endParaRPr lang="cs-CZ" sz="2400" smtClean="0">
              <a:latin typeface="Comic Sans MS" pitchFamily="66" charset="0"/>
            </a:endParaRPr>
          </a:p>
          <a:p>
            <a:pPr eaLnBrk="1" hangingPunct="1"/>
            <a:r>
              <a:rPr lang="cs-CZ" sz="2400" smtClean="0">
                <a:latin typeface="Comic Sans MS" pitchFamily="66" charset="0"/>
              </a:rPr>
              <a:t>NE		0</a:t>
            </a:r>
          </a:p>
          <a:p>
            <a:pPr eaLnBrk="1" hangingPunct="1"/>
            <a:endParaRPr lang="cs-CZ" sz="2400" smtClean="0">
              <a:latin typeface="Comic Sans MS" pitchFamily="66" charset="0"/>
            </a:endParaRPr>
          </a:p>
          <a:p>
            <a:pPr eaLnBrk="1" hangingPunct="1"/>
            <a:r>
              <a:rPr lang="cs-CZ" sz="2400" smtClean="0">
                <a:latin typeface="Comic Sans MS" pitchFamily="66" charset="0"/>
              </a:rPr>
              <a:t>NEVÍM	1</a:t>
            </a:r>
          </a:p>
        </p:txBody>
      </p:sp>
      <p:sp>
        <p:nvSpPr>
          <p:cNvPr id="7" name="TextovéPole 6"/>
          <p:cNvSpPr txBox="1">
            <a:spLocks noChangeArrowheads="1"/>
          </p:cNvSpPr>
          <p:nvPr/>
        </p:nvSpPr>
        <p:spPr bwMode="auto">
          <a:xfrm>
            <a:off x="3348038" y="2565400"/>
            <a:ext cx="2087562" cy="2246313"/>
          </a:xfrm>
          <a:prstGeom prst="rect">
            <a:avLst/>
          </a:prstGeom>
          <a:solidFill>
            <a:srgbClr val="00FFFF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2800">
                <a:latin typeface="Comic Sans MS" pitchFamily="66" charset="0"/>
              </a:rPr>
              <a:t>ANO</a:t>
            </a:r>
          </a:p>
          <a:p>
            <a:pPr algn="ctr">
              <a:buFont typeface="Arial" charset="0"/>
              <a:buChar char="•"/>
            </a:pPr>
            <a:endParaRPr lang="cs-CZ" sz="2800">
              <a:latin typeface="Comic Sans MS" pitchFamily="66" charset="0"/>
            </a:endParaRPr>
          </a:p>
          <a:p>
            <a:pPr algn="ctr"/>
            <a:r>
              <a:rPr lang="cs-CZ" sz="2800">
                <a:latin typeface="Comic Sans MS" pitchFamily="66" charset="0"/>
              </a:rPr>
              <a:t>NE</a:t>
            </a:r>
          </a:p>
          <a:p>
            <a:pPr algn="ctr"/>
            <a:endParaRPr lang="cs-CZ" sz="2800">
              <a:latin typeface="Comic Sans MS" pitchFamily="66" charset="0"/>
            </a:endParaRPr>
          </a:p>
          <a:p>
            <a:pPr algn="ctr"/>
            <a:r>
              <a:rPr lang="cs-CZ" sz="2800">
                <a:latin typeface="Comic Sans MS" pitchFamily="66" charset="0"/>
              </a:rPr>
              <a:t>NEVÍM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5" dur="500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0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5" dur="5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0" dur="5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5" dur="500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 animBg="1"/>
      <p:bldP spid="6" grpId="0" build="p" animBg="1"/>
      <p:bldP spid="7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1403350" y="260350"/>
            <a:ext cx="5905500" cy="1860550"/>
          </a:xfrm>
          <a:solidFill>
            <a:srgbClr val="FFFF00"/>
          </a:solidFill>
        </p:spPr>
        <p:txBody>
          <a:bodyPr/>
          <a:lstStyle/>
          <a:p>
            <a:pPr algn="ctr" eaLnBrk="1" hangingPunct="1">
              <a:buFont typeface="Arial" charset="0"/>
              <a:buNone/>
            </a:pPr>
            <a:endParaRPr lang="cs-CZ" sz="3600" dirty="0" smtClean="0">
              <a:latin typeface="Comic Sans MS" pitchFamily="66" charset="0"/>
            </a:endParaRPr>
          </a:p>
          <a:p>
            <a:pPr algn="ctr" eaLnBrk="1" hangingPunct="1">
              <a:buFont typeface="Arial" charset="0"/>
              <a:buNone/>
            </a:pPr>
            <a:r>
              <a:rPr lang="cs-CZ" sz="3600" dirty="0" smtClean="0">
                <a:latin typeface="Comic Sans MS" pitchFamily="66" charset="0"/>
              </a:rPr>
              <a:t>5. </a:t>
            </a:r>
            <a:r>
              <a:rPr lang="cs-CZ" sz="3600" dirty="0" smtClean="0">
                <a:latin typeface="Comic Sans MS" pitchFamily="66" charset="0"/>
              </a:rPr>
              <a:t>Nakupujete, </a:t>
            </a:r>
            <a:r>
              <a:rPr lang="cs-CZ" sz="3600" dirty="0" smtClean="0">
                <a:latin typeface="Comic Sans MS" pitchFamily="66" charset="0"/>
              </a:rPr>
              <a:t>co nejlevněji to jde?</a:t>
            </a:r>
          </a:p>
        </p:txBody>
      </p:sp>
      <p:sp>
        <p:nvSpPr>
          <p:cNvPr id="6" name="Zástupný symbol pro text 5"/>
          <p:cNvSpPr>
            <a:spLocks noGrp="1"/>
          </p:cNvSpPr>
          <p:nvPr>
            <p:ph type="body" sz="half" idx="2"/>
          </p:nvPr>
        </p:nvSpPr>
        <p:spPr>
          <a:xfrm>
            <a:off x="6135688" y="3711575"/>
            <a:ext cx="3008312" cy="3146425"/>
          </a:xfrm>
          <a:solidFill>
            <a:srgbClr val="FF0000"/>
          </a:solidFill>
        </p:spPr>
        <p:txBody>
          <a:bodyPr/>
          <a:lstStyle/>
          <a:p>
            <a:pPr eaLnBrk="1" hangingPunct="1"/>
            <a:r>
              <a:rPr lang="cs-CZ" sz="2400" smtClean="0"/>
              <a:t>Body za odpovědi:</a:t>
            </a:r>
          </a:p>
          <a:p>
            <a:pPr eaLnBrk="1" hangingPunct="1"/>
            <a:endParaRPr lang="cs-CZ" sz="2400" smtClean="0">
              <a:latin typeface="Comic Sans MS" pitchFamily="66" charset="0"/>
            </a:endParaRPr>
          </a:p>
          <a:p>
            <a:pPr eaLnBrk="1" hangingPunct="1"/>
            <a:r>
              <a:rPr lang="cs-CZ" sz="2400" smtClean="0">
                <a:latin typeface="Comic Sans MS" pitchFamily="66" charset="0"/>
              </a:rPr>
              <a:t>ANO  		2</a:t>
            </a:r>
          </a:p>
          <a:p>
            <a:pPr eaLnBrk="1" hangingPunct="1"/>
            <a:endParaRPr lang="cs-CZ" sz="2400" smtClean="0">
              <a:latin typeface="Comic Sans MS" pitchFamily="66" charset="0"/>
            </a:endParaRPr>
          </a:p>
          <a:p>
            <a:pPr eaLnBrk="1" hangingPunct="1"/>
            <a:r>
              <a:rPr lang="cs-CZ" sz="2400" smtClean="0">
                <a:latin typeface="Comic Sans MS" pitchFamily="66" charset="0"/>
              </a:rPr>
              <a:t>NE		0</a:t>
            </a:r>
          </a:p>
          <a:p>
            <a:pPr eaLnBrk="1" hangingPunct="1"/>
            <a:endParaRPr lang="cs-CZ" sz="2400" smtClean="0">
              <a:latin typeface="Comic Sans MS" pitchFamily="66" charset="0"/>
            </a:endParaRPr>
          </a:p>
          <a:p>
            <a:pPr eaLnBrk="1" hangingPunct="1"/>
            <a:r>
              <a:rPr lang="cs-CZ" sz="2400" smtClean="0">
                <a:latin typeface="Comic Sans MS" pitchFamily="66" charset="0"/>
              </a:rPr>
              <a:t>NEVÍM	1</a:t>
            </a:r>
          </a:p>
        </p:txBody>
      </p:sp>
      <p:sp>
        <p:nvSpPr>
          <p:cNvPr id="7" name="TextovéPole 6"/>
          <p:cNvSpPr txBox="1">
            <a:spLocks noChangeArrowheads="1"/>
          </p:cNvSpPr>
          <p:nvPr/>
        </p:nvSpPr>
        <p:spPr bwMode="auto">
          <a:xfrm>
            <a:off x="3348038" y="2565400"/>
            <a:ext cx="2087562" cy="2246313"/>
          </a:xfrm>
          <a:prstGeom prst="rect">
            <a:avLst/>
          </a:prstGeom>
          <a:solidFill>
            <a:srgbClr val="00FFFF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2800">
                <a:latin typeface="Comic Sans MS" pitchFamily="66" charset="0"/>
              </a:rPr>
              <a:t>ANO</a:t>
            </a:r>
          </a:p>
          <a:p>
            <a:pPr algn="ctr">
              <a:buFont typeface="Arial" charset="0"/>
              <a:buChar char="•"/>
            </a:pPr>
            <a:endParaRPr lang="cs-CZ" sz="2800">
              <a:latin typeface="Comic Sans MS" pitchFamily="66" charset="0"/>
            </a:endParaRPr>
          </a:p>
          <a:p>
            <a:pPr algn="ctr"/>
            <a:r>
              <a:rPr lang="cs-CZ" sz="2800">
                <a:latin typeface="Comic Sans MS" pitchFamily="66" charset="0"/>
              </a:rPr>
              <a:t>NE</a:t>
            </a:r>
          </a:p>
          <a:p>
            <a:pPr algn="ctr"/>
            <a:endParaRPr lang="cs-CZ" sz="2800">
              <a:latin typeface="Comic Sans MS" pitchFamily="66" charset="0"/>
            </a:endParaRPr>
          </a:p>
          <a:p>
            <a:pPr algn="ctr"/>
            <a:r>
              <a:rPr lang="cs-CZ" sz="2800">
                <a:latin typeface="Comic Sans MS" pitchFamily="66" charset="0"/>
              </a:rPr>
              <a:t>NEVÍM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5" dur="500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0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5" dur="5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0" dur="5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5" dur="500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 animBg="1"/>
      <p:bldP spid="6" grpId="0" build="p" animBg="1"/>
      <p:bldP spid="7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1403350" y="260350"/>
            <a:ext cx="5905500" cy="1860550"/>
          </a:xfrm>
          <a:solidFill>
            <a:srgbClr val="FFFF00"/>
          </a:solidFill>
        </p:spPr>
        <p:txBody>
          <a:bodyPr/>
          <a:lstStyle/>
          <a:p>
            <a:pPr algn="ctr" eaLnBrk="1" hangingPunct="1">
              <a:buFont typeface="Arial" charset="0"/>
              <a:buNone/>
            </a:pPr>
            <a:r>
              <a:rPr lang="cs-CZ" sz="3600" smtClean="0">
                <a:latin typeface="Comic Sans MS" pitchFamily="66" charset="0"/>
              </a:rPr>
              <a:t>6. Vymačkáte zubní pastu z tubičky do poslední kapky?</a:t>
            </a:r>
          </a:p>
        </p:txBody>
      </p:sp>
      <p:sp>
        <p:nvSpPr>
          <p:cNvPr id="6" name="Zástupný symbol pro text 5"/>
          <p:cNvSpPr>
            <a:spLocks noGrp="1"/>
          </p:cNvSpPr>
          <p:nvPr>
            <p:ph type="body" sz="half" idx="2"/>
          </p:nvPr>
        </p:nvSpPr>
        <p:spPr>
          <a:xfrm>
            <a:off x="6135688" y="3711575"/>
            <a:ext cx="3008312" cy="3146425"/>
          </a:xfrm>
          <a:solidFill>
            <a:srgbClr val="FF0000"/>
          </a:solidFill>
        </p:spPr>
        <p:txBody>
          <a:bodyPr/>
          <a:lstStyle/>
          <a:p>
            <a:pPr eaLnBrk="1" hangingPunct="1"/>
            <a:r>
              <a:rPr lang="cs-CZ" sz="2400" smtClean="0"/>
              <a:t>Body za odpovědi:</a:t>
            </a:r>
          </a:p>
          <a:p>
            <a:pPr eaLnBrk="1" hangingPunct="1"/>
            <a:endParaRPr lang="cs-CZ" sz="2400" smtClean="0">
              <a:latin typeface="Comic Sans MS" pitchFamily="66" charset="0"/>
            </a:endParaRPr>
          </a:p>
          <a:p>
            <a:pPr eaLnBrk="1" hangingPunct="1"/>
            <a:r>
              <a:rPr lang="cs-CZ" sz="2400" smtClean="0">
                <a:latin typeface="Comic Sans MS" pitchFamily="66" charset="0"/>
              </a:rPr>
              <a:t>ANO  		2</a:t>
            </a:r>
          </a:p>
          <a:p>
            <a:pPr eaLnBrk="1" hangingPunct="1"/>
            <a:endParaRPr lang="cs-CZ" sz="2400" smtClean="0">
              <a:latin typeface="Comic Sans MS" pitchFamily="66" charset="0"/>
            </a:endParaRPr>
          </a:p>
          <a:p>
            <a:pPr eaLnBrk="1" hangingPunct="1"/>
            <a:r>
              <a:rPr lang="cs-CZ" sz="2400" smtClean="0">
                <a:latin typeface="Comic Sans MS" pitchFamily="66" charset="0"/>
              </a:rPr>
              <a:t>NE		0</a:t>
            </a:r>
          </a:p>
          <a:p>
            <a:pPr eaLnBrk="1" hangingPunct="1"/>
            <a:endParaRPr lang="cs-CZ" sz="2400" smtClean="0">
              <a:latin typeface="Comic Sans MS" pitchFamily="66" charset="0"/>
            </a:endParaRPr>
          </a:p>
          <a:p>
            <a:pPr eaLnBrk="1" hangingPunct="1"/>
            <a:r>
              <a:rPr lang="cs-CZ" sz="2400" smtClean="0">
                <a:latin typeface="Comic Sans MS" pitchFamily="66" charset="0"/>
              </a:rPr>
              <a:t>NEVÍM	1</a:t>
            </a:r>
          </a:p>
        </p:txBody>
      </p:sp>
      <p:sp>
        <p:nvSpPr>
          <p:cNvPr id="7" name="TextovéPole 6"/>
          <p:cNvSpPr txBox="1">
            <a:spLocks noChangeArrowheads="1"/>
          </p:cNvSpPr>
          <p:nvPr/>
        </p:nvSpPr>
        <p:spPr bwMode="auto">
          <a:xfrm>
            <a:off x="3348038" y="2565400"/>
            <a:ext cx="2087562" cy="2246313"/>
          </a:xfrm>
          <a:prstGeom prst="rect">
            <a:avLst/>
          </a:prstGeom>
          <a:solidFill>
            <a:srgbClr val="00FFFF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2800">
                <a:latin typeface="Comic Sans MS" pitchFamily="66" charset="0"/>
              </a:rPr>
              <a:t>ANO</a:t>
            </a:r>
          </a:p>
          <a:p>
            <a:pPr algn="ctr">
              <a:buFont typeface="Arial" charset="0"/>
              <a:buChar char="•"/>
            </a:pPr>
            <a:endParaRPr lang="cs-CZ" sz="2800">
              <a:latin typeface="Comic Sans MS" pitchFamily="66" charset="0"/>
            </a:endParaRPr>
          </a:p>
          <a:p>
            <a:pPr algn="ctr"/>
            <a:r>
              <a:rPr lang="cs-CZ" sz="2800">
                <a:latin typeface="Comic Sans MS" pitchFamily="66" charset="0"/>
              </a:rPr>
              <a:t>NE</a:t>
            </a:r>
          </a:p>
          <a:p>
            <a:pPr algn="ctr"/>
            <a:endParaRPr lang="cs-CZ" sz="2800">
              <a:latin typeface="Comic Sans MS" pitchFamily="66" charset="0"/>
            </a:endParaRPr>
          </a:p>
          <a:p>
            <a:pPr algn="ctr"/>
            <a:r>
              <a:rPr lang="cs-CZ" sz="2800">
                <a:latin typeface="Comic Sans MS" pitchFamily="66" charset="0"/>
              </a:rPr>
              <a:t>NEVÍM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5" dur="500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0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5" dur="5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0" dur="5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5" dur="500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 animBg="1"/>
      <p:bldP spid="6" grpId="0" build="p" animBg="1"/>
      <p:bldP spid="7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827088" y="260350"/>
            <a:ext cx="7200900" cy="1860550"/>
          </a:xfrm>
          <a:solidFill>
            <a:srgbClr val="FFFF00"/>
          </a:solidFill>
        </p:spPr>
        <p:txBody>
          <a:bodyPr/>
          <a:lstStyle/>
          <a:p>
            <a:pPr algn="ctr" eaLnBrk="1" hangingPunct="1">
              <a:buFont typeface="Arial" charset="0"/>
              <a:buNone/>
            </a:pPr>
            <a:r>
              <a:rPr lang="cs-CZ" sz="3600" smtClean="0">
                <a:latin typeface="Comic Sans MS" pitchFamily="66" charset="0"/>
              </a:rPr>
              <a:t>7. Pokud to jde, tak při nákupu zboží smlouváte, aby to bylo co nejvíce cenově výhodné?</a:t>
            </a:r>
          </a:p>
        </p:txBody>
      </p:sp>
      <p:sp>
        <p:nvSpPr>
          <p:cNvPr id="6" name="Zástupný symbol pro text 5"/>
          <p:cNvSpPr>
            <a:spLocks noGrp="1"/>
          </p:cNvSpPr>
          <p:nvPr>
            <p:ph type="body" sz="half" idx="2"/>
          </p:nvPr>
        </p:nvSpPr>
        <p:spPr>
          <a:xfrm>
            <a:off x="6135688" y="3711575"/>
            <a:ext cx="3008312" cy="3146425"/>
          </a:xfrm>
          <a:solidFill>
            <a:srgbClr val="FF0000"/>
          </a:solidFill>
        </p:spPr>
        <p:txBody>
          <a:bodyPr/>
          <a:lstStyle/>
          <a:p>
            <a:pPr eaLnBrk="1" hangingPunct="1"/>
            <a:r>
              <a:rPr lang="cs-CZ" sz="2400" smtClean="0"/>
              <a:t>Body za odpovědi:</a:t>
            </a:r>
          </a:p>
          <a:p>
            <a:pPr eaLnBrk="1" hangingPunct="1"/>
            <a:endParaRPr lang="cs-CZ" sz="2400" smtClean="0">
              <a:latin typeface="Comic Sans MS" pitchFamily="66" charset="0"/>
            </a:endParaRPr>
          </a:p>
          <a:p>
            <a:pPr eaLnBrk="1" hangingPunct="1"/>
            <a:r>
              <a:rPr lang="cs-CZ" sz="2400" smtClean="0">
                <a:latin typeface="Comic Sans MS" pitchFamily="66" charset="0"/>
              </a:rPr>
              <a:t>ANO  		2</a:t>
            </a:r>
          </a:p>
          <a:p>
            <a:pPr eaLnBrk="1" hangingPunct="1"/>
            <a:endParaRPr lang="cs-CZ" sz="2400" smtClean="0">
              <a:latin typeface="Comic Sans MS" pitchFamily="66" charset="0"/>
            </a:endParaRPr>
          </a:p>
          <a:p>
            <a:pPr eaLnBrk="1" hangingPunct="1"/>
            <a:r>
              <a:rPr lang="cs-CZ" sz="2400" smtClean="0">
                <a:latin typeface="Comic Sans MS" pitchFamily="66" charset="0"/>
              </a:rPr>
              <a:t>NE		0</a:t>
            </a:r>
          </a:p>
          <a:p>
            <a:pPr eaLnBrk="1" hangingPunct="1"/>
            <a:endParaRPr lang="cs-CZ" sz="2400" smtClean="0">
              <a:latin typeface="Comic Sans MS" pitchFamily="66" charset="0"/>
            </a:endParaRPr>
          </a:p>
          <a:p>
            <a:pPr eaLnBrk="1" hangingPunct="1"/>
            <a:r>
              <a:rPr lang="cs-CZ" sz="2400" smtClean="0">
                <a:latin typeface="Comic Sans MS" pitchFamily="66" charset="0"/>
              </a:rPr>
              <a:t>NEVÍM	1</a:t>
            </a:r>
          </a:p>
        </p:txBody>
      </p:sp>
      <p:sp>
        <p:nvSpPr>
          <p:cNvPr id="7" name="TextovéPole 6"/>
          <p:cNvSpPr txBox="1">
            <a:spLocks noChangeArrowheads="1"/>
          </p:cNvSpPr>
          <p:nvPr/>
        </p:nvSpPr>
        <p:spPr bwMode="auto">
          <a:xfrm>
            <a:off x="3348038" y="2565400"/>
            <a:ext cx="2087562" cy="2246313"/>
          </a:xfrm>
          <a:prstGeom prst="rect">
            <a:avLst/>
          </a:prstGeom>
          <a:solidFill>
            <a:srgbClr val="00FFFF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2800">
                <a:latin typeface="Comic Sans MS" pitchFamily="66" charset="0"/>
              </a:rPr>
              <a:t>ANO</a:t>
            </a:r>
          </a:p>
          <a:p>
            <a:pPr algn="ctr">
              <a:buFont typeface="Arial" charset="0"/>
              <a:buChar char="•"/>
            </a:pPr>
            <a:endParaRPr lang="cs-CZ" sz="2800">
              <a:latin typeface="Comic Sans MS" pitchFamily="66" charset="0"/>
            </a:endParaRPr>
          </a:p>
          <a:p>
            <a:pPr algn="ctr"/>
            <a:r>
              <a:rPr lang="cs-CZ" sz="2800">
                <a:latin typeface="Comic Sans MS" pitchFamily="66" charset="0"/>
              </a:rPr>
              <a:t>NE</a:t>
            </a:r>
          </a:p>
          <a:p>
            <a:pPr algn="ctr"/>
            <a:endParaRPr lang="cs-CZ" sz="2800">
              <a:latin typeface="Comic Sans MS" pitchFamily="66" charset="0"/>
            </a:endParaRPr>
          </a:p>
          <a:p>
            <a:pPr algn="ctr"/>
            <a:r>
              <a:rPr lang="cs-CZ" sz="2800">
                <a:latin typeface="Comic Sans MS" pitchFamily="66" charset="0"/>
              </a:rPr>
              <a:t>NEVÍM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5" dur="500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0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5" dur="5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0" dur="5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5" dur="500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 animBg="1"/>
      <p:bldP spid="6" grpId="0" build="p" animBg="1"/>
      <p:bldP spid="7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827088" y="260350"/>
            <a:ext cx="7200900" cy="1860550"/>
          </a:xfrm>
          <a:solidFill>
            <a:srgbClr val="FFFF00"/>
          </a:solidFill>
        </p:spPr>
        <p:txBody>
          <a:bodyPr/>
          <a:lstStyle/>
          <a:p>
            <a:pPr algn="ctr" eaLnBrk="1" hangingPunct="1">
              <a:buFont typeface="Arial" charset="0"/>
              <a:buNone/>
            </a:pPr>
            <a:endParaRPr lang="cs-CZ" sz="3600" smtClean="0">
              <a:latin typeface="Comic Sans MS" pitchFamily="66" charset="0"/>
            </a:endParaRPr>
          </a:p>
          <a:p>
            <a:pPr algn="ctr" eaLnBrk="1" hangingPunct="1">
              <a:buFont typeface="Arial" charset="0"/>
              <a:buNone/>
            </a:pPr>
            <a:r>
              <a:rPr lang="cs-CZ" sz="3600" smtClean="0">
                <a:latin typeface="Comic Sans MS" pitchFamily="66" charset="0"/>
              </a:rPr>
              <a:t>8. Zhasínáte v místnosti, když ji na chvilku opustíte?</a:t>
            </a:r>
          </a:p>
        </p:txBody>
      </p:sp>
      <p:sp>
        <p:nvSpPr>
          <p:cNvPr id="6" name="Zástupný symbol pro text 5"/>
          <p:cNvSpPr>
            <a:spLocks noGrp="1"/>
          </p:cNvSpPr>
          <p:nvPr>
            <p:ph type="body" sz="half" idx="2"/>
          </p:nvPr>
        </p:nvSpPr>
        <p:spPr>
          <a:xfrm>
            <a:off x="6135688" y="3711575"/>
            <a:ext cx="3008312" cy="3146425"/>
          </a:xfrm>
          <a:solidFill>
            <a:srgbClr val="FF0000"/>
          </a:solidFill>
        </p:spPr>
        <p:txBody>
          <a:bodyPr/>
          <a:lstStyle/>
          <a:p>
            <a:pPr eaLnBrk="1" hangingPunct="1"/>
            <a:r>
              <a:rPr lang="cs-CZ" sz="2400" smtClean="0"/>
              <a:t>Body za odpovědi:</a:t>
            </a:r>
          </a:p>
          <a:p>
            <a:pPr eaLnBrk="1" hangingPunct="1"/>
            <a:endParaRPr lang="cs-CZ" sz="2400" smtClean="0">
              <a:latin typeface="Comic Sans MS" pitchFamily="66" charset="0"/>
            </a:endParaRPr>
          </a:p>
          <a:p>
            <a:pPr eaLnBrk="1" hangingPunct="1"/>
            <a:r>
              <a:rPr lang="cs-CZ" sz="2400" smtClean="0">
                <a:latin typeface="Comic Sans MS" pitchFamily="66" charset="0"/>
              </a:rPr>
              <a:t>ANO  		2</a:t>
            </a:r>
          </a:p>
          <a:p>
            <a:pPr eaLnBrk="1" hangingPunct="1"/>
            <a:endParaRPr lang="cs-CZ" sz="2400" smtClean="0">
              <a:latin typeface="Comic Sans MS" pitchFamily="66" charset="0"/>
            </a:endParaRPr>
          </a:p>
          <a:p>
            <a:pPr eaLnBrk="1" hangingPunct="1"/>
            <a:r>
              <a:rPr lang="cs-CZ" sz="2400" smtClean="0">
                <a:latin typeface="Comic Sans MS" pitchFamily="66" charset="0"/>
              </a:rPr>
              <a:t>NE		0</a:t>
            </a:r>
          </a:p>
          <a:p>
            <a:pPr eaLnBrk="1" hangingPunct="1"/>
            <a:endParaRPr lang="cs-CZ" sz="2400" smtClean="0">
              <a:latin typeface="Comic Sans MS" pitchFamily="66" charset="0"/>
            </a:endParaRPr>
          </a:p>
          <a:p>
            <a:pPr eaLnBrk="1" hangingPunct="1"/>
            <a:r>
              <a:rPr lang="cs-CZ" sz="2400" smtClean="0">
                <a:latin typeface="Comic Sans MS" pitchFamily="66" charset="0"/>
              </a:rPr>
              <a:t>NEVÍM	1</a:t>
            </a:r>
          </a:p>
        </p:txBody>
      </p:sp>
      <p:sp>
        <p:nvSpPr>
          <p:cNvPr id="7" name="TextovéPole 6"/>
          <p:cNvSpPr txBox="1">
            <a:spLocks noChangeArrowheads="1"/>
          </p:cNvSpPr>
          <p:nvPr/>
        </p:nvSpPr>
        <p:spPr bwMode="auto">
          <a:xfrm>
            <a:off x="3348038" y="2565400"/>
            <a:ext cx="2087562" cy="2246313"/>
          </a:xfrm>
          <a:prstGeom prst="rect">
            <a:avLst/>
          </a:prstGeom>
          <a:solidFill>
            <a:srgbClr val="00FFFF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2800">
                <a:latin typeface="Comic Sans MS" pitchFamily="66" charset="0"/>
              </a:rPr>
              <a:t>ANO</a:t>
            </a:r>
          </a:p>
          <a:p>
            <a:pPr algn="ctr">
              <a:buFont typeface="Arial" charset="0"/>
              <a:buChar char="•"/>
            </a:pPr>
            <a:endParaRPr lang="cs-CZ" sz="2800">
              <a:latin typeface="Comic Sans MS" pitchFamily="66" charset="0"/>
            </a:endParaRPr>
          </a:p>
          <a:p>
            <a:pPr algn="ctr"/>
            <a:r>
              <a:rPr lang="cs-CZ" sz="2800">
                <a:latin typeface="Comic Sans MS" pitchFamily="66" charset="0"/>
              </a:rPr>
              <a:t>NE</a:t>
            </a:r>
          </a:p>
          <a:p>
            <a:pPr algn="ctr"/>
            <a:endParaRPr lang="cs-CZ" sz="2800">
              <a:latin typeface="Comic Sans MS" pitchFamily="66" charset="0"/>
            </a:endParaRPr>
          </a:p>
          <a:p>
            <a:pPr algn="ctr"/>
            <a:r>
              <a:rPr lang="cs-CZ" sz="2800">
                <a:latin typeface="Comic Sans MS" pitchFamily="66" charset="0"/>
              </a:rPr>
              <a:t>NEVÍM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5" dur="500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0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5" dur="5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0" dur="5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5" dur="500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 animBg="1"/>
      <p:bldP spid="6" grpId="0" build="p" animBg="1"/>
      <p:bldP spid="7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611188" y="260350"/>
            <a:ext cx="7848600" cy="1860550"/>
          </a:xfrm>
          <a:solidFill>
            <a:srgbClr val="FFFF00"/>
          </a:solidFill>
        </p:spPr>
        <p:txBody>
          <a:bodyPr/>
          <a:lstStyle/>
          <a:p>
            <a:pPr algn="ctr" eaLnBrk="1" hangingPunct="1">
              <a:buFont typeface="Arial" charset="0"/>
              <a:buNone/>
            </a:pPr>
            <a:r>
              <a:rPr lang="cs-CZ" sz="3600" smtClean="0">
                <a:latin typeface="Comic Sans MS" pitchFamily="66" charset="0"/>
              </a:rPr>
              <a:t>9. Pokud byste si chtěli něco koupit a neměli finance, jdete si na to půjčit (od rodičů, kamaráda,…)?</a:t>
            </a:r>
          </a:p>
        </p:txBody>
      </p:sp>
      <p:sp>
        <p:nvSpPr>
          <p:cNvPr id="6" name="Zástupný symbol pro text 5"/>
          <p:cNvSpPr>
            <a:spLocks noGrp="1"/>
          </p:cNvSpPr>
          <p:nvPr>
            <p:ph type="body" sz="half" idx="2"/>
          </p:nvPr>
        </p:nvSpPr>
        <p:spPr>
          <a:xfrm>
            <a:off x="6135688" y="3711575"/>
            <a:ext cx="3008312" cy="3146425"/>
          </a:xfrm>
          <a:solidFill>
            <a:srgbClr val="FF0000"/>
          </a:solidFill>
        </p:spPr>
        <p:txBody>
          <a:bodyPr/>
          <a:lstStyle/>
          <a:p>
            <a:pPr eaLnBrk="1" hangingPunct="1"/>
            <a:r>
              <a:rPr lang="cs-CZ" sz="2400" smtClean="0"/>
              <a:t>Body za odpovědi:</a:t>
            </a:r>
          </a:p>
          <a:p>
            <a:pPr eaLnBrk="1" hangingPunct="1"/>
            <a:endParaRPr lang="cs-CZ" sz="2400" smtClean="0">
              <a:latin typeface="Comic Sans MS" pitchFamily="66" charset="0"/>
            </a:endParaRPr>
          </a:p>
          <a:p>
            <a:pPr eaLnBrk="1" hangingPunct="1"/>
            <a:r>
              <a:rPr lang="cs-CZ" sz="2400" smtClean="0">
                <a:latin typeface="Comic Sans MS" pitchFamily="66" charset="0"/>
              </a:rPr>
              <a:t>ANO  		0</a:t>
            </a:r>
          </a:p>
          <a:p>
            <a:pPr eaLnBrk="1" hangingPunct="1"/>
            <a:endParaRPr lang="cs-CZ" sz="2400" smtClean="0">
              <a:latin typeface="Comic Sans MS" pitchFamily="66" charset="0"/>
            </a:endParaRPr>
          </a:p>
          <a:p>
            <a:pPr eaLnBrk="1" hangingPunct="1"/>
            <a:r>
              <a:rPr lang="cs-CZ" sz="2400" smtClean="0">
                <a:latin typeface="Comic Sans MS" pitchFamily="66" charset="0"/>
              </a:rPr>
              <a:t>NE		2</a:t>
            </a:r>
          </a:p>
          <a:p>
            <a:pPr eaLnBrk="1" hangingPunct="1"/>
            <a:endParaRPr lang="cs-CZ" sz="2400" smtClean="0">
              <a:latin typeface="Comic Sans MS" pitchFamily="66" charset="0"/>
            </a:endParaRPr>
          </a:p>
          <a:p>
            <a:pPr eaLnBrk="1" hangingPunct="1"/>
            <a:r>
              <a:rPr lang="cs-CZ" sz="2400" smtClean="0">
                <a:latin typeface="Comic Sans MS" pitchFamily="66" charset="0"/>
              </a:rPr>
              <a:t>NEVÍM	1</a:t>
            </a:r>
          </a:p>
        </p:txBody>
      </p:sp>
      <p:sp>
        <p:nvSpPr>
          <p:cNvPr id="7" name="TextovéPole 6"/>
          <p:cNvSpPr txBox="1">
            <a:spLocks noChangeArrowheads="1"/>
          </p:cNvSpPr>
          <p:nvPr/>
        </p:nvSpPr>
        <p:spPr bwMode="auto">
          <a:xfrm>
            <a:off x="3348038" y="2565400"/>
            <a:ext cx="2087562" cy="2246313"/>
          </a:xfrm>
          <a:prstGeom prst="rect">
            <a:avLst/>
          </a:prstGeom>
          <a:solidFill>
            <a:srgbClr val="00FFFF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2800">
                <a:latin typeface="Comic Sans MS" pitchFamily="66" charset="0"/>
              </a:rPr>
              <a:t>ANO</a:t>
            </a:r>
          </a:p>
          <a:p>
            <a:pPr algn="ctr">
              <a:buFont typeface="Arial" charset="0"/>
              <a:buChar char="•"/>
            </a:pPr>
            <a:endParaRPr lang="cs-CZ" sz="2800">
              <a:latin typeface="Comic Sans MS" pitchFamily="66" charset="0"/>
            </a:endParaRPr>
          </a:p>
          <a:p>
            <a:pPr algn="ctr"/>
            <a:r>
              <a:rPr lang="cs-CZ" sz="2800">
                <a:latin typeface="Comic Sans MS" pitchFamily="66" charset="0"/>
              </a:rPr>
              <a:t>NE</a:t>
            </a:r>
          </a:p>
          <a:p>
            <a:pPr algn="ctr"/>
            <a:endParaRPr lang="cs-CZ" sz="2800">
              <a:latin typeface="Comic Sans MS" pitchFamily="66" charset="0"/>
            </a:endParaRPr>
          </a:p>
          <a:p>
            <a:pPr algn="ctr"/>
            <a:r>
              <a:rPr lang="cs-CZ" sz="2800">
                <a:latin typeface="Comic Sans MS" pitchFamily="66" charset="0"/>
              </a:rPr>
              <a:t>NEVÍM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5" dur="500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0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5" dur="5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0" dur="5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5" dur="500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 animBg="1"/>
      <p:bldP spid="6" grpId="0" build="p" animBg="1"/>
      <p:bldP spid="7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611188" y="260350"/>
            <a:ext cx="7848600" cy="1860550"/>
          </a:xfrm>
          <a:solidFill>
            <a:srgbClr val="FFFF00"/>
          </a:solidFill>
        </p:spPr>
        <p:txBody>
          <a:bodyPr/>
          <a:lstStyle/>
          <a:p>
            <a:pPr algn="ctr" eaLnBrk="1" hangingPunct="1">
              <a:buFont typeface="Arial" charset="0"/>
              <a:buNone/>
            </a:pPr>
            <a:r>
              <a:rPr lang="cs-CZ" sz="3600" smtClean="0">
                <a:latin typeface="Comic Sans MS" pitchFamily="66" charset="0"/>
              </a:rPr>
              <a:t>10. Kupujete někdy zboží bez rozmyšlení, třeba jen proto, že se vám to líbí na první pohled?</a:t>
            </a:r>
          </a:p>
        </p:txBody>
      </p:sp>
      <p:sp>
        <p:nvSpPr>
          <p:cNvPr id="6" name="Zástupný symbol pro text 5"/>
          <p:cNvSpPr>
            <a:spLocks noGrp="1"/>
          </p:cNvSpPr>
          <p:nvPr>
            <p:ph type="body" sz="half" idx="2"/>
          </p:nvPr>
        </p:nvSpPr>
        <p:spPr>
          <a:xfrm>
            <a:off x="6135688" y="3711575"/>
            <a:ext cx="3008312" cy="3146425"/>
          </a:xfrm>
          <a:solidFill>
            <a:srgbClr val="FF0000"/>
          </a:solidFill>
        </p:spPr>
        <p:txBody>
          <a:bodyPr/>
          <a:lstStyle/>
          <a:p>
            <a:pPr eaLnBrk="1" hangingPunct="1"/>
            <a:r>
              <a:rPr lang="cs-CZ" sz="2400" smtClean="0"/>
              <a:t>Body za odpovědi:</a:t>
            </a:r>
          </a:p>
          <a:p>
            <a:pPr eaLnBrk="1" hangingPunct="1"/>
            <a:endParaRPr lang="cs-CZ" sz="2400" smtClean="0">
              <a:latin typeface="Comic Sans MS" pitchFamily="66" charset="0"/>
            </a:endParaRPr>
          </a:p>
          <a:p>
            <a:pPr eaLnBrk="1" hangingPunct="1"/>
            <a:r>
              <a:rPr lang="cs-CZ" sz="2400" smtClean="0">
                <a:latin typeface="Comic Sans MS" pitchFamily="66" charset="0"/>
              </a:rPr>
              <a:t>ANO  		0</a:t>
            </a:r>
          </a:p>
          <a:p>
            <a:pPr eaLnBrk="1" hangingPunct="1"/>
            <a:endParaRPr lang="cs-CZ" sz="2400" smtClean="0">
              <a:latin typeface="Comic Sans MS" pitchFamily="66" charset="0"/>
            </a:endParaRPr>
          </a:p>
          <a:p>
            <a:pPr eaLnBrk="1" hangingPunct="1"/>
            <a:r>
              <a:rPr lang="cs-CZ" sz="2400" smtClean="0">
                <a:latin typeface="Comic Sans MS" pitchFamily="66" charset="0"/>
              </a:rPr>
              <a:t>NE		2</a:t>
            </a:r>
          </a:p>
          <a:p>
            <a:pPr eaLnBrk="1" hangingPunct="1"/>
            <a:endParaRPr lang="cs-CZ" sz="2400" smtClean="0">
              <a:latin typeface="Comic Sans MS" pitchFamily="66" charset="0"/>
            </a:endParaRPr>
          </a:p>
          <a:p>
            <a:pPr eaLnBrk="1" hangingPunct="1"/>
            <a:r>
              <a:rPr lang="cs-CZ" sz="2400" smtClean="0">
                <a:latin typeface="Comic Sans MS" pitchFamily="66" charset="0"/>
              </a:rPr>
              <a:t>NEVÍM	1</a:t>
            </a:r>
          </a:p>
        </p:txBody>
      </p:sp>
      <p:sp>
        <p:nvSpPr>
          <p:cNvPr id="7" name="TextovéPole 6"/>
          <p:cNvSpPr txBox="1">
            <a:spLocks noChangeArrowheads="1"/>
          </p:cNvSpPr>
          <p:nvPr/>
        </p:nvSpPr>
        <p:spPr bwMode="auto">
          <a:xfrm>
            <a:off x="3348038" y="2565400"/>
            <a:ext cx="2087562" cy="2246313"/>
          </a:xfrm>
          <a:prstGeom prst="rect">
            <a:avLst/>
          </a:prstGeom>
          <a:solidFill>
            <a:srgbClr val="00FFFF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2800">
                <a:latin typeface="Comic Sans MS" pitchFamily="66" charset="0"/>
              </a:rPr>
              <a:t>ANO</a:t>
            </a:r>
          </a:p>
          <a:p>
            <a:pPr algn="ctr">
              <a:buFont typeface="Arial" charset="0"/>
              <a:buChar char="•"/>
            </a:pPr>
            <a:endParaRPr lang="cs-CZ" sz="2800">
              <a:latin typeface="Comic Sans MS" pitchFamily="66" charset="0"/>
            </a:endParaRPr>
          </a:p>
          <a:p>
            <a:pPr algn="ctr"/>
            <a:r>
              <a:rPr lang="cs-CZ" sz="2800">
                <a:latin typeface="Comic Sans MS" pitchFamily="66" charset="0"/>
              </a:rPr>
              <a:t>NE</a:t>
            </a:r>
          </a:p>
          <a:p>
            <a:pPr algn="ctr"/>
            <a:endParaRPr lang="cs-CZ" sz="2800">
              <a:latin typeface="Comic Sans MS" pitchFamily="66" charset="0"/>
            </a:endParaRPr>
          </a:p>
          <a:p>
            <a:pPr algn="ctr"/>
            <a:r>
              <a:rPr lang="cs-CZ" sz="2800">
                <a:latin typeface="Comic Sans MS" pitchFamily="66" charset="0"/>
              </a:rPr>
              <a:t>NEVÍM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5" dur="500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0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5" dur="5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0" dur="5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5" dur="500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 animBg="1"/>
      <p:bldP spid="6" grpId="0" build="p" animBg="1"/>
      <p:bldP spid="7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611188" y="260350"/>
            <a:ext cx="7848600" cy="1860550"/>
          </a:xfrm>
          <a:solidFill>
            <a:srgbClr val="FFFF00"/>
          </a:solidFill>
        </p:spPr>
        <p:txBody>
          <a:bodyPr/>
          <a:lstStyle/>
          <a:p>
            <a:pPr algn="ctr" eaLnBrk="1" hangingPunct="1">
              <a:buFont typeface="Arial" charset="0"/>
              <a:buNone/>
            </a:pPr>
            <a:endParaRPr lang="cs-CZ" sz="3600" smtClean="0">
              <a:latin typeface="Comic Sans MS" pitchFamily="66" charset="0"/>
            </a:endParaRPr>
          </a:p>
          <a:p>
            <a:pPr algn="ctr" eaLnBrk="1" hangingPunct="1">
              <a:buFont typeface="Arial" charset="0"/>
              <a:buNone/>
            </a:pPr>
            <a:r>
              <a:rPr lang="cs-CZ" sz="3600" smtClean="0">
                <a:latin typeface="Comic Sans MS" pitchFamily="66" charset="0"/>
              </a:rPr>
              <a:t>11. Vybíráte podle ceny a ne podle kvality ?</a:t>
            </a:r>
          </a:p>
        </p:txBody>
      </p:sp>
      <p:sp>
        <p:nvSpPr>
          <p:cNvPr id="6" name="Zástupný symbol pro text 5"/>
          <p:cNvSpPr>
            <a:spLocks noGrp="1"/>
          </p:cNvSpPr>
          <p:nvPr>
            <p:ph type="body" sz="half" idx="2"/>
          </p:nvPr>
        </p:nvSpPr>
        <p:spPr>
          <a:xfrm>
            <a:off x="6135688" y="3711575"/>
            <a:ext cx="3008312" cy="3146425"/>
          </a:xfrm>
          <a:solidFill>
            <a:srgbClr val="FF0000"/>
          </a:solidFill>
        </p:spPr>
        <p:txBody>
          <a:bodyPr/>
          <a:lstStyle/>
          <a:p>
            <a:pPr eaLnBrk="1" hangingPunct="1"/>
            <a:r>
              <a:rPr lang="cs-CZ" sz="2400" smtClean="0"/>
              <a:t>Body za odpovědi:</a:t>
            </a:r>
          </a:p>
          <a:p>
            <a:pPr eaLnBrk="1" hangingPunct="1"/>
            <a:endParaRPr lang="cs-CZ" sz="2400" smtClean="0">
              <a:latin typeface="Comic Sans MS" pitchFamily="66" charset="0"/>
            </a:endParaRPr>
          </a:p>
          <a:p>
            <a:pPr eaLnBrk="1" hangingPunct="1"/>
            <a:r>
              <a:rPr lang="cs-CZ" sz="2400" smtClean="0">
                <a:latin typeface="Comic Sans MS" pitchFamily="66" charset="0"/>
              </a:rPr>
              <a:t>ANO  		2</a:t>
            </a:r>
          </a:p>
          <a:p>
            <a:pPr eaLnBrk="1" hangingPunct="1"/>
            <a:endParaRPr lang="cs-CZ" sz="2400" smtClean="0">
              <a:latin typeface="Comic Sans MS" pitchFamily="66" charset="0"/>
            </a:endParaRPr>
          </a:p>
          <a:p>
            <a:pPr eaLnBrk="1" hangingPunct="1"/>
            <a:r>
              <a:rPr lang="cs-CZ" sz="2400" smtClean="0">
                <a:latin typeface="Comic Sans MS" pitchFamily="66" charset="0"/>
              </a:rPr>
              <a:t>NE		0</a:t>
            </a:r>
          </a:p>
          <a:p>
            <a:pPr eaLnBrk="1" hangingPunct="1"/>
            <a:endParaRPr lang="cs-CZ" sz="2400" smtClean="0">
              <a:latin typeface="Comic Sans MS" pitchFamily="66" charset="0"/>
            </a:endParaRPr>
          </a:p>
          <a:p>
            <a:pPr eaLnBrk="1" hangingPunct="1"/>
            <a:r>
              <a:rPr lang="cs-CZ" sz="2400" smtClean="0">
                <a:latin typeface="Comic Sans MS" pitchFamily="66" charset="0"/>
              </a:rPr>
              <a:t>NEVÍM	1</a:t>
            </a:r>
          </a:p>
        </p:txBody>
      </p:sp>
      <p:sp>
        <p:nvSpPr>
          <p:cNvPr id="7" name="TextovéPole 6"/>
          <p:cNvSpPr txBox="1">
            <a:spLocks noChangeArrowheads="1"/>
          </p:cNvSpPr>
          <p:nvPr/>
        </p:nvSpPr>
        <p:spPr bwMode="auto">
          <a:xfrm>
            <a:off x="3348038" y="2565400"/>
            <a:ext cx="2087562" cy="2246313"/>
          </a:xfrm>
          <a:prstGeom prst="rect">
            <a:avLst/>
          </a:prstGeom>
          <a:solidFill>
            <a:srgbClr val="00FFFF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2800">
                <a:latin typeface="Comic Sans MS" pitchFamily="66" charset="0"/>
              </a:rPr>
              <a:t>ANO</a:t>
            </a:r>
          </a:p>
          <a:p>
            <a:pPr algn="ctr">
              <a:buFont typeface="Arial" charset="0"/>
              <a:buChar char="•"/>
            </a:pPr>
            <a:endParaRPr lang="cs-CZ" sz="2800">
              <a:latin typeface="Comic Sans MS" pitchFamily="66" charset="0"/>
            </a:endParaRPr>
          </a:p>
          <a:p>
            <a:pPr algn="ctr"/>
            <a:r>
              <a:rPr lang="cs-CZ" sz="2800">
                <a:latin typeface="Comic Sans MS" pitchFamily="66" charset="0"/>
              </a:rPr>
              <a:t>NE</a:t>
            </a:r>
          </a:p>
          <a:p>
            <a:pPr algn="ctr"/>
            <a:endParaRPr lang="cs-CZ" sz="2800">
              <a:latin typeface="Comic Sans MS" pitchFamily="66" charset="0"/>
            </a:endParaRPr>
          </a:p>
          <a:p>
            <a:pPr algn="ctr"/>
            <a:r>
              <a:rPr lang="cs-CZ" sz="2800">
                <a:latin typeface="Comic Sans MS" pitchFamily="66" charset="0"/>
              </a:rPr>
              <a:t>NEVÍM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5" dur="500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0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5" dur="5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0" dur="5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5" dur="500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 animBg="1"/>
      <p:bldP spid="6" grpId="0" build="p" animBg="1"/>
      <p:bldP spid="7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611188" y="260350"/>
            <a:ext cx="7848600" cy="1860550"/>
          </a:xfrm>
          <a:solidFill>
            <a:srgbClr val="FFFF00"/>
          </a:solidFill>
        </p:spPr>
        <p:txBody>
          <a:bodyPr/>
          <a:lstStyle/>
          <a:p>
            <a:pPr algn="ctr" eaLnBrk="1" hangingPunct="1">
              <a:buFont typeface="Arial" charset="0"/>
              <a:buNone/>
            </a:pPr>
            <a:r>
              <a:rPr lang="cs-CZ" sz="3600" smtClean="0">
                <a:latin typeface="Comic Sans MS" pitchFamily="66" charset="0"/>
              </a:rPr>
              <a:t>12. Kupujete si časopis, nějakou sladkost nebo cokoli pro svoji zálibu každý den?</a:t>
            </a:r>
          </a:p>
        </p:txBody>
      </p:sp>
      <p:sp>
        <p:nvSpPr>
          <p:cNvPr id="6" name="Zástupný symbol pro text 5"/>
          <p:cNvSpPr>
            <a:spLocks noGrp="1"/>
          </p:cNvSpPr>
          <p:nvPr>
            <p:ph type="body" sz="half" idx="2"/>
          </p:nvPr>
        </p:nvSpPr>
        <p:spPr>
          <a:xfrm>
            <a:off x="6135688" y="3711575"/>
            <a:ext cx="3008312" cy="3146425"/>
          </a:xfrm>
          <a:solidFill>
            <a:srgbClr val="FF0000"/>
          </a:solidFill>
        </p:spPr>
        <p:txBody>
          <a:bodyPr/>
          <a:lstStyle/>
          <a:p>
            <a:pPr eaLnBrk="1" hangingPunct="1"/>
            <a:r>
              <a:rPr lang="cs-CZ" sz="2400" smtClean="0"/>
              <a:t>Body za odpovědi:</a:t>
            </a:r>
          </a:p>
          <a:p>
            <a:pPr eaLnBrk="1" hangingPunct="1"/>
            <a:endParaRPr lang="cs-CZ" sz="2400" smtClean="0">
              <a:latin typeface="Comic Sans MS" pitchFamily="66" charset="0"/>
            </a:endParaRPr>
          </a:p>
          <a:p>
            <a:pPr eaLnBrk="1" hangingPunct="1"/>
            <a:r>
              <a:rPr lang="cs-CZ" sz="2400" smtClean="0">
                <a:latin typeface="Comic Sans MS" pitchFamily="66" charset="0"/>
              </a:rPr>
              <a:t>ANO  		0</a:t>
            </a:r>
          </a:p>
          <a:p>
            <a:pPr eaLnBrk="1" hangingPunct="1"/>
            <a:endParaRPr lang="cs-CZ" sz="2400" smtClean="0">
              <a:latin typeface="Comic Sans MS" pitchFamily="66" charset="0"/>
            </a:endParaRPr>
          </a:p>
          <a:p>
            <a:pPr eaLnBrk="1" hangingPunct="1"/>
            <a:r>
              <a:rPr lang="cs-CZ" sz="2400" smtClean="0">
                <a:latin typeface="Comic Sans MS" pitchFamily="66" charset="0"/>
              </a:rPr>
              <a:t>NE		2</a:t>
            </a:r>
          </a:p>
          <a:p>
            <a:pPr eaLnBrk="1" hangingPunct="1"/>
            <a:endParaRPr lang="cs-CZ" sz="2400" smtClean="0">
              <a:latin typeface="Comic Sans MS" pitchFamily="66" charset="0"/>
            </a:endParaRPr>
          </a:p>
          <a:p>
            <a:pPr eaLnBrk="1" hangingPunct="1"/>
            <a:r>
              <a:rPr lang="cs-CZ" sz="2400" smtClean="0">
                <a:latin typeface="Comic Sans MS" pitchFamily="66" charset="0"/>
              </a:rPr>
              <a:t>NEVÍM	1</a:t>
            </a:r>
          </a:p>
        </p:txBody>
      </p:sp>
      <p:sp>
        <p:nvSpPr>
          <p:cNvPr id="7" name="TextovéPole 6"/>
          <p:cNvSpPr txBox="1">
            <a:spLocks noChangeArrowheads="1"/>
          </p:cNvSpPr>
          <p:nvPr/>
        </p:nvSpPr>
        <p:spPr bwMode="auto">
          <a:xfrm>
            <a:off x="3348038" y="2565400"/>
            <a:ext cx="2087562" cy="2246313"/>
          </a:xfrm>
          <a:prstGeom prst="rect">
            <a:avLst/>
          </a:prstGeom>
          <a:solidFill>
            <a:srgbClr val="00FFFF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2800">
                <a:latin typeface="Comic Sans MS" pitchFamily="66" charset="0"/>
              </a:rPr>
              <a:t>ANO</a:t>
            </a:r>
          </a:p>
          <a:p>
            <a:pPr algn="ctr">
              <a:buFont typeface="Arial" charset="0"/>
              <a:buChar char="•"/>
            </a:pPr>
            <a:endParaRPr lang="cs-CZ" sz="2800">
              <a:latin typeface="Comic Sans MS" pitchFamily="66" charset="0"/>
            </a:endParaRPr>
          </a:p>
          <a:p>
            <a:pPr algn="ctr"/>
            <a:r>
              <a:rPr lang="cs-CZ" sz="2800">
                <a:latin typeface="Comic Sans MS" pitchFamily="66" charset="0"/>
              </a:rPr>
              <a:t>NE</a:t>
            </a:r>
          </a:p>
          <a:p>
            <a:pPr algn="ctr"/>
            <a:endParaRPr lang="cs-CZ" sz="2800">
              <a:latin typeface="Comic Sans MS" pitchFamily="66" charset="0"/>
            </a:endParaRPr>
          </a:p>
          <a:p>
            <a:pPr algn="ctr"/>
            <a:r>
              <a:rPr lang="cs-CZ" sz="2800">
                <a:latin typeface="Comic Sans MS" pitchFamily="66" charset="0"/>
              </a:rPr>
              <a:t>NEVÍM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5" dur="500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0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5" dur="5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0" dur="5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5" dur="500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 animBg="1"/>
      <p:bldP spid="6" grpId="0" build="p" animBg="1"/>
      <p:bldP spid="7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611188" y="260350"/>
            <a:ext cx="7848600" cy="1860550"/>
          </a:xfrm>
          <a:solidFill>
            <a:srgbClr val="FFFF00"/>
          </a:solidFill>
        </p:spPr>
        <p:txBody>
          <a:bodyPr/>
          <a:lstStyle/>
          <a:p>
            <a:pPr algn="ctr" eaLnBrk="1" hangingPunct="1">
              <a:buFont typeface="Arial" charset="0"/>
              <a:buNone/>
            </a:pPr>
            <a:endParaRPr lang="cs-CZ" sz="3600" smtClean="0">
              <a:latin typeface="Comic Sans MS" pitchFamily="66" charset="0"/>
            </a:endParaRPr>
          </a:p>
          <a:p>
            <a:pPr algn="ctr" eaLnBrk="1" hangingPunct="1">
              <a:buFont typeface="Arial" charset="0"/>
              <a:buNone/>
            </a:pPr>
            <a:r>
              <a:rPr lang="cs-CZ" sz="3600" smtClean="0">
                <a:latin typeface="Comic Sans MS" pitchFamily="66" charset="0"/>
              </a:rPr>
              <a:t>13. Přispíváte pravidelně na charitu nebo nějakou sbírku?</a:t>
            </a:r>
          </a:p>
        </p:txBody>
      </p:sp>
      <p:sp>
        <p:nvSpPr>
          <p:cNvPr id="6" name="Zástupný symbol pro text 5"/>
          <p:cNvSpPr>
            <a:spLocks noGrp="1"/>
          </p:cNvSpPr>
          <p:nvPr>
            <p:ph type="body" sz="half" idx="2"/>
          </p:nvPr>
        </p:nvSpPr>
        <p:spPr>
          <a:xfrm>
            <a:off x="6135688" y="3711575"/>
            <a:ext cx="3008312" cy="3146425"/>
          </a:xfrm>
          <a:solidFill>
            <a:srgbClr val="FF0000"/>
          </a:solidFill>
        </p:spPr>
        <p:txBody>
          <a:bodyPr/>
          <a:lstStyle/>
          <a:p>
            <a:pPr eaLnBrk="1" hangingPunct="1"/>
            <a:r>
              <a:rPr lang="cs-CZ" sz="2400" smtClean="0"/>
              <a:t>Body za odpovědi:</a:t>
            </a:r>
          </a:p>
          <a:p>
            <a:pPr eaLnBrk="1" hangingPunct="1"/>
            <a:endParaRPr lang="cs-CZ" sz="2400" smtClean="0">
              <a:latin typeface="Comic Sans MS" pitchFamily="66" charset="0"/>
            </a:endParaRPr>
          </a:p>
          <a:p>
            <a:pPr eaLnBrk="1" hangingPunct="1"/>
            <a:r>
              <a:rPr lang="cs-CZ" sz="2400" smtClean="0">
                <a:latin typeface="Comic Sans MS" pitchFamily="66" charset="0"/>
              </a:rPr>
              <a:t>ANO  		0</a:t>
            </a:r>
          </a:p>
          <a:p>
            <a:pPr eaLnBrk="1" hangingPunct="1"/>
            <a:endParaRPr lang="cs-CZ" sz="2400" smtClean="0">
              <a:latin typeface="Comic Sans MS" pitchFamily="66" charset="0"/>
            </a:endParaRPr>
          </a:p>
          <a:p>
            <a:pPr eaLnBrk="1" hangingPunct="1"/>
            <a:r>
              <a:rPr lang="cs-CZ" sz="2400" smtClean="0">
                <a:latin typeface="Comic Sans MS" pitchFamily="66" charset="0"/>
              </a:rPr>
              <a:t>NE		2</a:t>
            </a:r>
          </a:p>
          <a:p>
            <a:pPr eaLnBrk="1" hangingPunct="1"/>
            <a:endParaRPr lang="cs-CZ" sz="2400" smtClean="0">
              <a:latin typeface="Comic Sans MS" pitchFamily="66" charset="0"/>
            </a:endParaRPr>
          </a:p>
          <a:p>
            <a:pPr eaLnBrk="1" hangingPunct="1"/>
            <a:r>
              <a:rPr lang="cs-CZ" sz="2400" smtClean="0">
                <a:latin typeface="Comic Sans MS" pitchFamily="66" charset="0"/>
              </a:rPr>
              <a:t>NEVÍM	1</a:t>
            </a:r>
          </a:p>
        </p:txBody>
      </p:sp>
      <p:sp>
        <p:nvSpPr>
          <p:cNvPr id="7" name="TextovéPole 6"/>
          <p:cNvSpPr txBox="1">
            <a:spLocks noChangeArrowheads="1"/>
          </p:cNvSpPr>
          <p:nvPr/>
        </p:nvSpPr>
        <p:spPr bwMode="auto">
          <a:xfrm>
            <a:off x="3348038" y="2565400"/>
            <a:ext cx="2087562" cy="2246313"/>
          </a:xfrm>
          <a:prstGeom prst="rect">
            <a:avLst/>
          </a:prstGeom>
          <a:solidFill>
            <a:srgbClr val="00FFFF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2800">
                <a:latin typeface="Comic Sans MS" pitchFamily="66" charset="0"/>
              </a:rPr>
              <a:t>ANO</a:t>
            </a:r>
          </a:p>
          <a:p>
            <a:pPr algn="ctr">
              <a:buFont typeface="Arial" charset="0"/>
              <a:buChar char="•"/>
            </a:pPr>
            <a:endParaRPr lang="cs-CZ" sz="2800">
              <a:latin typeface="Comic Sans MS" pitchFamily="66" charset="0"/>
            </a:endParaRPr>
          </a:p>
          <a:p>
            <a:pPr algn="ctr"/>
            <a:r>
              <a:rPr lang="cs-CZ" sz="2800">
                <a:latin typeface="Comic Sans MS" pitchFamily="66" charset="0"/>
              </a:rPr>
              <a:t>NE</a:t>
            </a:r>
          </a:p>
          <a:p>
            <a:pPr algn="ctr"/>
            <a:endParaRPr lang="cs-CZ" sz="2800">
              <a:latin typeface="Comic Sans MS" pitchFamily="66" charset="0"/>
            </a:endParaRPr>
          </a:p>
          <a:p>
            <a:pPr algn="ctr"/>
            <a:r>
              <a:rPr lang="cs-CZ" sz="2800">
                <a:latin typeface="Comic Sans MS" pitchFamily="66" charset="0"/>
              </a:rPr>
              <a:t>NEVÍM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5" dur="500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0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5" dur="5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0" dur="5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5" dur="500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 animBg="1"/>
      <p:bldP spid="6" grpId="0" build="p" animBg="1"/>
      <p:bldP spid="7" grpId="0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827088" y="260350"/>
            <a:ext cx="7489825" cy="1860550"/>
          </a:xfrm>
          <a:solidFill>
            <a:srgbClr val="FFFF00"/>
          </a:solidFill>
        </p:spPr>
        <p:txBody>
          <a:bodyPr/>
          <a:lstStyle/>
          <a:p>
            <a:pPr algn="ctr" eaLnBrk="1" hangingPunct="1">
              <a:buFont typeface="Arial" charset="0"/>
              <a:buNone/>
            </a:pPr>
            <a:endParaRPr lang="cs-CZ" sz="3600" smtClean="0">
              <a:latin typeface="Comic Sans MS" pitchFamily="66" charset="0"/>
            </a:endParaRPr>
          </a:p>
          <a:p>
            <a:pPr algn="ctr" eaLnBrk="1" hangingPunct="1">
              <a:buFont typeface="Arial" charset="0"/>
              <a:buNone/>
            </a:pPr>
            <a:r>
              <a:rPr lang="cs-CZ" sz="3600" smtClean="0">
                <a:latin typeface="Comic Sans MS" pitchFamily="66" charset="0"/>
              </a:rPr>
              <a:t>14. Utratili byste peníze vyhrané v loterii během krátké doby?</a:t>
            </a:r>
          </a:p>
        </p:txBody>
      </p:sp>
      <p:sp>
        <p:nvSpPr>
          <p:cNvPr id="6" name="Zástupný symbol pro text 5"/>
          <p:cNvSpPr>
            <a:spLocks noGrp="1"/>
          </p:cNvSpPr>
          <p:nvPr>
            <p:ph type="body" sz="half" idx="2"/>
          </p:nvPr>
        </p:nvSpPr>
        <p:spPr>
          <a:xfrm>
            <a:off x="6135688" y="3711575"/>
            <a:ext cx="3008312" cy="3146425"/>
          </a:xfrm>
          <a:solidFill>
            <a:srgbClr val="FF0000"/>
          </a:solidFill>
        </p:spPr>
        <p:txBody>
          <a:bodyPr/>
          <a:lstStyle/>
          <a:p>
            <a:pPr eaLnBrk="1" hangingPunct="1"/>
            <a:r>
              <a:rPr lang="cs-CZ" sz="2400" smtClean="0"/>
              <a:t>Body za odpovědi:</a:t>
            </a:r>
          </a:p>
          <a:p>
            <a:pPr eaLnBrk="1" hangingPunct="1"/>
            <a:endParaRPr lang="cs-CZ" sz="2400" smtClean="0">
              <a:latin typeface="Comic Sans MS" pitchFamily="66" charset="0"/>
            </a:endParaRPr>
          </a:p>
          <a:p>
            <a:pPr eaLnBrk="1" hangingPunct="1"/>
            <a:r>
              <a:rPr lang="cs-CZ" sz="2400" smtClean="0">
                <a:latin typeface="Comic Sans MS" pitchFamily="66" charset="0"/>
              </a:rPr>
              <a:t>ANO  		0</a:t>
            </a:r>
          </a:p>
          <a:p>
            <a:pPr eaLnBrk="1" hangingPunct="1"/>
            <a:endParaRPr lang="cs-CZ" sz="2400" smtClean="0">
              <a:latin typeface="Comic Sans MS" pitchFamily="66" charset="0"/>
            </a:endParaRPr>
          </a:p>
          <a:p>
            <a:pPr eaLnBrk="1" hangingPunct="1"/>
            <a:r>
              <a:rPr lang="cs-CZ" sz="2400" smtClean="0">
                <a:latin typeface="Comic Sans MS" pitchFamily="66" charset="0"/>
              </a:rPr>
              <a:t>NE		2</a:t>
            </a:r>
          </a:p>
          <a:p>
            <a:pPr eaLnBrk="1" hangingPunct="1"/>
            <a:endParaRPr lang="cs-CZ" sz="2400" smtClean="0">
              <a:latin typeface="Comic Sans MS" pitchFamily="66" charset="0"/>
            </a:endParaRPr>
          </a:p>
          <a:p>
            <a:pPr eaLnBrk="1" hangingPunct="1"/>
            <a:r>
              <a:rPr lang="cs-CZ" sz="2400" smtClean="0">
                <a:latin typeface="Comic Sans MS" pitchFamily="66" charset="0"/>
              </a:rPr>
              <a:t>NEVÍM	1</a:t>
            </a:r>
          </a:p>
        </p:txBody>
      </p:sp>
      <p:sp>
        <p:nvSpPr>
          <p:cNvPr id="7" name="TextovéPole 6"/>
          <p:cNvSpPr txBox="1">
            <a:spLocks noChangeArrowheads="1"/>
          </p:cNvSpPr>
          <p:nvPr/>
        </p:nvSpPr>
        <p:spPr bwMode="auto">
          <a:xfrm>
            <a:off x="3348038" y="2565400"/>
            <a:ext cx="2087562" cy="2246313"/>
          </a:xfrm>
          <a:prstGeom prst="rect">
            <a:avLst/>
          </a:prstGeom>
          <a:solidFill>
            <a:srgbClr val="00FFFF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2800">
                <a:latin typeface="Comic Sans MS" pitchFamily="66" charset="0"/>
              </a:rPr>
              <a:t>ANO</a:t>
            </a:r>
          </a:p>
          <a:p>
            <a:pPr algn="ctr">
              <a:buFont typeface="Arial" charset="0"/>
              <a:buChar char="•"/>
            </a:pPr>
            <a:endParaRPr lang="cs-CZ" sz="2800">
              <a:latin typeface="Comic Sans MS" pitchFamily="66" charset="0"/>
            </a:endParaRPr>
          </a:p>
          <a:p>
            <a:pPr algn="ctr"/>
            <a:r>
              <a:rPr lang="cs-CZ" sz="2800">
                <a:latin typeface="Comic Sans MS" pitchFamily="66" charset="0"/>
              </a:rPr>
              <a:t>NE</a:t>
            </a:r>
          </a:p>
          <a:p>
            <a:pPr algn="ctr"/>
            <a:endParaRPr lang="cs-CZ" sz="2800">
              <a:latin typeface="Comic Sans MS" pitchFamily="66" charset="0"/>
            </a:endParaRPr>
          </a:p>
          <a:p>
            <a:pPr algn="ctr"/>
            <a:r>
              <a:rPr lang="cs-CZ" sz="2800">
                <a:latin typeface="Comic Sans MS" pitchFamily="66" charset="0"/>
              </a:rPr>
              <a:t>NEVÍM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5" dur="500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0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5" dur="5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0" dur="5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5" dur="500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 animBg="1"/>
      <p:bldP spid="6" grpId="0" build="p" animBg="1"/>
      <p:bldP spid="7" grpId="0" animBg="1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827088" y="260350"/>
            <a:ext cx="7489825" cy="1860550"/>
          </a:xfrm>
          <a:solidFill>
            <a:srgbClr val="FFFF00"/>
          </a:solidFill>
        </p:spPr>
        <p:txBody>
          <a:bodyPr/>
          <a:lstStyle/>
          <a:p>
            <a:pPr algn="ctr" eaLnBrk="1" hangingPunct="1">
              <a:buFont typeface="Arial" charset="0"/>
              <a:buNone/>
            </a:pPr>
            <a:r>
              <a:rPr lang="cs-CZ" sz="3600" smtClean="0">
                <a:latin typeface="Comic Sans MS" pitchFamily="66" charset="0"/>
              </a:rPr>
              <a:t>15. Ukládáte si (do prasátka) dlouhodobě a pravidelně nějakou částku peněz?</a:t>
            </a:r>
          </a:p>
        </p:txBody>
      </p:sp>
      <p:sp>
        <p:nvSpPr>
          <p:cNvPr id="6" name="Zástupný symbol pro text 5"/>
          <p:cNvSpPr>
            <a:spLocks noGrp="1"/>
          </p:cNvSpPr>
          <p:nvPr>
            <p:ph type="body" sz="half" idx="2"/>
          </p:nvPr>
        </p:nvSpPr>
        <p:spPr>
          <a:xfrm>
            <a:off x="6135688" y="3711575"/>
            <a:ext cx="3008312" cy="3146425"/>
          </a:xfrm>
          <a:solidFill>
            <a:srgbClr val="FF0000"/>
          </a:solidFill>
        </p:spPr>
        <p:txBody>
          <a:bodyPr/>
          <a:lstStyle/>
          <a:p>
            <a:pPr eaLnBrk="1" hangingPunct="1"/>
            <a:r>
              <a:rPr lang="cs-CZ" sz="2400" smtClean="0"/>
              <a:t>Body za odpovědi:</a:t>
            </a:r>
          </a:p>
          <a:p>
            <a:pPr eaLnBrk="1" hangingPunct="1"/>
            <a:endParaRPr lang="cs-CZ" sz="2400" smtClean="0">
              <a:latin typeface="Comic Sans MS" pitchFamily="66" charset="0"/>
            </a:endParaRPr>
          </a:p>
          <a:p>
            <a:pPr eaLnBrk="1" hangingPunct="1"/>
            <a:r>
              <a:rPr lang="cs-CZ" sz="2400" smtClean="0">
                <a:latin typeface="Comic Sans MS" pitchFamily="66" charset="0"/>
              </a:rPr>
              <a:t>ANO  		2</a:t>
            </a:r>
          </a:p>
          <a:p>
            <a:pPr eaLnBrk="1" hangingPunct="1"/>
            <a:endParaRPr lang="cs-CZ" sz="2400" smtClean="0">
              <a:latin typeface="Comic Sans MS" pitchFamily="66" charset="0"/>
            </a:endParaRPr>
          </a:p>
          <a:p>
            <a:pPr eaLnBrk="1" hangingPunct="1"/>
            <a:r>
              <a:rPr lang="cs-CZ" sz="2400" smtClean="0">
                <a:latin typeface="Comic Sans MS" pitchFamily="66" charset="0"/>
              </a:rPr>
              <a:t>NE		0</a:t>
            </a:r>
          </a:p>
          <a:p>
            <a:pPr eaLnBrk="1" hangingPunct="1"/>
            <a:endParaRPr lang="cs-CZ" sz="2400" smtClean="0">
              <a:latin typeface="Comic Sans MS" pitchFamily="66" charset="0"/>
            </a:endParaRPr>
          </a:p>
          <a:p>
            <a:pPr eaLnBrk="1" hangingPunct="1"/>
            <a:r>
              <a:rPr lang="cs-CZ" sz="2400" smtClean="0">
                <a:latin typeface="Comic Sans MS" pitchFamily="66" charset="0"/>
              </a:rPr>
              <a:t>NEVÍM	1</a:t>
            </a:r>
          </a:p>
        </p:txBody>
      </p:sp>
      <p:sp>
        <p:nvSpPr>
          <p:cNvPr id="7" name="TextovéPole 6"/>
          <p:cNvSpPr txBox="1">
            <a:spLocks noChangeArrowheads="1"/>
          </p:cNvSpPr>
          <p:nvPr/>
        </p:nvSpPr>
        <p:spPr bwMode="auto">
          <a:xfrm>
            <a:off x="3348038" y="2565400"/>
            <a:ext cx="2087562" cy="2246313"/>
          </a:xfrm>
          <a:prstGeom prst="rect">
            <a:avLst/>
          </a:prstGeom>
          <a:solidFill>
            <a:srgbClr val="00FFFF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2800">
                <a:latin typeface="Comic Sans MS" pitchFamily="66" charset="0"/>
              </a:rPr>
              <a:t>ANO</a:t>
            </a:r>
          </a:p>
          <a:p>
            <a:pPr algn="ctr">
              <a:buFont typeface="Arial" charset="0"/>
              <a:buChar char="•"/>
            </a:pPr>
            <a:endParaRPr lang="cs-CZ" sz="2800">
              <a:latin typeface="Comic Sans MS" pitchFamily="66" charset="0"/>
            </a:endParaRPr>
          </a:p>
          <a:p>
            <a:pPr algn="ctr"/>
            <a:r>
              <a:rPr lang="cs-CZ" sz="2800">
                <a:latin typeface="Comic Sans MS" pitchFamily="66" charset="0"/>
              </a:rPr>
              <a:t>NE</a:t>
            </a:r>
          </a:p>
          <a:p>
            <a:pPr algn="ctr"/>
            <a:endParaRPr lang="cs-CZ" sz="2800">
              <a:latin typeface="Comic Sans MS" pitchFamily="66" charset="0"/>
            </a:endParaRPr>
          </a:p>
          <a:p>
            <a:pPr algn="ctr"/>
            <a:r>
              <a:rPr lang="cs-CZ" sz="2800">
                <a:latin typeface="Comic Sans MS" pitchFamily="66" charset="0"/>
              </a:rPr>
              <a:t>NEVÍM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5" dur="500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0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5" dur="5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0" dur="5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5" dur="500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 animBg="1"/>
      <p:bldP spid="6" grpId="0" build="p" animBg="1"/>
      <p:bldP spid="7" grpId="0" animBg="1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Nadpis 4"/>
          <p:cNvSpPr>
            <a:spLocks noGrp="1"/>
          </p:cNvSpPr>
          <p:nvPr>
            <p:ph type="title"/>
          </p:nvPr>
        </p:nvSpPr>
        <p:spPr>
          <a:solidFill>
            <a:srgbClr val="92D050"/>
          </a:solidFill>
        </p:spPr>
        <p:txBody>
          <a:bodyPr/>
          <a:lstStyle/>
          <a:p>
            <a:pPr eaLnBrk="1" hangingPunct="1"/>
            <a:r>
              <a:rPr lang="cs-CZ" smtClean="0">
                <a:latin typeface="Comic Sans MS" pitchFamily="66" charset="0"/>
              </a:rPr>
              <a:t>Sečtěte si své body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buFont typeface="Arial" charset="0"/>
              <a:buNone/>
            </a:pPr>
            <a:r>
              <a:rPr lang="cs-CZ" smtClean="0"/>
              <a:t>26 - 30 bodů	SKRBLÍCI</a:t>
            </a:r>
          </a:p>
          <a:p>
            <a:pPr eaLnBrk="1" hangingPunct="1">
              <a:buFont typeface="Arial" charset="0"/>
              <a:buNone/>
            </a:pPr>
            <a:r>
              <a:rPr lang="cs-CZ" smtClean="0"/>
              <a:t>22 - 25 bodů	ŠETŘÍLCI</a:t>
            </a:r>
          </a:p>
          <a:p>
            <a:pPr eaLnBrk="1" hangingPunct="1">
              <a:buFont typeface="Arial" charset="0"/>
              <a:buNone/>
            </a:pPr>
            <a:r>
              <a:rPr lang="cs-CZ" smtClean="0"/>
              <a:t>18 - 21 bodů	OPATRNÍ na korunky</a:t>
            </a:r>
          </a:p>
          <a:p>
            <a:pPr eaLnBrk="1" hangingPunct="1">
              <a:buFont typeface="Arial" charset="0"/>
              <a:buNone/>
            </a:pPr>
            <a:r>
              <a:rPr lang="cs-CZ" smtClean="0"/>
              <a:t>13 - 17 bodů	ROZUMNĚ HOSPODAŘÍCÍ</a:t>
            </a:r>
          </a:p>
          <a:p>
            <a:pPr eaLnBrk="1" hangingPunct="1">
              <a:buFont typeface="Arial" charset="0"/>
              <a:buNone/>
            </a:pPr>
            <a:r>
              <a:rPr lang="cs-CZ" smtClean="0"/>
              <a:t>9 - 12 bodů	DOPŘÁVAJÍCÍ SI </a:t>
            </a:r>
            <a:r>
              <a:rPr lang="cs-CZ" sz="2000" smtClean="0"/>
              <a:t>(žijí nad své poměry)</a:t>
            </a:r>
          </a:p>
          <a:p>
            <a:pPr eaLnBrk="1" hangingPunct="1">
              <a:buFont typeface="Arial" charset="0"/>
              <a:buNone/>
            </a:pPr>
            <a:r>
              <a:rPr lang="cs-CZ" smtClean="0"/>
              <a:t>5 - 8 bodů		ROZMAŘILCI a MARNOTRATNÍCI</a:t>
            </a:r>
          </a:p>
          <a:p>
            <a:pPr eaLnBrk="1" hangingPunct="1">
              <a:buFont typeface="Arial" charset="0"/>
              <a:buNone/>
            </a:pPr>
            <a:r>
              <a:rPr lang="cs-CZ" smtClean="0"/>
              <a:t>0 - 4 body 		HÝŘILOVÉ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8" presetClass="entr" presetSubtype="0" accel="5000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7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8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38" presetClass="entr" presetSubtype="0" accel="5000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16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17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38" presetClass="entr" presetSubtype="0" accel="5000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25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26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38" presetClass="entr" presetSubtype="0" accel="5000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34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35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38" presetClass="entr" presetSubtype="0" accel="5000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43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44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38" presetClass="entr" presetSubtype="0" accel="5000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52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53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38" presetClass="entr" presetSubtype="0" accel="5000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61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62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alphaModFix amt="0"/>
            <a:lum/>
          </a:blip>
          <a:srcRect/>
          <a:stretch>
            <a:fillRect r="-12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Citace</a:t>
            </a:r>
          </a:p>
        </p:txBody>
      </p:sp>
      <p:sp>
        <p:nvSpPr>
          <p:cNvPr id="21507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cs-CZ" sz="2000" smtClean="0"/>
              <a:t>CARTER, Philip. </a:t>
            </a:r>
            <a:r>
              <a:rPr lang="cs-CZ" sz="2000" i="1" smtClean="0"/>
              <a:t>Testy osobnosti</a:t>
            </a:r>
            <a:r>
              <a:rPr lang="cs-CZ" sz="2000" smtClean="0"/>
              <a:t>. Brno: Computer Press, 2005, ISBN 80-7226-705-1. </a:t>
            </a:r>
          </a:p>
          <a:p>
            <a:pPr eaLnBrk="1" hangingPunct="1"/>
            <a:r>
              <a:rPr lang="cs-CZ" sz="2000" smtClean="0"/>
              <a:t>Kliparty MS Office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173</TotalTime>
  <Words>525</Words>
  <Application>Microsoft Office PowerPoint</Application>
  <PresentationFormat>Předvádění na obrazovce (4:3)</PresentationFormat>
  <Paragraphs>227</Paragraphs>
  <Slides>20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3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20</vt:i4>
      </vt:variant>
    </vt:vector>
  </HeadingPairs>
  <TitlesOfParts>
    <vt:vector size="24" baseType="lpstr">
      <vt:lpstr>Arial</vt:lpstr>
      <vt:lpstr>Calibri</vt:lpstr>
      <vt:lpstr>Comic Sans MS</vt:lpstr>
      <vt:lpstr>Motiv sady Office</vt:lpstr>
      <vt:lpstr>Snímek 1</vt:lpstr>
      <vt:lpstr>Anotace</vt:lpstr>
      <vt:lpstr>ŠETŘÍLCI  NEBO  HÝŘILOVÉ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Snímek 15</vt:lpstr>
      <vt:lpstr>Snímek 16</vt:lpstr>
      <vt:lpstr>Snímek 17</vt:lpstr>
      <vt:lpstr>Snímek 18</vt:lpstr>
      <vt:lpstr>Sečtěte si své body</vt:lpstr>
      <vt:lpstr>Citace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Ucitel</dc:creator>
  <cp:lastModifiedBy>Dum</cp:lastModifiedBy>
  <cp:revision>27</cp:revision>
  <dcterms:created xsi:type="dcterms:W3CDTF">2012-02-12T20:04:21Z</dcterms:created>
  <dcterms:modified xsi:type="dcterms:W3CDTF">2014-06-04T12:01:06Z</dcterms:modified>
</cp:coreProperties>
</file>