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FFFF"/>
    <a:srgbClr val="CCCC00"/>
    <a:srgbClr val="2FCC04"/>
    <a:srgbClr val="FF00FF"/>
    <a:srgbClr val="9966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20CFB-1DE5-4174-88C0-AD87C34D4633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2121F-DC57-4215-AB7C-83C738A34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60C11-2767-4AA7-9E0C-C62C2E642001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E6F2F-4317-4496-B9FB-039FD1024D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13356-9264-4D0C-B0C3-7915B717F97A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5CDDE-85F3-4980-AE05-8C4B6CA21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CC540-2855-466B-BB9B-0D546ADC5C6C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7D486-94D3-4AF1-A9E8-F49A595C8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3F5DE-8141-4331-BE36-71A47346CE43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4B6AC-0825-45A9-B9B4-691899AD4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904EC-5DA0-486D-BCF3-B0F705D4DBFE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2CB55-3E01-425F-8408-D7D2AF544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C197B-63B7-4DE1-AAEB-BBACDFD9DFA9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D039A-E0DA-4400-A4B6-311DEBF5C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75A0D-0647-4F4F-BAAF-02162BDBF4D1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A4611-4767-406D-942F-94851912E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68181-2279-4619-9E73-919C2E9CD803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DEC26-F716-427A-8901-6A85B77CF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74DA2-B58B-4FC0-9756-4A0F15CAEF49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10B54-7300-4677-97BA-91B32108A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92A6D-409E-474A-9D44-D41C9448D6F7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55C06-D71A-4686-8D4B-B283AB6D2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2CED87-FE72-4AE9-9AEB-A3B641C440F1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B1627D-27FF-4451-B004-7A56A9CC7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Simona Valachová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VY_62_INOVACE_3101_ směnný.obchod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Směnný obchod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  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206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5157788"/>
            <a:ext cx="6281737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      Prezentace je zaměřena na směnný obchod a nabízí žákům zajímavosti týkající se tohoto tématu. Cílem je žáky motivovat, zaujmout a přimět ke studiu finanční gramotnosti a historie všedního života. Materiál je interaktivní, obsahuje krátký úkol a na závěr ještě soutěž pro celou třídu, kde si žáci vyzkouší roli kupce a budou mezi sebou směňovat zboží (instrukce i   pomůcky k vytištění jsou součástí prezentace).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      Prezentace je určena pro žáky 6. - 9. ročníku, vzdělávací oblast Člověk a společnost, tematický okruh Finance v domácnosti. 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      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4213" y="2708275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chemeClr val="bg2">
                    <a:lumMod val="10000"/>
                  </a:schemeClr>
                </a:solidFill>
                <a:latin typeface="Tw Cen MT Condensed Extra Bold" pitchFamily="34" charset="-18"/>
              </a:rPr>
              <a:t>SMĚNNÝ OBCHOD</a:t>
            </a:r>
            <a:endParaRPr lang="cs-CZ" sz="7200" dirty="0">
              <a:solidFill>
                <a:schemeClr val="bg2">
                  <a:lumMod val="10000"/>
                </a:schemeClr>
              </a:solidFill>
              <a:latin typeface="Tw Cen MT Condensed Extra Bold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HISTORIE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směnný (výměnný) obchod je jedna z nejstarších forem obchodu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vyměňuje se zboží za jiné zboží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největší hodnotu měly například kožešiny, sůl, pazourky, …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84213" y="4941888"/>
            <a:ext cx="8135937" cy="1582737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7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849312"/>
          </a:xfrm>
          <a:solidFill>
            <a:srgbClr val="92D05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UNIVERZÁLNÍ PLATIDLO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2" y="1125538"/>
            <a:ext cx="8568183" cy="4525962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w Cen MT Condensed Extra Bold" pitchFamily="34" charset="-18"/>
              </a:rPr>
              <a:t>směnný obchod nebylo jednoduché uskutečnit, protože ne vždy se kupci mezi sebou domluvili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w Cen MT Condensed Extra Bold" pitchFamily="34" charset="-18"/>
            </a:endParaRPr>
          </a:p>
          <a:p>
            <a:pPr eaLnBrk="1" hangingPunct="1"/>
            <a:r>
              <a:rPr lang="cs-CZ" dirty="0" smtClean="0">
                <a:latin typeface="Tw Cen MT Condensed Extra Bold" pitchFamily="34" charset="-18"/>
              </a:rPr>
              <a:t>proto začali hledat nějaké zboží, které bylo natolik vzácné, že ho chtěl při výměně každý - hledali univerzální platidlo 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rgbClr val="00B050"/>
                </a:solidFill>
                <a:latin typeface="Tw Cen MT Condensed Extra Bold" pitchFamily="34" charset="-18"/>
              </a:rPr>
              <a:t>Zkuste </a:t>
            </a:r>
            <a:r>
              <a:rPr lang="cs-CZ" dirty="0" smtClean="0">
                <a:solidFill>
                  <a:srgbClr val="00B050"/>
                </a:solidFill>
                <a:latin typeface="Tw Cen MT Condensed Extra Bold" pitchFamily="34" charset="-18"/>
              </a:rPr>
              <a:t>se ve třídě domluvit na jedné věci, kterou byste mohli mezi sebou použít jako univerzální platidlo (časový limit jsou 3 minuty) </a:t>
            </a:r>
            <a:r>
              <a:rPr lang="cs-CZ" dirty="0" smtClean="0">
                <a:solidFill>
                  <a:srgbClr val="00B050"/>
                </a:solidFill>
                <a:latin typeface="Tw Cen MT Condensed Extra Bold" pitchFamily="34" charset="-18"/>
                <a:sym typeface="Wingdings" pitchFamily="2" charset="2"/>
              </a:rPr>
              <a:t></a:t>
            </a:r>
            <a:endParaRPr lang="cs-CZ" dirty="0" smtClean="0">
              <a:solidFill>
                <a:srgbClr val="00B050"/>
              </a:solidFill>
              <a:latin typeface="Tw Cen MT Condensed Extra Bold" pitchFamily="34" charset="-18"/>
            </a:endParaRPr>
          </a:p>
          <a:p>
            <a:pPr eaLnBrk="1" hangingPunct="1"/>
            <a:endParaRPr lang="cs-CZ" dirty="0" smtClean="0">
              <a:latin typeface="Tw Cen MT Condensed Extra Bold" pitchFamily="34" charset="-18"/>
            </a:endParaRPr>
          </a:p>
          <a:p>
            <a:pPr eaLnBrk="1" hangingPunct="1"/>
            <a:endParaRPr lang="cs-CZ" dirty="0" smtClean="0">
              <a:latin typeface="Tw Cen MT Condensed Extra Bold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KAŽDÝ PES, JINÁ VES 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v různých oblastech se jako univerzální platidlo osvědčilo různé zboží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každá oblast byla totiž zaměřena na jiný způsob obživy, pro některé byla i typická řemesla 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díky různému podnebí se dařilo pěstovat různé plodiny, …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35375" y="1628775"/>
            <a:ext cx="1873250" cy="576263"/>
          </a:xfrm>
          <a:prstGeom prst="roundRect">
            <a:avLst/>
          </a:prstGeom>
          <a:solidFill>
            <a:srgbClr val="996633"/>
          </a:solidFill>
          <a:ln>
            <a:solidFill>
              <a:srgbClr val="996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5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LETEM SVĚTEM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DOBYTEK 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výhodou bylo, že o něj byl zájem téměř všude</a:t>
            </a: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nevýhodou špatné cestování a převážení tohoto nemalého platidla</a:t>
            </a: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ve Rwandě (Afrika) lze býky watusi platit dodnes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635375" y="1628775"/>
            <a:ext cx="1873250" cy="576263"/>
          </a:xfrm>
          <a:prstGeom prst="roundRect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19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LETEM SVĚTEM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97388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POTRAVINY 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obilí se používalo jako platidlo u Sumerů a Egypťanů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rýže byla vzácná v Asii i Africe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kakaovými boby platili Aztékové</a:t>
            </a: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851275" y="3933825"/>
            <a:ext cx="1873250" cy="574675"/>
          </a:xfrm>
          <a:prstGeom prst="round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924300" y="1628775"/>
            <a:ext cx="1871663" cy="576263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4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LETEM SVĚTEM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686800" cy="47529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SŮL 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 sloužila jako platidlo ve starověkém Římě 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v Etiopii se solnými tyčemi platilo do začátku 20. st.</a:t>
            </a: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ČAJ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cihly z lisovaného čaje přijímají až do 2. světové války kočovní Mongolové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492500" y="3860800"/>
            <a:ext cx="2519363" cy="576263"/>
          </a:xfrm>
          <a:prstGeom prst="roundRect">
            <a:avLst/>
          </a:prstGeom>
          <a:solidFill>
            <a:srgbClr val="2FCC04"/>
          </a:solidFill>
          <a:ln>
            <a:solidFill>
              <a:srgbClr val="2FCC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924300" y="1628775"/>
            <a:ext cx="1871663" cy="576263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68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LETEM SVĚTEM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686800" cy="482441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RUM 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 v 17. a 18. st. za něj v jižní Austrálii směníš téměř cokoli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DELFÍNÍ ZUBY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byly důležitým platidlem na ostrově Guadalcanal v Tichém oceánu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76600" y="1628775"/>
            <a:ext cx="3024188" cy="576263"/>
          </a:xfrm>
          <a:prstGeom prst="roundRect">
            <a:avLst/>
          </a:prstGeom>
          <a:solidFill>
            <a:srgbClr val="CCCC00"/>
          </a:solidFill>
          <a:ln>
            <a:solidFill>
              <a:srgbClr val="CC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1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LETEM SVĚTEM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18488" cy="4895850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w Cen MT Condensed Extra Bold" pitchFamily="34" charset="-18"/>
              </a:rPr>
              <a:t>    MUŠLIČKY KAURI </a:t>
            </a: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 jedno z nejuniverzálnějších platidel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použiješ je kdekoli v oblasti Číny, Indie i v celé Africe - a to byla místa s vyspělým obchodním systémem a vzácným orientálním zbožím</a:t>
            </a: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eaLnBrk="1" hangingPunct="1"/>
            <a:r>
              <a:rPr lang="cs-CZ" smtClean="0">
                <a:latin typeface="Tw Cen MT Condensed Extra Bold" pitchFamily="34" charset="-18"/>
              </a:rPr>
              <a:t>mušličkami se zde platilo dokonce až do 19. st.</a:t>
            </a: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eaLnBrk="1" hangingPunct="1"/>
            <a:endParaRPr lang="cs-CZ" smtClean="0">
              <a:latin typeface="Tw Cen MT Condensed Extra Bold" pitchFamily="34" charset="-18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Tw Cen MT Condensed Extra Bold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719137"/>
          </a:xfrm>
          <a:solidFill>
            <a:srgbClr val="00FFFF"/>
          </a:solidFill>
        </p:spPr>
        <p:txBody>
          <a:bodyPr/>
          <a:lstStyle/>
          <a:p>
            <a:pPr eaLnBrk="1" hangingPunct="1"/>
            <a:r>
              <a:rPr lang="cs-CZ" smtClean="0">
                <a:latin typeface="Tw Cen MT Condensed Extra Bold" pitchFamily="34" charset="-18"/>
              </a:rPr>
              <a:t>ČESKÉ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686800" cy="5218113"/>
          </a:xfrm>
        </p:spPr>
        <p:txBody>
          <a:bodyPr/>
          <a:lstStyle/>
          <a:p>
            <a:pPr eaLnBrk="1" hangingPunct="1"/>
            <a:r>
              <a:rPr lang="cs-CZ" sz="2800" dirty="0" smtClean="0">
                <a:latin typeface="Tw Cen MT Condensed Extra Bold" pitchFamily="34" charset="-18"/>
              </a:rPr>
              <a:t>v 10. st. se jako platidlo začalo používat plátno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>
              <a:latin typeface="Tw Cen MT Condensed Extra Bold" pitchFamily="34" charset="-18"/>
            </a:endParaRPr>
          </a:p>
          <a:p>
            <a:pPr eaLnBrk="1" hangingPunct="1"/>
            <a:r>
              <a:rPr lang="cs-CZ" sz="2800" dirty="0" smtClean="0">
                <a:latin typeface="Tw Cen MT Condensed Extra Bold" pitchFamily="34" charset="-18"/>
              </a:rPr>
              <a:t>přesněji plátěné šátečky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>
              <a:latin typeface="Tw Cen MT Condensed Extra Bold" pitchFamily="34" charset="-18"/>
            </a:endParaRPr>
          </a:p>
          <a:p>
            <a:pPr eaLnBrk="1" hangingPunct="1"/>
            <a:r>
              <a:rPr lang="cs-CZ" sz="2800" dirty="0" smtClean="0">
                <a:latin typeface="Tw Cen MT Condensed Extra Bold" pitchFamily="34" charset="-18"/>
              </a:rPr>
              <a:t>právě ze slova </a:t>
            </a:r>
            <a:r>
              <a:rPr lang="cs-CZ" sz="2800" i="1" dirty="0" smtClean="0">
                <a:latin typeface="Tw Cen MT Condensed Extra Bold" pitchFamily="34" charset="-18"/>
              </a:rPr>
              <a:t>„plátno“ </a:t>
            </a:r>
            <a:r>
              <a:rPr lang="cs-CZ" sz="2800" dirty="0" smtClean="0">
                <a:latin typeface="Tw Cen MT Condensed Extra Bold" pitchFamily="34" charset="-18"/>
              </a:rPr>
              <a:t>je odvozené slovo </a:t>
            </a:r>
            <a:r>
              <a:rPr lang="cs-CZ" sz="2800" i="1" dirty="0" smtClean="0">
                <a:latin typeface="Tw Cen MT Condensed Extra Bold" pitchFamily="34" charset="-18"/>
              </a:rPr>
              <a:t>„platit“</a:t>
            </a:r>
          </a:p>
          <a:p>
            <a:pPr eaLnBrk="1" hangingPunct="1">
              <a:buFont typeface="Arial" charset="0"/>
              <a:buNone/>
            </a:pPr>
            <a:endParaRPr lang="cs-CZ" sz="2800" i="1" dirty="0" smtClean="0">
              <a:latin typeface="Tw Cen MT Condensed Extra Bold" pitchFamily="34" charset="-18"/>
            </a:endParaRPr>
          </a:p>
          <a:p>
            <a:pPr eaLnBrk="1" hangingPunct="1"/>
            <a:r>
              <a:rPr lang="cs-CZ" sz="2800" dirty="0" smtClean="0">
                <a:latin typeface="Tw Cen MT Condensed Extra Bold" pitchFamily="34" charset="-18"/>
              </a:rPr>
              <a:t>plátno se odměřovalo a trhalo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>
              <a:latin typeface="Tw Cen MT Condensed Extra Bold" pitchFamily="34" charset="-18"/>
            </a:endParaRPr>
          </a:p>
          <a:p>
            <a:pPr eaLnBrk="1" hangingPunct="1"/>
            <a:r>
              <a:rPr lang="cs-CZ" sz="2800" dirty="0" smtClean="0">
                <a:latin typeface="Tw Cen MT Condensed Extra Bold" pitchFamily="34" charset="-18"/>
              </a:rPr>
              <a:t>od </a:t>
            </a:r>
            <a:r>
              <a:rPr lang="cs-CZ" sz="2800" i="1" dirty="0" smtClean="0">
                <a:latin typeface="Tw Cen MT Condensed Extra Bold" pitchFamily="34" charset="-18"/>
              </a:rPr>
              <a:t>„trhání“ </a:t>
            </a:r>
            <a:r>
              <a:rPr lang="cs-CZ" sz="2800" dirty="0" smtClean="0">
                <a:latin typeface="Tw Cen MT Condensed Extra Bold" pitchFamily="34" charset="-18"/>
              </a:rPr>
              <a:t>plátna se pojmenovalo místo, kde se obchoduje, </a:t>
            </a:r>
            <a:r>
              <a:rPr lang="cs-CZ" sz="2800" i="1" dirty="0" smtClean="0">
                <a:latin typeface="Tw Cen MT Condensed Extra Bold" pitchFamily="34" charset="-18"/>
              </a:rPr>
              <a:t>„trh“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Tw Cen MT Condensed Extra Bold" pitchFamily="34" charset="-18"/>
              </a:rPr>
              <a:t>SOUTĚŽ</a:t>
            </a:r>
            <a:endParaRPr lang="cs-CZ" dirty="0">
              <a:latin typeface="Tw Cen MT Condensed Extra Bold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Vylosuj si 1 modrou kartičku  a 1 červenou kartičku.</a:t>
            </a:r>
          </a:p>
          <a:p>
            <a:pPr eaLnBrk="1" hangingPunct="1"/>
            <a:r>
              <a:rPr lang="cs-CZ" smtClean="0"/>
              <a:t>Na modré kartičce je zboží, které chceš koupit.</a:t>
            </a:r>
          </a:p>
          <a:p>
            <a:pPr eaLnBrk="1" hangingPunct="1"/>
            <a:r>
              <a:rPr lang="cs-CZ" smtClean="0"/>
              <a:t>Na červené kartičce je zboží, které můžeš nabídnout.</a:t>
            </a:r>
          </a:p>
          <a:p>
            <a:pPr eaLnBrk="1" hangingPunct="1"/>
            <a:r>
              <a:rPr lang="cs-CZ" smtClean="0"/>
              <a:t>Tvým úkolem je získat zboží z modré kartičky pomocí směnného obchodu s ostatními kupci (spolužáky), kteří se budou snažit sehnat jiné zboží.</a:t>
            </a:r>
          </a:p>
          <a:p>
            <a:pPr algn="ctr" eaLnBrk="1" hangingPunct="1">
              <a:buFont typeface="Arial" charset="0"/>
              <a:buNone/>
            </a:pPr>
            <a:r>
              <a:rPr lang="cs-CZ" b="1" smtClean="0"/>
              <a:t>Budeš mít štěstí a podaří se ti to?</a:t>
            </a:r>
          </a:p>
          <a:p>
            <a:pPr algn="ctr" eaLnBrk="1" hangingPunct="1">
              <a:buFont typeface="Arial" charset="0"/>
              <a:buNone/>
            </a:pPr>
            <a:r>
              <a:rPr lang="cs-CZ" b="1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0825" y="341313"/>
          <a:ext cx="8661648" cy="62554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30824"/>
                <a:gridCol w="4330824"/>
              </a:tblGrid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sůl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sůl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slepice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slepice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vajíčka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vajíčka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náramek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náramek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obilí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obilí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hrníčky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hrníčky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kráva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kráva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koření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koření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boty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boty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čaj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čaj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ryby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ryby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šátek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šátek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sekera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sekera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prase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prase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rum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rum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909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bylinky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bylinky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800" smtClean="0"/>
              <a:t>VAŠÍČKOVÁ, Lenka. </a:t>
            </a:r>
            <a:r>
              <a:rPr lang="cs-CZ" sz="1800" i="1" smtClean="0"/>
              <a:t>Časostroj 10/2013</a:t>
            </a:r>
            <a:r>
              <a:rPr lang="cs-CZ" sz="1800" smtClean="0"/>
              <a:t>. Brno: Extra Publishing s.r.o, 2013, ISSN 1805-0832, s. 20-21.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607</Words>
  <Application>Microsoft Office PowerPoint</Application>
  <PresentationFormat>Předvádění na obrazovce (4:3)</PresentationFormat>
  <Paragraphs>118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Calibri</vt:lpstr>
      <vt:lpstr>Tw Cen MT Condensed Extra Bold</vt:lpstr>
      <vt:lpstr>Wingdings</vt:lpstr>
      <vt:lpstr>Motiv sady Office</vt:lpstr>
      <vt:lpstr>Snímek 1</vt:lpstr>
      <vt:lpstr>Anotace</vt:lpstr>
      <vt:lpstr>SMĚNNÝ OBCHOD</vt:lpstr>
      <vt:lpstr>HISTORIE</vt:lpstr>
      <vt:lpstr>UNIVERZÁLNÍ PLATIDLO</vt:lpstr>
      <vt:lpstr>KAŽDÝ PES, JINÁ VES …</vt:lpstr>
      <vt:lpstr>LETEM SVĚTEM</vt:lpstr>
      <vt:lpstr>LETEM SVĚTEM</vt:lpstr>
      <vt:lpstr>LETEM SVĚTEM</vt:lpstr>
      <vt:lpstr>LETEM SVĚTEM</vt:lpstr>
      <vt:lpstr>LETEM SVĚTEM</vt:lpstr>
      <vt:lpstr>ČESKÉ ZEMĚ</vt:lpstr>
      <vt:lpstr>SOUTĚŽ</vt:lpstr>
      <vt:lpstr>Snímek 14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52</cp:revision>
  <dcterms:created xsi:type="dcterms:W3CDTF">2012-02-12T20:04:21Z</dcterms:created>
  <dcterms:modified xsi:type="dcterms:W3CDTF">2014-06-04T11:59:28Z</dcterms:modified>
</cp:coreProperties>
</file>