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9"/>
  </p:notesMasterIdLst>
  <p:sldIdLst>
    <p:sldId id="262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F2DED051-FFDC-4095-A766-722447C1423A}">
          <p14:sldIdLst>
            <p14:sldId id="262"/>
            <p14:sldId id="257"/>
            <p14:sldId id="258"/>
            <p14:sldId id="259"/>
            <p14:sldId id="260"/>
            <p14:sldId id="26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D5B85F-A6F5-46E7-AA12-75D68761F393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6C9B2-0491-460A-8ED9-71A10C150D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03180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736813D-20E4-4BEA-90DB-F8F9F5FE39C0}" type="slidenum">
              <a:rPr lang="cs-CZ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8D95F-0D8F-43B2-8F41-EAA9546DF6FC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DA2BF">
                  <a:tint val="20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2F3038F-9C0C-45C2-8054-7F511955E6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8D95F-0D8F-43B2-8F41-EAA9546DF6FC}" type="datetimeFigureOut">
              <a:rPr lang="cs-CZ" smtClean="0">
                <a:solidFill>
                  <a:prstClr val="black"/>
                </a:solidFill>
              </a:rPr>
              <a:pPr/>
              <a:t>12.5.2014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2F3038F-9C0C-45C2-8054-7F511955E680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8D95F-0D8F-43B2-8F41-EAA9546DF6FC}" type="datetimeFigureOut">
              <a:rPr lang="cs-CZ" smtClean="0">
                <a:solidFill>
                  <a:prstClr val="white"/>
                </a:solidFill>
              </a:rPr>
              <a:pPr/>
              <a:t>12.5.2014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3038F-9C0C-45C2-8054-7F511955E680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8D95F-0D8F-43B2-8F41-EAA9546DF6FC}" type="datetimeFigureOut">
              <a:rPr lang="cs-CZ" smtClean="0">
                <a:solidFill>
                  <a:prstClr val="white"/>
                </a:solidFill>
              </a:rPr>
              <a:pPr/>
              <a:t>12.5.2014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3038F-9C0C-45C2-8054-7F511955E680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8D95F-0D8F-43B2-8F41-EAA9546DF6FC}" type="datetimeFigureOut">
              <a:rPr lang="cs-CZ" smtClean="0">
                <a:solidFill>
                  <a:prstClr val="black"/>
                </a:solidFill>
              </a:rPr>
              <a:pPr/>
              <a:t>12.5.2014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2F3038F-9C0C-45C2-8054-7F511955E680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8D95F-0D8F-43B2-8F41-EAA9546DF6FC}" type="datetimeFigureOut">
              <a:rPr lang="cs-CZ" smtClean="0">
                <a:solidFill>
                  <a:prstClr val="white"/>
                </a:solidFill>
              </a:rPr>
              <a:pPr/>
              <a:t>12.5.2014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3038F-9C0C-45C2-8054-7F511955E680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8D95F-0D8F-43B2-8F41-EAA9546DF6FC}" type="datetimeFigureOut">
              <a:rPr lang="cs-CZ" smtClean="0">
                <a:solidFill>
                  <a:prstClr val="black"/>
                </a:solidFill>
              </a:rPr>
              <a:pPr/>
              <a:t>12.5.2014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3038F-9C0C-45C2-8054-7F511955E680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8D95F-0D8F-43B2-8F41-EAA9546DF6FC}" type="datetimeFigureOut">
              <a:rPr lang="cs-CZ" smtClean="0">
                <a:solidFill>
                  <a:prstClr val="black"/>
                </a:solidFill>
              </a:rPr>
              <a:pPr/>
              <a:t>12.5.2014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3038F-9C0C-45C2-8054-7F511955E680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8D95F-0D8F-43B2-8F41-EAA9546DF6FC}" type="datetimeFigureOut">
              <a:rPr lang="cs-CZ" smtClean="0">
                <a:solidFill>
                  <a:prstClr val="white"/>
                </a:solidFill>
              </a:rPr>
              <a:pPr/>
              <a:t>12.5.2014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3038F-9C0C-45C2-8054-7F511955E680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8D95F-0D8F-43B2-8F41-EAA9546DF6FC}" type="datetimeFigureOut">
              <a:rPr lang="cs-CZ" smtClean="0">
                <a:solidFill>
                  <a:prstClr val="black"/>
                </a:solidFill>
              </a:rPr>
              <a:pPr/>
              <a:t>12.5.2014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3038F-9C0C-45C2-8054-7F511955E680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8D95F-0D8F-43B2-8F41-EAA9546DF6FC}" type="datetimeFigureOut">
              <a:rPr lang="cs-CZ" smtClean="0">
                <a:solidFill>
                  <a:prstClr val="black"/>
                </a:solidFill>
              </a:rPr>
              <a:pPr/>
              <a:t>12.5.2014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3038F-9C0C-45C2-8054-7F511955E680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31143-8007-4E38-9AEE-5C0EF6F1F135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343BB75-380C-414F-8A5F-831BA02B5F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31143-8007-4E38-9AEE-5C0EF6F1F135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343BB75-380C-414F-8A5F-831BA02B5F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31143-8007-4E38-9AEE-5C0EF6F1F135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3BB75-380C-414F-8A5F-831BA02B5F6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31143-8007-4E38-9AEE-5C0EF6F1F135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3BB75-380C-414F-8A5F-831BA02B5F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31143-8007-4E38-9AEE-5C0EF6F1F135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343BB75-380C-414F-8A5F-831BA02B5F6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31143-8007-4E38-9AEE-5C0EF6F1F135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3BB75-380C-414F-8A5F-831BA02B5F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31143-8007-4E38-9AEE-5C0EF6F1F135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3BB75-380C-414F-8A5F-831BA02B5F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31143-8007-4E38-9AEE-5C0EF6F1F135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3BB75-380C-414F-8A5F-831BA02B5F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31143-8007-4E38-9AEE-5C0EF6F1F135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3BB75-380C-414F-8A5F-831BA02B5F6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31143-8007-4E38-9AEE-5C0EF6F1F135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3BB75-380C-414F-8A5F-831BA02B5F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31143-8007-4E38-9AEE-5C0EF6F1F135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3BB75-380C-414F-8A5F-831BA02B5F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B31143-8007-4E38-9AEE-5C0EF6F1F135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343BB75-380C-414F-8A5F-831BA02B5F6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B31143-8007-4E38-9AEE-5C0EF6F1F135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343BB75-380C-414F-8A5F-831BA02B5F6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9077166"/>
              </p:ext>
            </p:extLst>
          </p:nvPr>
        </p:nvGraphicFramePr>
        <p:xfrm>
          <a:off x="900113" y="1628775"/>
          <a:ext cx="7569200" cy="420621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 směřující k rozvoji čtenářské a informační gramotnosti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Čím budu? 1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VY_12_INOVACE_2_14_CJ_Čím budu 1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22.4.2014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Tento materiál je zařazen do vzdělávací oblasti Jazyk a jazyková komunikace,  žáci procvičují čtení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 porozuměním, hledají rýmy, procvičují si synonyma a  druhy vět.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3813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ČÍM BUDU? 1</a:t>
            </a:r>
            <a:br>
              <a:rPr lang="cs-CZ" b="1" dirty="0" smtClean="0"/>
            </a:br>
            <a:r>
              <a:rPr lang="cs-CZ" b="1" i="1" dirty="0" smtClean="0"/>
              <a:t>Jiří Žáček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b="1" dirty="0" smtClean="0"/>
              <a:t>ZEDNÍK</a:t>
            </a:r>
          </a:p>
          <a:p>
            <a:pPr marL="0" indent="0" algn="ctr">
              <a:buNone/>
            </a:pPr>
            <a:r>
              <a:rPr lang="cs-CZ" sz="4000" dirty="0" smtClean="0"/>
              <a:t>Cihlu k cihle,</a:t>
            </a:r>
            <a:r>
              <a:rPr lang="cs-CZ" sz="4000" dirty="0">
                <a:solidFill>
                  <a:prstClr val="black"/>
                </a:solidFill>
              </a:rPr>
              <a:t> </a:t>
            </a:r>
            <a:r>
              <a:rPr lang="cs-CZ" sz="4000" dirty="0" smtClean="0">
                <a:solidFill>
                  <a:prstClr val="black"/>
                </a:solidFill>
              </a:rPr>
              <a:t>cihlu </a:t>
            </a:r>
            <a:r>
              <a:rPr lang="cs-CZ" sz="4000" dirty="0">
                <a:solidFill>
                  <a:prstClr val="black"/>
                </a:solidFill>
              </a:rPr>
              <a:t>k </a:t>
            </a:r>
            <a:r>
              <a:rPr lang="cs-CZ" sz="4000" dirty="0" smtClean="0">
                <a:solidFill>
                  <a:prstClr val="black"/>
                </a:solidFill>
              </a:rPr>
              <a:t>cihle</a:t>
            </a:r>
            <a:r>
              <a:rPr lang="cs-CZ" sz="4000" dirty="0" smtClean="0"/>
              <a:t>,</a:t>
            </a:r>
          </a:p>
          <a:p>
            <a:pPr marL="0" indent="0" algn="ctr">
              <a:buNone/>
            </a:pPr>
            <a:r>
              <a:rPr lang="cs-CZ" sz="4000" dirty="0" smtClean="0"/>
              <a:t>nabrat maltu na lžíci,</a:t>
            </a:r>
          </a:p>
          <a:p>
            <a:pPr marL="0" lvl="0" indent="0" algn="ctr">
              <a:buNone/>
            </a:pPr>
            <a:r>
              <a:rPr lang="cs-CZ" sz="4000" dirty="0" smtClean="0">
                <a:solidFill>
                  <a:prstClr val="black"/>
                </a:solidFill>
              </a:rPr>
              <a:t>cihlu </a:t>
            </a:r>
            <a:r>
              <a:rPr lang="cs-CZ" sz="4000" dirty="0">
                <a:solidFill>
                  <a:prstClr val="black"/>
                </a:solidFill>
              </a:rPr>
              <a:t>k cihle, cihlu k </a:t>
            </a:r>
            <a:r>
              <a:rPr lang="cs-CZ" sz="4000" dirty="0" smtClean="0">
                <a:solidFill>
                  <a:prstClr val="black"/>
                </a:solidFill>
              </a:rPr>
              <a:t>cihle-</a:t>
            </a:r>
          </a:p>
          <a:p>
            <a:pPr marL="0" lvl="0" indent="0" algn="ctr">
              <a:buNone/>
            </a:pPr>
            <a:r>
              <a:rPr lang="cs-CZ" sz="4000" dirty="0" smtClean="0">
                <a:solidFill>
                  <a:prstClr val="black"/>
                </a:solidFill>
              </a:rPr>
              <a:t>tak stavějí zedníci.</a:t>
            </a:r>
          </a:p>
          <a:p>
            <a:pPr marL="0" lvl="0" indent="0" algn="ctr">
              <a:buNone/>
            </a:pPr>
            <a:r>
              <a:rPr lang="cs-CZ" sz="4000" dirty="0" smtClean="0">
                <a:solidFill>
                  <a:prstClr val="black"/>
                </a:solidFill>
              </a:rPr>
              <a:t>Dům je pevný jako hrad,</a:t>
            </a:r>
          </a:p>
          <a:p>
            <a:pPr marL="0" lvl="0" indent="0" algn="ctr">
              <a:buNone/>
            </a:pPr>
            <a:r>
              <a:rPr lang="cs-CZ" sz="4000" dirty="0" smtClean="0">
                <a:solidFill>
                  <a:prstClr val="black"/>
                </a:solidFill>
              </a:rPr>
              <a:t>můžeme se stěhovat.</a:t>
            </a:r>
            <a:endParaRPr lang="cs-CZ" sz="4000" dirty="0">
              <a:solidFill>
                <a:prstClr val="black"/>
              </a:solidFill>
            </a:endParaRPr>
          </a:p>
          <a:p>
            <a:pPr marL="0" indent="0" algn="ctr">
              <a:buNone/>
            </a:pPr>
            <a:endParaRPr lang="cs-CZ" sz="4000" dirty="0" smtClean="0"/>
          </a:p>
        </p:txBody>
      </p:sp>
      <p:pic>
        <p:nvPicPr>
          <p:cNvPr id="1027" name="Picture 3" descr="C:\Users\Ema\AppData\Local\Microsoft\Windows\Temporary Internet Files\Content.IE5\A78I5KDE\MC9004063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41082"/>
            <a:ext cx="1936750" cy="191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Ema\AppData\Local\Microsoft\Windows\Temporary Internet Files\Content.IE5\G5Z7KKFZ\MC9003341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132856"/>
            <a:ext cx="1520647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5025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RÝMY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  <a:solidFill>
            <a:srgbClr val="FFFF00"/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5400" b="1" dirty="0" smtClean="0"/>
              <a:t>lžíci</a:t>
            </a:r>
          </a:p>
          <a:p>
            <a:pPr marL="0" indent="0">
              <a:buNone/>
            </a:pPr>
            <a:r>
              <a:rPr lang="cs-CZ" sz="5400" b="1" dirty="0" smtClean="0"/>
              <a:t>mrak</a:t>
            </a:r>
          </a:p>
          <a:p>
            <a:pPr marL="0" indent="0">
              <a:buNone/>
            </a:pPr>
            <a:r>
              <a:rPr lang="cs-CZ" sz="5400" b="1" dirty="0" smtClean="0"/>
              <a:t>hrad</a:t>
            </a:r>
          </a:p>
          <a:p>
            <a:pPr marL="0" indent="0">
              <a:buNone/>
            </a:pPr>
            <a:r>
              <a:rPr lang="cs-CZ" sz="5400" b="1" dirty="0" smtClean="0"/>
              <a:t>zahrada</a:t>
            </a:r>
          </a:p>
          <a:p>
            <a:pPr marL="0" indent="0">
              <a:buNone/>
            </a:pPr>
            <a:r>
              <a:rPr lang="cs-CZ" sz="5400" b="1" dirty="0" smtClean="0"/>
              <a:t>chvíli</a:t>
            </a:r>
            <a:endParaRPr lang="cs-CZ" sz="5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07904" y="1772816"/>
            <a:ext cx="3024336" cy="4247317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vesta</a:t>
            </a:r>
          </a:p>
          <a:p>
            <a:r>
              <a:rPr lang="cs-CZ" sz="5400" b="1" dirty="0" smtClean="0"/>
              <a:t>stěhovat</a:t>
            </a:r>
          </a:p>
          <a:p>
            <a:r>
              <a:rPr lang="cs-CZ" sz="5400" b="1" dirty="0" smtClean="0"/>
              <a:t>tělo</a:t>
            </a:r>
          </a:p>
          <a:p>
            <a:r>
              <a:rPr lang="cs-CZ" sz="5400" b="1" dirty="0" smtClean="0"/>
              <a:t>zedníci</a:t>
            </a:r>
          </a:p>
          <a:p>
            <a:r>
              <a:rPr lang="cs-CZ" sz="5400" b="1" dirty="0" smtClean="0"/>
              <a:t>švadlena</a:t>
            </a:r>
            <a:endParaRPr lang="cs-CZ" sz="5400" b="1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691680" y="2204864"/>
            <a:ext cx="2016224" cy="25202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2051720" y="3140968"/>
            <a:ext cx="1656184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Ema\AppData\Local\Microsoft\Windows\Temporary Internet Files\Content.IE5\G5Z7KKFZ\MC9003343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187137"/>
            <a:ext cx="1872208" cy="2782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2987824" y="5085184"/>
            <a:ext cx="720000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0644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Zaměň slova za synonyma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Nabrat maltu </a:t>
            </a:r>
            <a:r>
              <a:rPr lang="cs-CZ" sz="4800" b="1" dirty="0" smtClean="0"/>
              <a:t>na lžíci</a:t>
            </a:r>
            <a:r>
              <a:rPr lang="cs-CZ" sz="4800" dirty="0" smtClean="0"/>
              <a:t>.</a:t>
            </a:r>
          </a:p>
          <a:p>
            <a:pPr marL="0" lvl="0" indent="0">
              <a:buNone/>
            </a:pPr>
            <a:r>
              <a:rPr lang="cs-CZ" sz="4800" dirty="0"/>
              <a:t>	</a:t>
            </a:r>
            <a:r>
              <a:rPr lang="cs-CZ" sz="4800" dirty="0">
                <a:solidFill>
                  <a:prstClr val="black"/>
                </a:solidFill>
              </a:rPr>
              <a:t>Nabrat maltu </a:t>
            </a:r>
            <a:r>
              <a:rPr lang="cs-CZ" sz="4800" dirty="0" smtClean="0">
                <a:solidFill>
                  <a:prstClr val="black"/>
                </a:solidFill>
              </a:rPr>
              <a:t>na_________.</a:t>
            </a:r>
          </a:p>
          <a:p>
            <a:pPr marL="0" lvl="0" indent="0">
              <a:buNone/>
            </a:pPr>
            <a:endParaRPr lang="cs-CZ" sz="4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4800" dirty="0" smtClean="0">
                <a:solidFill>
                  <a:prstClr val="black"/>
                </a:solidFill>
              </a:rPr>
              <a:t>Dům je pevný jako </a:t>
            </a:r>
            <a:r>
              <a:rPr lang="cs-CZ" sz="4800" b="1" dirty="0" smtClean="0">
                <a:solidFill>
                  <a:prstClr val="black"/>
                </a:solidFill>
              </a:rPr>
              <a:t>hrad</a:t>
            </a:r>
            <a:r>
              <a:rPr lang="cs-CZ" sz="4800" dirty="0" smtClean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4800" dirty="0">
                <a:solidFill>
                  <a:prstClr val="black"/>
                </a:solidFill>
              </a:rPr>
              <a:t>	</a:t>
            </a:r>
            <a:r>
              <a:rPr lang="cs-CZ" sz="4800" dirty="0" smtClean="0">
                <a:solidFill>
                  <a:prstClr val="black"/>
                </a:solidFill>
              </a:rPr>
              <a:t>Dům je pevný jako_______.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88640"/>
            <a:ext cx="15240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Users\Ema\AppData\Local\Microsoft\Windows\Temporary Internet Files\Content.IE5\G5Z7KKFZ\MC9003598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284984"/>
            <a:ext cx="1458702" cy="929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964788" y="2492896"/>
            <a:ext cx="182293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  <a:buClr>
                <a:srgbClr val="F0A22E"/>
              </a:buClr>
              <a:buSzPct val="70000"/>
            </a:pPr>
            <a:r>
              <a:rPr lang="cs-CZ" sz="4800" b="1" dirty="0">
                <a:solidFill>
                  <a:prstClr val="black"/>
                </a:solidFill>
              </a:rPr>
              <a:t>lopatu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14255" y="5105008"/>
            <a:ext cx="16734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buClr>
                <a:srgbClr val="F0A22E"/>
              </a:buClr>
              <a:buSzPct val="70000"/>
            </a:pPr>
            <a:r>
              <a:rPr lang="cs-CZ" sz="4800" b="1" dirty="0" smtClean="0">
                <a:solidFill>
                  <a:prstClr val="black"/>
                </a:solidFill>
              </a:rPr>
              <a:t>skála</a:t>
            </a:r>
            <a:endParaRPr lang="cs-CZ" sz="48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8723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Změň věty oznamovací na tázací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/>
              <a:t>Nabrat maltu na lžíci.</a:t>
            </a:r>
          </a:p>
          <a:p>
            <a:pPr marL="0" indent="0">
              <a:buNone/>
            </a:pPr>
            <a:r>
              <a:rPr lang="cs-CZ" sz="4400" b="1" i="1" dirty="0" smtClean="0"/>
              <a:t>	Nabereme maltu na lžíci?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b="1" dirty="0" smtClean="0"/>
              <a:t>Dům je pevný jako hrad.</a:t>
            </a:r>
          </a:p>
          <a:p>
            <a:pPr marL="0" indent="0" algn="just">
              <a:buNone/>
            </a:pPr>
            <a:r>
              <a:rPr lang="cs-CZ" sz="4400" b="1" i="1" dirty="0" smtClean="0"/>
              <a:t>	Je dům pevný jako hrad?</a:t>
            </a:r>
            <a:endParaRPr lang="cs-CZ" sz="4400" b="1" i="1" dirty="0"/>
          </a:p>
        </p:txBody>
      </p:sp>
      <p:pic>
        <p:nvPicPr>
          <p:cNvPr id="4098" name="Picture 2" descr="C:\Users\Ema\AppData\Local\Microsoft\Windows\Temporary Internet Files\Content.IE5\A78I5KDE\MC900056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068960"/>
            <a:ext cx="1844345" cy="1844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8970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Galerie Klipart MS Office</a:t>
            </a:r>
          </a:p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HORÁKOVÁ, Z., JANÁČKOVÁ, Z., PROCHÁZKOVÁ, E. Čítanka pro 2. ročník základní školy. Nová škola, Brno, 2002. ISBN 80-7289-043-3</a:t>
            </a:r>
            <a:endParaRPr lang="cs-CZ" sz="1800" dirty="0">
              <a:solidFill>
                <a:prstClr val="black">
                  <a:lumMod val="75000"/>
                  <a:lumOff val="25000"/>
                </a:prstClr>
              </a:solidFill>
              <a:latin typeface="Verdana"/>
            </a:endParaRPr>
          </a:p>
          <a:p>
            <a:pPr marL="109728" lvl="0" indent="0">
              <a:spcBef>
                <a:spcPts val="400"/>
              </a:spcBef>
              <a:buClr>
                <a:srgbClr val="2DA2BF"/>
              </a:buClr>
              <a:buSzPct val="68000"/>
              <a:buNone/>
            </a:pPr>
            <a:endParaRPr lang="cs-CZ" sz="2700" dirty="0">
              <a:solidFill>
                <a:prstClr val="black"/>
              </a:solidFill>
              <a:latin typeface="Lucida Sans Unicode"/>
            </a:endParaRPr>
          </a:p>
          <a:p>
            <a:endParaRPr lang="cs-CZ" dirty="0"/>
          </a:p>
        </p:txBody>
      </p:sp>
      <p:pic>
        <p:nvPicPr>
          <p:cNvPr id="1026" name="Picture 2" descr="C:\Users\Ema\AppData\Local\Microsoft\Windows\Temporary Internet Files\Content.IE5\G5Z7KKFZ\MC9000159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452321"/>
            <a:ext cx="3968087" cy="2638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2910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199</Words>
  <Application>Microsoft Office PowerPoint</Application>
  <PresentationFormat>Předvádění na obrazovce (4:3)</PresentationFormat>
  <Paragraphs>59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Cesta</vt:lpstr>
      <vt:lpstr>1_Cesta</vt:lpstr>
      <vt:lpstr>Prezentace aplikace PowerPoint</vt:lpstr>
      <vt:lpstr>ČÍM BUDU? 1 Jiří Žáček</vt:lpstr>
      <vt:lpstr>NAJDI RÝMY</vt:lpstr>
      <vt:lpstr>Zaměň slova za synonyma</vt:lpstr>
      <vt:lpstr>Změň věty oznamovací na tázací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13</cp:revision>
  <dcterms:created xsi:type="dcterms:W3CDTF">2014-04-22T17:29:48Z</dcterms:created>
  <dcterms:modified xsi:type="dcterms:W3CDTF">2014-05-12T19:26:23Z</dcterms:modified>
</cp:coreProperties>
</file>