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1" autoAdjust="0"/>
    <p:restoredTop sz="94660"/>
  </p:normalViewPr>
  <p:slideViewPr>
    <p:cSldViewPr snapToGrid="0">
      <p:cViewPr varScale="1">
        <p:scale>
          <a:sx n="64" d="100"/>
          <a:sy n="64" d="100"/>
        </p:scale>
        <p:origin x="78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B59B49-53C2-4F1F-8EBE-ABB62FBCB22D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2D6DD5-1293-4107-8967-3F67E2400D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05353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28000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83A9662-5B71-4B98-BE92-2CF1CCF49FC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41B9D6A-03D6-467D-A883-F875A14B8BC8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399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A9662-5B71-4B98-BE92-2CF1CCF49FC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B9D6A-03D6-467D-A883-F875A14B8B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63756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A9662-5B71-4B98-BE92-2CF1CCF49FC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B9D6A-03D6-467D-A883-F875A14B8BC8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76623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A9662-5B71-4B98-BE92-2CF1CCF49FC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B9D6A-03D6-467D-A883-F875A14B8B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28658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A9662-5B71-4B98-BE92-2CF1CCF49FC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B9D6A-03D6-467D-A883-F875A14B8B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6298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A9662-5B71-4B98-BE92-2CF1CCF49FC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B9D6A-03D6-467D-A883-F875A14B8B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2852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A9662-5B71-4B98-BE92-2CF1CCF49FC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B9D6A-03D6-467D-A883-F875A14B8B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5531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A9662-5B71-4B98-BE92-2CF1CCF49FC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B9D6A-03D6-467D-A883-F875A14B8B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708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A9662-5B71-4B98-BE92-2CF1CCF49FC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B9D6A-03D6-467D-A883-F875A14B8B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10379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A9662-5B71-4B98-BE92-2CF1CCF49FC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B9D6A-03D6-467D-A883-F875A14B8B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50785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A9662-5B71-4B98-BE92-2CF1CCF49FC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B9D6A-03D6-467D-A883-F875A14B8B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00547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883A9662-5B71-4B98-BE92-2CF1CCF49FCA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C41B9D6A-03D6-467D-A883-F875A14B8B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0956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36703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351584" y="6356351"/>
            <a:ext cx="7632848" cy="365125"/>
          </a:xfrm>
        </p:spPr>
        <p:txBody>
          <a:bodyPr/>
          <a:lstStyle/>
          <a:p>
            <a:r>
              <a:rPr lang="cs-CZ" sz="1400" dirty="0"/>
              <a:t>Střední škola  a Vyšší odborná škola cestovního ruchu, Senovážné náměstí 12, České Budějovice 370  01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1880970"/>
              </p:ext>
            </p:extLst>
          </p:nvPr>
        </p:nvGraphicFramePr>
        <p:xfrm>
          <a:off x="2531605" y="2924944"/>
          <a:ext cx="7248961" cy="313912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CZ.1.07/1.5.00/34.0423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DUM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II </a:t>
                      </a:r>
                      <a:r>
                        <a:rPr lang="cs-CZ" baseline="0" dirty="0" smtClean="0"/>
                        <a:t>– Určování definičního oboru a oboru hodnot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Jan Baštář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Funkce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22. 2. 2013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5266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19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 </a:t>
            </a:r>
          </a:p>
          <a:p>
            <a:pPr marL="0" indent="0">
              <a:buNone/>
            </a:pPr>
            <a:r>
              <a:rPr lang="cs-CZ" dirty="0" smtClean="0"/>
              <a:t>Prezentace obsahuje pojmy Kartézská soustava souřadnic, definiční obor, obor hodnot funkce, řešené příklady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 výukový materiál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7823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0350" y="382555"/>
            <a:ext cx="11632163" cy="1242624"/>
          </a:xfrm>
        </p:spPr>
        <p:txBody>
          <a:bodyPr>
            <a:normAutofit/>
          </a:bodyPr>
          <a:lstStyle/>
          <a:p>
            <a:r>
              <a:rPr lang="cs-CZ" sz="4000" dirty="0" smtClean="0"/>
              <a:t>Určování definičního oboru a oboru hodnot z grafu </a:t>
            </a:r>
            <a:r>
              <a:rPr lang="cs-CZ" sz="4000" dirty="0" err="1" smtClean="0"/>
              <a:t>fce</a:t>
            </a:r>
            <a:endParaRPr lang="cs-CZ" sz="4000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665584" y="2025163"/>
            <a:ext cx="11100318" cy="2752109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cs-CZ" dirty="0" smtClean="0"/>
              <a:t>Definiční obor, značíme D(f), je množina přípustných hodnot, které můžeme dosadit za argument x, aby funkce měla smysl. Hodnotu zjišťujeme na ose x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cs-CZ" dirty="0" smtClean="0"/>
              <a:t>Obor hodnot, značíme H(f), je množina všech hodnot, kterých funkce nabývá na svém definičním oboru. Hodnotu zjišťujeme na ose 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2361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Zástupný symbol pro obsah 8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810544" y="2601912"/>
            <a:ext cx="3419475" cy="2933700"/>
          </a:xfrm>
          <a:prstGeom prst="rect">
            <a:avLst/>
          </a:prstGeo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D(f) = R</a:t>
            </a:r>
          </a:p>
          <a:p>
            <a:r>
              <a:rPr lang="cs-CZ" dirty="0" smtClean="0"/>
              <a:t>H(f) = (-∞; 2)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0331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224351" y="1629374"/>
            <a:ext cx="3995941" cy="339049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5728996" y="1026367"/>
                <a:ext cx="5624804" cy="5150596"/>
              </a:xfrm>
            </p:spPr>
            <p:txBody>
              <a:bodyPr/>
              <a:lstStyle/>
              <a:p>
                <a:endParaRPr lang="cs-CZ" dirty="0" smtClean="0"/>
              </a:p>
              <a:p>
                <a:endParaRPr lang="cs-CZ" dirty="0"/>
              </a:p>
              <a:p>
                <a:endParaRPr lang="cs-CZ" dirty="0" smtClean="0"/>
              </a:p>
              <a:p>
                <a:r>
                  <a:rPr lang="cs-CZ" dirty="0" smtClean="0"/>
                  <a:t>D(f) = </a:t>
                </a:r>
                <a14:m>
                  <m:oMath xmlns:m="http://schemas.openxmlformats.org/officeDocument/2006/math">
                    <m:d>
                      <m:dPr>
                        <m:begChr m:val="⟨"/>
                        <m:endChr m:val="⟩"/>
                        <m:ctrlPr>
                          <a:rPr lang="cs-CZ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 panose="02040503050406030204" pitchFamily="18" charset="0"/>
                          </a:rPr>
                          <m:t>−5;3</m:t>
                        </m:r>
                      </m:e>
                    </m:d>
                  </m:oMath>
                </a14:m>
                <a:endParaRPr lang="cs-CZ" dirty="0" smtClean="0"/>
              </a:p>
              <a:p>
                <a:r>
                  <a:rPr lang="cs-CZ" dirty="0" smtClean="0"/>
                  <a:t>H(f) = </a:t>
                </a:r>
                <a14:m>
                  <m:oMath xmlns:m="http://schemas.openxmlformats.org/officeDocument/2006/math">
                    <m:d>
                      <m:dPr>
                        <m:begChr m:val="⟨"/>
                        <m:endChr m:val="⟩"/>
                        <m:ctrlPr>
                          <a:rPr lang="cs-CZ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 panose="02040503050406030204" pitchFamily="18" charset="0"/>
                          </a:rPr>
                          <m:t>−3;2</m:t>
                        </m:r>
                      </m:e>
                    </m: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5728996" y="1026367"/>
                <a:ext cx="5624804" cy="5150596"/>
              </a:xfr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18066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69733" y="1511559"/>
            <a:ext cx="4088030" cy="3510497"/>
          </a:xfrm>
          <a:prstGeom prst="rect">
            <a:avLst/>
          </a:prstGeo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00191" y="914399"/>
            <a:ext cx="5435081" cy="526256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D(f) = R</a:t>
            </a:r>
          </a:p>
          <a:p>
            <a:r>
              <a:rPr lang="cs-CZ" dirty="0" smtClean="0"/>
              <a:t>H(f) =R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9494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44263" y="1455576"/>
            <a:ext cx="4132549" cy="352917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6172200" y="839755"/>
                <a:ext cx="5407090" cy="5337208"/>
              </a:xfrm>
            </p:spPr>
            <p:txBody>
              <a:bodyPr/>
              <a:lstStyle/>
              <a:p>
                <a:endParaRPr lang="cs-CZ" dirty="0" smtClean="0"/>
              </a:p>
              <a:p>
                <a:endParaRPr lang="cs-CZ" dirty="0"/>
              </a:p>
              <a:p>
                <a:endParaRPr lang="cs-CZ" dirty="0" smtClean="0"/>
              </a:p>
              <a:p>
                <a:r>
                  <a:rPr lang="cs-CZ" dirty="0" smtClean="0"/>
                  <a:t>D(f) = </a:t>
                </a:r>
                <a14:m>
                  <m:oMath xmlns:m="http://schemas.openxmlformats.org/officeDocument/2006/math">
                    <m:d>
                      <m:dPr>
                        <m:begChr m:val="⟨"/>
                        <m:endChr m:val="⟩"/>
                        <m:ctrlPr>
                          <a:rPr lang="cs-CZ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 panose="02040503050406030204" pitchFamily="18" charset="0"/>
                          </a:rPr>
                          <m:t>−5;2</m:t>
                        </m:r>
                      </m:e>
                    </m:d>
                  </m:oMath>
                </a14:m>
                <a:endParaRPr lang="cs-CZ" dirty="0" smtClean="0"/>
              </a:p>
              <a:p>
                <a:r>
                  <a:rPr lang="cs-CZ" dirty="0" smtClean="0"/>
                  <a:t>H(f) = </a:t>
                </a:r>
                <a14:m>
                  <m:oMath xmlns:m="http://schemas.openxmlformats.org/officeDocument/2006/math">
                    <m:d>
                      <m:dPr>
                        <m:begChr m:val="⟨"/>
                        <m:endChr m:val="⟩"/>
                        <m:ctrlPr>
                          <a:rPr lang="cs-CZ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 panose="02040503050406030204" pitchFamily="18" charset="0"/>
                          </a:rPr>
                          <m:t>−3;2</m:t>
                        </m:r>
                      </m:e>
                    </m: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6172200" y="839755"/>
                <a:ext cx="5407090" cy="5337208"/>
              </a:xfr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22587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938779" y="1511560"/>
            <a:ext cx="4084072" cy="3515260"/>
          </a:xfrm>
          <a:prstGeom prst="rect">
            <a:avLst/>
          </a:prstGeo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73012" y="1511560"/>
            <a:ext cx="5662127" cy="4581428"/>
          </a:xfrm>
        </p:spPr>
        <p:txBody>
          <a:bodyPr/>
          <a:lstStyle/>
          <a:p>
            <a:r>
              <a:rPr lang="cs-CZ" dirty="0" smtClean="0"/>
              <a:t>Pozor není funkce, nesplňuje podmínku, že pro jednu hodnotu x , existuje právě jedno 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6745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Děkuji za pozornost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9896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vlastní</a:t>
            </a:r>
            <a:br>
              <a:rPr lang="cs-CZ" dirty="0" smtClean="0"/>
            </a:br>
            <a:r>
              <a:rPr lang="cs-CZ" dirty="0" smtClean="0"/>
              <a:t>Využití MS Excel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1352509"/>
      </p:ext>
    </p:extLst>
  </p:cSld>
  <p:clrMapOvr>
    <a:masterClrMapping/>
  </p:clrMapOvr>
</p:sld>
</file>

<file path=ppt/theme/theme1.xml><?xml version="1.0" encoding="utf-8"?>
<a:theme xmlns:a="http://schemas.openxmlformats.org/drawingml/2006/main" name="Základ">
  <a:themeElements>
    <a:clrScheme name="Základ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Zákla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Základ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TC103457444[[fn=Základna]]</Template>
  <TotalTime>19</TotalTime>
  <Words>201</Words>
  <Application>Microsoft Office PowerPoint</Application>
  <PresentationFormat>Širokoúhlá obrazovka</PresentationFormat>
  <Paragraphs>48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7" baseType="lpstr">
      <vt:lpstr>Arial</vt:lpstr>
      <vt:lpstr>Calibri</vt:lpstr>
      <vt:lpstr>Cambria Math</vt:lpstr>
      <vt:lpstr>Corbel</vt:lpstr>
      <vt:lpstr>Gill Sans MT</vt:lpstr>
      <vt:lpstr>Times New Roman</vt:lpstr>
      <vt:lpstr>Základ</vt:lpstr>
      <vt:lpstr>Prezentace aplikace PowerPoint</vt:lpstr>
      <vt:lpstr>Prezentace aplikace PowerPoint</vt:lpstr>
      <vt:lpstr>Určování definičního oboru a oboru hodnot z grafu fce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Děkuji za pozornost</vt:lpstr>
      <vt:lpstr>Zdroje vlastní Využití MS Excel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Bastaru</dc:creator>
  <cp:lastModifiedBy>Bastaru</cp:lastModifiedBy>
  <cp:revision>5</cp:revision>
  <dcterms:created xsi:type="dcterms:W3CDTF">2014-05-27T11:17:54Z</dcterms:created>
  <dcterms:modified xsi:type="dcterms:W3CDTF">2014-06-04T13:09:10Z</dcterms:modified>
</cp:coreProperties>
</file>