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4" r:id="rId2"/>
    <p:sldId id="265" r:id="rId3"/>
    <p:sldId id="257" r:id="rId4"/>
    <p:sldId id="260" r:id="rId5"/>
    <p:sldId id="268" r:id="rId6"/>
    <p:sldId id="269" r:id="rId7"/>
    <p:sldId id="270" r:id="rId8"/>
    <p:sldId id="271" r:id="rId9"/>
    <p:sldId id="263" r:id="rId10"/>
    <p:sldId id="272" r:id="rId11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660"/>
  </p:normalViewPr>
  <p:slideViewPr>
    <p:cSldViewPr snapToGrid="0">
      <p:cViewPr varScale="1">
        <p:scale>
          <a:sx n="73" d="100"/>
          <a:sy n="73" d="100"/>
        </p:scale>
        <p:origin x="-126" y="-79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988C86-4EBD-40D3-AA29-9D8FEE250A24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C7265B0-3228-44E8-BC46-9A3C56737AE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26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205290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3FFA7-6CEC-44CD-A5E6-F7E70DB98869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ED2C1-29CA-4614-B76B-6620D79D5A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634726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3FFA7-6CEC-44CD-A5E6-F7E70DB98869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ED2C1-29CA-4614-B76B-6620D79D5A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02220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3FFA7-6CEC-44CD-A5E6-F7E70DB98869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ED2C1-29CA-4614-B76B-6620D79D5A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82973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3FFA7-6CEC-44CD-A5E6-F7E70DB98869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ED2C1-29CA-4614-B76B-6620D79D5A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217933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3FFA7-6CEC-44CD-A5E6-F7E70DB98869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ED2C1-29CA-4614-B76B-6620D79D5A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095479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3FFA7-6CEC-44CD-A5E6-F7E70DB98869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ED2C1-29CA-4614-B76B-6620D79D5A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268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3FFA7-6CEC-44CD-A5E6-F7E70DB98869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ED2C1-29CA-4614-B76B-6620D79D5A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25512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3FFA7-6CEC-44CD-A5E6-F7E70DB98869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ED2C1-29CA-4614-B76B-6620D79D5A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894538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3FFA7-6CEC-44CD-A5E6-F7E70DB98869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ED2C1-29CA-4614-B76B-6620D79D5A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48218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3FFA7-6CEC-44CD-A5E6-F7E70DB98869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ED2C1-29CA-4614-B76B-6620D79D5A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43944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3FFA7-6CEC-44CD-A5E6-F7E70DB98869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4ED2C1-29CA-4614-B76B-6620D79D5A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553356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3FFA7-6CEC-44CD-A5E6-F7E70DB98869}" type="datetimeFigureOut">
              <a:rPr lang="cs-CZ" smtClean="0"/>
              <a:pPr/>
              <a:t>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4ED2C1-29CA-4614-B76B-6620D79D5A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174450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36703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351584" y="6356351"/>
            <a:ext cx="7632848" cy="365125"/>
          </a:xfrm>
        </p:spPr>
        <p:txBody>
          <a:bodyPr/>
          <a:lstStyle/>
          <a:p>
            <a:r>
              <a:rPr lang="cs-CZ" sz="1400" dirty="0"/>
              <a:t>Střední škola  a Vyšší odborná škola cestovního ruchu, Senovážné náměstí 12, České Budějovice 370  01</a:t>
            </a:r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45486900"/>
              </p:ext>
            </p:extLst>
          </p:nvPr>
        </p:nvGraphicFramePr>
        <p:xfrm>
          <a:off x="2531605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-18"/>
                        </a:rPr>
                        <a:t>CZ.1.07/1.5.00/34.0423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DUM</a:t>
                      </a:r>
                      <a:r>
                        <a:rPr lang="cs-CZ" baseline="0" dirty="0" smtClean="0"/>
                        <a:t> VIII – Vzájemná poloha lineárních funkcí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Jan Baštář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</a:t>
                      </a: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Funkce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22. 2. 2013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60287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19536" y="404665"/>
            <a:ext cx="8229600" cy="6192688"/>
          </a:xfrm>
        </p:spPr>
        <p:txBody>
          <a:bodyPr/>
          <a:lstStyle/>
          <a:p>
            <a:r>
              <a:rPr lang="cs-CZ" dirty="0" smtClean="0"/>
              <a:t>Anotace: </a:t>
            </a:r>
          </a:p>
          <a:p>
            <a:pPr marL="0" indent="0">
              <a:buNone/>
            </a:pPr>
            <a:r>
              <a:rPr lang="cs-CZ" dirty="0" smtClean="0"/>
              <a:t>Prezentace obsahuje pojmy: Kartézská soustava souřadnic, průsečík, </a:t>
            </a:r>
            <a:r>
              <a:rPr lang="cs-CZ" dirty="0" smtClean="0"/>
              <a:t>bod</a:t>
            </a:r>
            <a:r>
              <a:rPr lang="cs-CZ" dirty="0" smtClean="0"/>
              <a:t>, řešené příklady, přímka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 výukový materiál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83139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103602" cy="1325563"/>
          </a:xfrm>
        </p:spPr>
        <p:txBody>
          <a:bodyPr/>
          <a:lstStyle/>
          <a:p>
            <a:pPr algn="ctr"/>
            <a:r>
              <a:rPr lang="cs-CZ" dirty="0"/>
              <a:t>Vzájemná poloha lineárních funkcí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38199" y="1825625"/>
            <a:ext cx="10103603" cy="3862253"/>
          </a:xfrm>
        </p:spPr>
        <p:txBody>
          <a:bodyPr>
            <a:normAutofit/>
          </a:bodyPr>
          <a:lstStyle/>
          <a:p>
            <a:r>
              <a:rPr lang="cs-CZ" dirty="0" smtClean="0"/>
              <a:t>Vzájemná poloha přímek (v rovině)</a:t>
            </a:r>
          </a:p>
          <a:p>
            <a:r>
              <a:rPr lang="cs-CZ" dirty="0" smtClean="0"/>
              <a:t>Různoběžné – průsečíkem je bod</a:t>
            </a:r>
          </a:p>
          <a:p>
            <a:r>
              <a:rPr lang="cs-CZ" dirty="0" smtClean="0"/>
              <a:t>Rovnoběžné – nekonečně mnoho bodů (přímky jsou totožné)</a:t>
            </a:r>
          </a:p>
          <a:p>
            <a:r>
              <a:rPr lang="cs-CZ" dirty="0" smtClean="0"/>
              <a:t>Rovnoběžné – žádný společný bod</a:t>
            </a:r>
          </a:p>
        </p:txBody>
      </p:sp>
    </p:spTree>
    <p:extLst>
      <p:ext uri="{BB962C8B-B14F-4D97-AF65-F5344CB8AC3E}">
        <p14:creationId xmlns:p14="http://schemas.microsoft.com/office/powerpoint/2010/main" xmlns="" val="34269882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pPr algn="ctr"/>
                <a:r>
                  <a:rPr lang="cs-CZ" dirty="0" smtClean="0"/>
                  <a:t>Určete vzájemnou polohu přímek vyjádřených předpisy: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+5</m:t>
                    </m:r>
                  </m:oMath>
                </a14:m>
                <a:r>
                  <a:rPr lang="cs-CZ" dirty="0" smtClean="0"/>
                  <a:t> a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0">
                <a:blip r:embed="rId2" cstate="print"/>
                <a:stretch>
                  <a:fillRect l="-2319" t="-13364" r="-3362" b="-211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Zástupný symbol pro obsah 3"/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Zvolíme si za x hodnotu 0 a 1, dopočítáme druhou souřadnici bodu</a:t>
                </a:r>
              </a:p>
              <a:p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cs-CZ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0;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endParaRPr lang="cs-CZ" b="0" dirty="0" smtClean="0"/>
              </a:p>
              <a:p>
                <a:r>
                  <a:rPr lang="cs-CZ" dirty="0" smtClean="0"/>
                  <a:t>Po dosazení do rovnice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+5</m:t>
                    </m:r>
                  </m:oMath>
                </a14:m>
                <a:r>
                  <a:rPr lang="cs-CZ" dirty="0" smtClean="0"/>
                  <a:t>,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5</m:t>
                    </m:r>
                  </m:oMath>
                </a14:m>
                <a:r>
                  <a:rPr lang="cs-CZ" dirty="0" smtClean="0"/>
                  <a:t>. Tedy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cs-CZ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0;5</m:t>
                        </m:r>
                      </m:e>
                    </m:d>
                  </m:oMath>
                </a14:m>
                <a:endParaRPr lang="cs-CZ" dirty="0" smtClean="0"/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cs-CZ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1;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cs-CZ" dirty="0" smtClean="0"/>
                  <a:t>,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cs-CZ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1;4</m:t>
                        </m:r>
                      </m:e>
                    </m:d>
                  </m:oMath>
                </a14:m>
                <a:endParaRPr lang="cs-CZ" b="0" dirty="0" smtClean="0"/>
              </a:p>
              <a:p>
                <a:r>
                  <a:rPr lang="cs-CZ" dirty="0" smtClean="0"/>
                  <a:t>Body vedeme přímku</a:t>
                </a:r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0">
                <a:blip r:embed="rId3" cstate="print"/>
                <a:stretch>
                  <a:fillRect l="-2118" t="-22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r>
                  <a:rPr lang="cs-CZ" dirty="0" smtClean="0"/>
                  <a:t>Zvolíme si za x hodnotu 0 a 1, dopočítáme druhou souřadnici bodu</a:t>
                </a:r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0;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endParaRPr lang="cs-CZ" dirty="0"/>
              </a:p>
              <a:p>
                <a:r>
                  <a:rPr lang="cs-CZ" dirty="0"/>
                  <a:t>Po dosazení do </a:t>
                </a:r>
                <a:r>
                  <a:rPr lang="cs-CZ" dirty="0" smtClean="0"/>
                  <a:t>rovnice       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+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=1</m:t>
                    </m:r>
                  </m:oMath>
                </a14:m>
                <a:endParaRPr lang="cs-CZ" dirty="0" smtClean="0"/>
              </a:p>
              <a:p>
                <a:r>
                  <a:rPr lang="cs-CZ" dirty="0" smtClean="0"/>
                  <a:t>Tedy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0;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e>
                    </m:d>
                  </m:oMath>
                </a14:m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𝐵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1;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𝐵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1;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e>
                    </m:d>
                  </m:oMath>
                </a14:m>
                <a:endParaRPr lang="cs-CZ" dirty="0"/>
              </a:p>
              <a:p>
                <a:r>
                  <a:rPr lang="cs-CZ" dirty="0"/>
                  <a:t>Body vedeme přímku</a:t>
                </a:r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0">
                <a:blip r:embed="rId4" cstate="print"/>
                <a:stretch>
                  <a:fillRect l="-2118" t="-2241" b="-1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29612752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uiExpand="1" build="p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Sestrojíme přímky do jedné KSS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838200" y="1847255"/>
            <a:ext cx="10515600" cy="4351338"/>
          </a:xfrm>
        </p:spPr>
        <p:txBody>
          <a:bodyPr/>
          <a:lstStyle/>
          <a:p>
            <a:r>
              <a:rPr lang="cs-CZ" dirty="0" smtClean="0"/>
              <a:t>Průsečík P=[2;3]</a:t>
            </a:r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92235" y="1868886"/>
            <a:ext cx="4968741" cy="43080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66116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Nadpis 1"/>
              <p:cNvSpPr>
                <a:spLocks noGrp="1"/>
              </p:cNvSpPr>
              <p:nvPr>
                <p:ph type="title"/>
              </p:nvPr>
            </p:nvSpPr>
            <p:spPr/>
            <p:txBody>
              <a:bodyPr/>
              <a:lstStyle/>
              <a:p>
                <a:pPr algn="ctr"/>
                <a:r>
                  <a:rPr lang="cs-CZ" dirty="0" smtClean="0"/>
                  <a:t>Určete vzájemnou polohu přímek vyjádřených předpisy: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cs-CZ" dirty="0" smtClean="0"/>
                  <a:t> a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−3</m:t>
                    </m:r>
                  </m:oMath>
                </a14:m>
                <a:r>
                  <a:rPr lang="cs-CZ" dirty="0"/>
                  <a:t> </a:t>
                </a:r>
              </a:p>
            </p:txBody>
          </p:sp>
        </mc:Choice>
        <mc:Fallback>
          <p:sp>
            <p:nvSpPr>
              <p:cNvPr id="2" name="Nadpis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title"/>
              </p:nvPr>
            </p:nvSpPr>
            <p:spPr>
              <a:blipFill rotWithShape="0">
                <a:blip r:embed="rId2" cstate="print"/>
                <a:stretch>
                  <a:fillRect l="-2319" t="-13364" r="-3362" b="-2119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4" name="Zástupný symbol pro obsah 3"/>
              <p:cNvSpPr>
                <a:spLocks noGrp="1"/>
              </p:cNvSpPr>
              <p:nvPr>
                <p:ph sz="half"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Zvolíme si za x hodnotu 0 a 1, dopočítáme druhou souřadnici bodu</a:t>
                </a:r>
              </a:p>
              <a:p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cs-CZ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0;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endParaRPr lang="cs-CZ" b="0" dirty="0" smtClean="0"/>
              </a:p>
              <a:p>
                <a:r>
                  <a:rPr lang="cs-CZ" dirty="0" smtClean="0"/>
                  <a:t>Po dosazení do rovnice            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+1</m:t>
                    </m:r>
                  </m:oMath>
                </a14:m>
                <a:r>
                  <a:rPr lang="cs-CZ" dirty="0" smtClean="0"/>
                  <a:t>,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r>
                  <a:rPr lang="cs-CZ" dirty="0" smtClean="0"/>
                  <a:t>. </a:t>
                </a:r>
              </a:p>
              <a:p>
                <a:r>
                  <a:rPr lang="cs-CZ" dirty="0" smtClean="0"/>
                  <a:t>Tedy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</a:rPr>
                      <m:t>𝐴</m:t>
                    </m:r>
                    <m:r>
                      <a:rPr lang="cs-CZ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0;1</m:t>
                        </m:r>
                      </m:e>
                    </m:d>
                  </m:oMath>
                </a14:m>
                <a:endParaRPr lang="cs-CZ" dirty="0" smtClean="0"/>
              </a:p>
              <a:p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cs-CZ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1;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cs-CZ" dirty="0" smtClean="0"/>
                  <a:t>,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𝐵</m:t>
                    </m:r>
                    <m:r>
                      <a:rPr lang="cs-CZ" i="1" smtClean="0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1;3</m:t>
                        </m:r>
                      </m:e>
                    </m:d>
                  </m:oMath>
                </a14:m>
                <a:endParaRPr lang="cs-CZ" b="0" dirty="0" smtClean="0"/>
              </a:p>
              <a:p>
                <a:r>
                  <a:rPr lang="cs-CZ" dirty="0" smtClean="0"/>
                  <a:t>Body vedeme přímku</a:t>
                </a:r>
              </a:p>
              <a:p>
                <a:pPr marL="0" indent="0">
                  <a:buNone/>
                </a:pPr>
                <a:endParaRPr lang="cs-CZ" dirty="0"/>
              </a:p>
            </p:txBody>
          </p:sp>
        </mc:Choice>
        <mc:Fallback>
          <p:sp>
            <p:nvSpPr>
              <p:cNvPr id="4" name="Zástupný symbol pro obsah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1"/>
              </p:nvPr>
            </p:nvSpPr>
            <p:spPr>
              <a:blipFill rotWithShape="0">
                <a:blip r:embed="rId3" cstate="print"/>
                <a:stretch>
                  <a:fillRect l="-2118" t="-2241" b="-1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sz="half" idx="2"/>
              </p:nvPr>
            </p:nvSpPr>
            <p:spPr/>
            <p:txBody>
              <a:bodyPr/>
              <a:lstStyle/>
              <a:p>
                <a:r>
                  <a:rPr lang="cs-CZ" dirty="0" smtClean="0"/>
                  <a:t>Zvolíme si za x hodnotu 0 a 1, dopočítáme druhou souřadnici bodu</a:t>
                </a:r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0;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endParaRPr lang="cs-CZ" dirty="0"/>
              </a:p>
              <a:p>
                <a:r>
                  <a:rPr lang="cs-CZ" dirty="0"/>
                  <a:t>Po dosazení do </a:t>
                </a:r>
                <a:r>
                  <a:rPr lang="cs-CZ" dirty="0" smtClean="0"/>
                  <a:t>rovnice            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=2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−3</m:t>
                    </m:r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=−3</m:t>
                    </m:r>
                  </m:oMath>
                </a14:m>
                <a:endParaRPr lang="cs-CZ" dirty="0" smtClean="0"/>
              </a:p>
              <a:p>
                <a:r>
                  <a:rPr lang="cs-CZ" dirty="0" smtClean="0"/>
                  <a:t>Tedy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𝐴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0;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e>
                    </m:d>
                  </m:oMath>
                </a14:m>
                <a:endParaRPr lang="cs-CZ" dirty="0"/>
              </a:p>
              <a:p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𝐵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1;</m:t>
                        </m:r>
                        <m:r>
                          <a:rPr lang="cs-CZ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</m:d>
                  </m:oMath>
                </a14:m>
                <a:r>
                  <a:rPr lang="cs-CZ" dirty="0"/>
                  <a:t>,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𝐵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cs-CZ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cs-CZ" i="1">
                            <a:latin typeface="Cambria Math" panose="02040503050406030204" pitchFamily="18" charset="0"/>
                          </a:rPr>
                          <m:t>1;</m:t>
                        </m:r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e>
                    </m:d>
                  </m:oMath>
                </a14:m>
                <a:endParaRPr lang="cs-CZ" dirty="0"/>
              </a:p>
              <a:p>
                <a:r>
                  <a:rPr lang="cs-CZ" dirty="0"/>
                  <a:t>Body vedeme přímku</a:t>
                </a:r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sz="half" idx="2"/>
              </p:nvPr>
            </p:nvSpPr>
            <p:spPr>
              <a:blipFill rotWithShape="0">
                <a:blip r:embed="rId4" cstate="print"/>
                <a:stretch>
                  <a:fillRect l="-2118" t="-2241" b="-140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xmlns="" val="34448820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build="p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/>
              <a:t>Přímky jsou </a:t>
            </a:r>
            <a:r>
              <a:rPr lang="cs-CZ" dirty="0" smtClean="0"/>
              <a:t>rovnoběžné bez průsečíku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59052" y="2032053"/>
            <a:ext cx="4555049" cy="3938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4163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Zástupný symbol pro obsah 2"/>
              <p:cNvSpPr>
                <a:spLocks noGrp="1"/>
              </p:cNvSpPr>
              <p:nvPr>
                <p:ph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Předpis jedné funkce je </a:t>
                </a:r>
                <a14:m>
                  <m:oMath xmlns:m="http://schemas.openxmlformats.org/officeDocument/2006/math">
                    <m:r>
                      <a:rPr lang="cs-CZ" i="1">
                        <a:latin typeface="Cambria Math" panose="02040503050406030204" pitchFamily="18" charset="0"/>
                      </a:rPr>
                      <m:t>𝑦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=3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𝑥</m:t>
                    </m:r>
                  </m:oMath>
                </a14:m>
                <a:r>
                  <a:rPr lang="cs-CZ" dirty="0" smtClean="0"/>
                  <a:t>, určete předpis druhé funkce tak, aby přímky byly totožné, ale hodnota směrnice se nesmí rovnat 3.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𝑘</m:t>
                    </m:r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≠</m:t>
                    </m:r>
                    <m:r>
                      <a:rPr lang="cs-CZ" i="1">
                        <a:latin typeface="Cambria Math" panose="02040503050406030204" pitchFamily="18" charset="0"/>
                      </a:rPr>
                      <m:t>3</m:t>
                    </m:r>
                  </m:oMath>
                </a14:m>
                <a:endParaRPr lang="cs-CZ" dirty="0" smtClean="0"/>
              </a:p>
              <a:p>
                <a:r>
                  <a:rPr lang="cs-CZ" dirty="0" smtClean="0"/>
                  <a:t>Předpisů je nekonečně mnoho (násobky 3)</a:t>
                </a:r>
                <a:endParaRPr lang="cs-CZ" dirty="0"/>
              </a:p>
            </p:txBody>
          </p:sp>
        </mc:Choice>
        <mc:Fallback>
          <p:sp>
            <p:nvSpPr>
              <p:cNvPr id="3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0">
                <a:blip r:embed="rId2" cstate="print"/>
                <a:stretch>
                  <a:fillRect l="-1043" t="-2241" r="-52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27752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Děkuji za pozornost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2780295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vlastní</a:t>
            </a:r>
            <a:br>
              <a:rPr lang="cs-CZ" dirty="0" smtClean="0"/>
            </a:br>
            <a:r>
              <a:rPr lang="cs-CZ" dirty="0" smtClean="0"/>
              <a:t>Využití MS Excel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1674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140</Words>
  <Application>Microsoft Office PowerPoint</Application>
  <PresentationFormat>Vlastní</PresentationFormat>
  <Paragraphs>39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Office</vt:lpstr>
      <vt:lpstr>Snímek 1</vt:lpstr>
      <vt:lpstr>Snímek 2</vt:lpstr>
      <vt:lpstr>Vzájemná poloha lineárních funkcí</vt:lpstr>
      <vt:lpstr> </vt:lpstr>
      <vt:lpstr>Sestrojíme přímky do jedné KSS</vt:lpstr>
      <vt:lpstr> </vt:lpstr>
      <vt:lpstr>Přímky jsou rovnoběžné bez průsečíku</vt:lpstr>
      <vt:lpstr>Snímek 8</vt:lpstr>
      <vt:lpstr>Děkuji za pozornost</vt:lpstr>
      <vt:lpstr>Zdroje vlastní Využití MS Excel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Bastaru</dc:creator>
  <cp:lastModifiedBy>Dum</cp:lastModifiedBy>
  <cp:revision>19</cp:revision>
  <dcterms:created xsi:type="dcterms:W3CDTF">2014-05-09T07:21:33Z</dcterms:created>
  <dcterms:modified xsi:type="dcterms:W3CDTF">2014-06-04T14:08:55Z</dcterms:modified>
</cp:coreProperties>
</file>