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9" r:id="rId2"/>
    <p:sldId id="272" r:id="rId3"/>
    <p:sldId id="270" r:id="rId4"/>
    <p:sldId id="258" r:id="rId5"/>
    <p:sldId id="259" r:id="rId6"/>
    <p:sldId id="261" r:id="rId7"/>
    <p:sldId id="263" r:id="rId8"/>
    <p:sldId id="264" r:id="rId9"/>
    <p:sldId id="260" r:id="rId10"/>
    <p:sldId id="273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2B8672-1742-48B9-9A99-139841159DE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7BCDC3-1290-4612-8DCB-671A2AFC9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0EC23E-137A-4964-8866-DA2A5397ACC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FFA2B3-4DFD-4BED-89E5-FBC88BAA4A7E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3E1682-A6A3-4C7F-BE58-A10C2E263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Bezdomovectví I. – VY_32_INOVACE_02.01.01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Mgr. Jaroslava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Hypiusová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Sociální péče pro 4. ročník SOŠ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Září – prosinec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péče o občany společensky nepřizpůsobivé.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část.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ANOTACE: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Tato část vysvětluje pojem bezdomovectví, vývoj pojmu bezdomovectví, příčiny bezdomovectví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SOCIÁLNÍ PÉČE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Péče o občany společensky nepřizpůsobivé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Bezdomovectví I.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1. Sociální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práce s bezdomovci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7931224" cy="487375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Bezdomovectví </a:t>
            </a:r>
          </a:p>
          <a:p>
            <a:pPr>
              <a:buNone/>
            </a:pPr>
            <a:r>
              <a:rPr lang="cs-CZ" dirty="0" smtClean="0"/>
              <a:t> = (ve stejném významu se rovněž používá termín </a:t>
            </a:r>
            <a:r>
              <a:rPr lang="cs-CZ" dirty="0" err="1" smtClean="0"/>
              <a:t>bezdomovství</a:t>
            </a:r>
            <a:r>
              <a:rPr lang="cs-CZ" dirty="0" smtClean="0"/>
              <a:t>) je sociálním jevem podmíněným celou řadou faktorů a .představuje krajní podobu sociálního vyloučení.</a:t>
            </a:r>
          </a:p>
          <a:p>
            <a:pPr>
              <a:buNone/>
            </a:pPr>
            <a:r>
              <a:rPr lang="cs-CZ" b="1" dirty="0" smtClean="0"/>
              <a:t>Sociální vyloučení (</a:t>
            </a:r>
            <a:r>
              <a:rPr lang="cs-CZ" b="1" dirty="0" err="1" smtClean="0"/>
              <a:t>exkluze</a:t>
            </a:r>
            <a:r>
              <a:rPr lang="cs-CZ" b="1" dirty="0" smtClean="0"/>
              <a:t>)</a:t>
            </a:r>
          </a:p>
          <a:p>
            <a:pPr>
              <a:buNone/>
            </a:pPr>
            <a:r>
              <a:rPr lang="cs-CZ" dirty="0" smtClean="0"/>
              <a:t>= chápáno jako nerovnost v participaci na životě společnosti, která je výsledkem nedostatku příležitostí k této participaci.</a:t>
            </a:r>
          </a:p>
          <a:p>
            <a:pPr>
              <a:buNone/>
            </a:pPr>
            <a:r>
              <a:rPr lang="cs-CZ" dirty="0" smtClean="0"/>
              <a:t>	Na </a:t>
            </a:r>
            <a:r>
              <a:rPr lang="cs-CZ" b="1" dirty="0" smtClean="0"/>
              <a:t>sociální vyloučení </a:t>
            </a:r>
            <a:r>
              <a:rPr lang="cs-CZ" dirty="0" smtClean="0"/>
              <a:t>je nahlíženo jako na odraz nerovného přístupu k </a:t>
            </a:r>
            <a:r>
              <a:rPr lang="cs-CZ" u="sng" dirty="0" smtClean="0"/>
              <a:t>pěti základním zdrojům společnosti: </a:t>
            </a:r>
          </a:p>
          <a:p>
            <a:pPr>
              <a:buNone/>
            </a:pPr>
            <a:r>
              <a:rPr lang="cs-CZ" dirty="0" smtClean="0"/>
              <a:t>	k zaměstnání, zdravotní péči, vzdělání, bydlení a k sociální ochraně. (</a:t>
            </a:r>
            <a:r>
              <a:rPr lang="cs-CZ" dirty="0" err="1" smtClean="0"/>
              <a:t>Kotýnková</a:t>
            </a:r>
            <a:r>
              <a:rPr lang="cs-CZ" dirty="0" smtClean="0"/>
              <a:t> 2003)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Charakteristika cílové skupiny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Na okraji společnosti se mohou dostat různí lidé ohrožení nestejnými problémy. 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Podobní jsou si pouze v důsledku: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ve ztrátě domova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 životě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ulici</a:t>
            </a:r>
          </a:p>
          <a:p>
            <a:pPr marL="457200" indent="-457200">
              <a:buNone/>
            </a:pPr>
            <a:r>
              <a:rPr lang="cs-CZ" dirty="0" smtClean="0"/>
              <a:t>	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dirty="0" smtClean="0"/>
              <a:t>V současnosti se stále častěji než výraz bezdomovci používá sousloví „</a:t>
            </a:r>
            <a:r>
              <a:rPr lang="cs-CZ" b="1" dirty="0" smtClean="0"/>
              <a:t>lidé bez domova</a:t>
            </a:r>
            <a:r>
              <a:rPr lang="cs-CZ" dirty="0" smtClean="0"/>
              <a:t>“ nebo „</a:t>
            </a:r>
            <a:r>
              <a:rPr lang="cs-CZ" b="1" dirty="0" smtClean="0"/>
              <a:t>lidé bez přístřeší</a:t>
            </a:r>
            <a:r>
              <a:rPr lang="cs-CZ" dirty="0" smtClean="0"/>
              <a:t>“.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38661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Bezdomovec je ten, kdo je </a:t>
            </a: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bez domova</a:t>
            </a: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  <a:endParaRPr lang="cs-CZ" sz="6000" dirty="0">
              <a:latin typeface="+mn-l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Lidé ohrožení bezdomovectvím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dlouhodobě nezaměstnaní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hendikepovaní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senioři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lidé adaptovaní na život v institucích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příslušníci etnických minorit (u nás především Romové)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 migranti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Ztrátou domova jsou více ohroženi: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muži než ženy,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lidé staršího nebo středního věku než lidé mladší.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Vývoj pojmu bezdomovec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Termín bezdomovec v historii prošel významovým </a:t>
            </a:r>
          </a:p>
          <a:p>
            <a:pPr>
              <a:buNone/>
            </a:pPr>
            <a:r>
              <a:rPr lang="cs-CZ" dirty="0" smtClean="0"/>
              <a:t>posunem.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Původně se jak v </a:t>
            </a:r>
            <a:r>
              <a:rPr lang="cs-CZ" b="1" dirty="0" smtClean="0"/>
              <a:t>jazyce českém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tak v ekvivalentním pojmu </a:t>
            </a:r>
            <a:r>
              <a:rPr lang="cs-CZ" b="1" dirty="0" smtClean="0"/>
              <a:t>německém </a:t>
            </a:r>
            <a:r>
              <a:rPr lang="cs-CZ" dirty="0" smtClean="0"/>
              <a:t>(</a:t>
            </a:r>
            <a:r>
              <a:rPr lang="cs-CZ" dirty="0" err="1" smtClean="0"/>
              <a:t>Heimatlose</a:t>
            </a:r>
            <a:r>
              <a:rPr lang="cs-CZ" dirty="0" smtClean="0"/>
              <a:t>) </a:t>
            </a:r>
          </a:p>
          <a:p>
            <a:pPr>
              <a:buNone/>
            </a:pPr>
            <a:r>
              <a:rPr lang="cs-CZ" dirty="0" smtClean="0"/>
              <a:t>a podobně </a:t>
            </a:r>
            <a:r>
              <a:rPr lang="cs-CZ" b="1" dirty="0" smtClean="0"/>
              <a:t>francouzském</a:t>
            </a:r>
            <a:r>
              <a:rPr lang="cs-CZ" dirty="0" smtClean="0"/>
              <a:t> (</a:t>
            </a:r>
            <a:r>
              <a:rPr lang="cs-CZ" dirty="0" err="1" smtClean="0"/>
              <a:t>sans</a:t>
            </a:r>
            <a:r>
              <a:rPr lang="cs-CZ" dirty="0" smtClean="0"/>
              <a:t>-patrie)</a:t>
            </a:r>
          </a:p>
          <a:p>
            <a:pPr>
              <a:buNone/>
            </a:pPr>
            <a:r>
              <a:rPr lang="cs-CZ" dirty="0" smtClean="0"/>
              <a:t>či </a:t>
            </a:r>
            <a:r>
              <a:rPr lang="cs-CZ" b="1" dirty="0" smtClean="0"/>
              <a:t>anglickém</a:t>
            </a:r>
            <a:r>
              <a:rPr lang="cs-CZ" dirty="0" smtClean="0"/>
              <a:t> (</a:t>
            </a:r>
            <a:r>
              <a:rPr lang="cs-CZ" dirty="0" err="1" smtClean="0"/>
              <a:t>stateless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jednalo o označení osob </a:t>
            </a:r>
            <a:r>
              <a:rPr lang="cs-CZ" u="sng" dirty="0" smtClean="0"/>
              <a:t>bez státního občanství </a:t>
            </a:r>
            <a:r>
              <a:rPr lang="cs-CZ" dirty="0" smtClean="0"/>
              <a:t>nebo </a:t>
            </a:r>
          </a:p>
          <a:p>
            <a:pPr>
              <a:buNone/>
            </a:pPr>
            <a:r>
              <a:rPr lang="cs-CZ" u="sng" dirty="0" smtClean="0"/>
              <a:t>bez domovského práva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Kategorie bezdomovectví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b="1" dirty="0" smtClean="0"/>
              <a:t>Zjevné </a:t>
            </a:r>
            <a:r>
              <a:rPr lang="cs-CZ" dirty="0" smtClean="0"/>
              <a:t>= jsou ti, o nichž víme, že jsou bez domova a současně oni sami svou situaci definují jako ohrožující = stávají se klienty sociálních služeb.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b="1" dirty="0" smtClean="0"/>
              <a:t>Skryté </a:t>
            </a:r>
            <a:r>
              <a:rPr lang="cs-CZ" dirty="0" smtClean="0"/>
              <a:t>= ty, jejichž situace je okolím označena jako bezdomovecká, ale z nejrůznějších důvodů klienty sociálních služeb nejsou.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b="1" dirty="0" smtClean="0"/>
              <a:t>Potenciální </a:t>
            </a:r>
            <a:r>
              <a:rPr lang="cs-CZ" dirty="0" smtClean="0"/>
              <a:t>= osoby, které jsou akutně ohroženy ztrátou domova (např. obyvatelé domů určených k demolici, squatteři, </a:t>
            </a:r>
            <a:r>
              <a:rPr lang="cs-CZ" dirty="0" err="1" smtClean="0"/>
              <a:t>pseudonájemníci</a:t>
            </a:r>
            <a:r>
              <a:rPr lang="cs-CZ" dirty="0" smtClean="0"/>
              <a:t> v černém nájmu bez řádné nájemní smlouvy).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STATISTICKÉ ÚDAJE O LIDECH BEZ DOMOVA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/>
              <a:t>Je velmi obtížné určit přesný počet osob sociálně potřebných, které by se daly zahrnout pod společného jmenovatele „osoby bez domova“.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/>
              <a:t>Poslední odhady na základě dílčích výzkumů neziskových organizací pracujících s bezdomovci hovoří o 0,34 % české populace.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Použité zdroje: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MATOUŠEK, O., KODYMOVÁ, P., KOLÁČKOVÁ, J. (</a:t>
            </a:r>
            <a:r>
              <a:rPr lang="cs-CZ" dirty="0" err="1" smtClean="0"/>
              <a:t>eds</a:t>
            </a:r>
            <a:r>
              <a:rPr lang="cs-CZ" dirty="0" smtClean="0"/>
              <a:t>.). </a:t>
            </a:r>
            <a:r>
              <a:rPr lang="cs-CZ" i="1" dirty="0" smtClean="0"/>
              <a:t>Sociální práce v praxi. </a:t>
            </a:r>
            <a:r>
              <a:rPr lang="cs-CZ" dirty="0" smtClean="0"/>
              <a:t>Vyd.1. PRAHA: PORTÁL, 2005. 352 s. ISBN 80-7367-002-X.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</TotalTime>
  <Words>447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ANOTACE:</vt:lpstr>
      <vt:lpstr>SOCIÁLNÍ PÉČE</vt:lpstr>
      <vt:lpstr>1. Sociální práce s bezdomovci</vt:lpstr>
      <vt:lpstr>Charakteristika cílové skupiny</vt:lpstr>
      <vt:lpstr>Bezdomovec je ten, kdo je bez domova.</vt:lpstr>
      <vt:lpstr>Lidé ohrožení bezdomovectvím</vt:lpstr>
      <vt:lpstr>Vývoj pojmu bezdomovec</vt:lpstr>
      <vt:lpstr>Kategorie bezdomovectví</vt:lpstr>
      <vt:lpstr>STATISTICKÉ ÚDAJE O LIDECH BEZ DOMOVA</vt:lpstr>
      <vt:lpstr> Použité zdroje: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Hypiusová</dc:creator>
  <cp:lastModifiedBy>Dum</cp:lastModifiedBy>
  <cp:revision>38</cp:revision>
  <dcterms:created xsi:type="dcterms:W3CDTF">2013-09-23T18:09:50Z</dcterms:created>
  <dcterms:modified xsi:type="dcterms:W3CDTF">2014-06-05T17:51:34Z</dcterms:modified>
</cp:coreProperties>
</file>