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32314F-A66E-44B2-8D6D-76A842D7275C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D3645D-F51D-4E0F-BFD0-E2F2E74AD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50EC23E-137A-4964-8866-DA2A5397ACC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9ECE02C-9CB6-46AD-85C0-7BD583255163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EAC524C-7647-47D1-8EF5-C32733BD0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9ECE02C-9CB6-46AD-85C0-7BD583255163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EAC524C-7647-47D1-8EF5-C32733BD081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9ECE02C-9CB6-46AD-85C0-7BD583255163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EAC524C-7647-47D1-8EF5-C32733BD0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CE02C-9CB6-46AD-85C0-7BD583255163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524C-7647-47D1-8EF5-C32733BD081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CE02C-9CB6-46AD-85C0-7BD583255163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524C-7647-47D1-8EF5-C32733BD081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9ECE02C-9CB6-46AD-85C0-7BD583255163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EAC524C-7647-47D1-8EF5-C32733BD081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CE02C-9CB6-46AD-85C0-7BD583255163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524C-7647-47D1-8EF5-C32733BD0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9ECE02C-9CB6-46AD-85C0-7BD583255163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EAC524C-7647-47D1-8EF5-C32733BD081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9ECE02C-9CB6-46AD-85C0-7BD583255163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EAC524C-7647-47D1-8EF5-C32733BD081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CE02C-9CB6-46AD-85C0-7BD583255163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524C-7647-47D1-8EF5-C32733BD0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CE02C-9CB6-46AD-85C0-7BD583255163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524C-7647-47D1-8EF5-C32733BD0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9ECE02C-9CB6-46AD-85C0-7BD583255163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EAC524C-7647-47D1-8EF5-C32733BD0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1916830"/>
          <a:ext cx="6697662" cy="4734346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545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65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65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Bezdomovectví - opakování I.–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VY_32_INOVACE_02.01.06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65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Mgr. Jaroslava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Hypiusová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65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Sociální péče pro 4. </a:t>
                      </a:r>
                      <a:r>
                        <a:rPr kumimoji="0" lang="cs-CZ" sz="14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ročník SOŠ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545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65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Září – prosinec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64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 péče o občany společensky nepřizpůsobivé.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48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procvičování, písemné práce k jednotlivým metodám a průběžný opakovací test – č. 1.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Tento materiál je opakovací – shrnuje úvodní teoretickou část – Bezdomovectví . </a:t>
            </a:r>
          </a:p>
          <a:p>
            <a:pPr>
              <a:buFont typeface="Courier New" pitchFamily="49" charset="0"/>
              <a:buChar char="o"/>
            </a:pP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3. Test i. - teorie</a:t>
            </a:r>
            <a:endParaRPr lang="cs-CZ" sz="4400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Písemné opakování Bezdomovectví i.</a:t>
            </a:r>
            <a:endParaRPr lang="cs-CZ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lvl="0">
              <a:buNone/>
            </a:pPr>
            <a:r>
              <a:rPr lang="cs-CZ" b="1" dirty="0" smtClean="0"/>
              <a:t>1) Definice bezdomovectví zní</a:t>
            </a:r>
            <a:endParaRPr lang="cs-CZ" dirty="0" smtClean="0"/>
          </a:p>
          <a:p>
            <a:pPr marL="457200" lvl="0" indent="-457200">
              <a:buFont typeface="+mj-lt"/>
              <a:buAutoNum type="alphaLcParenR"/>
            </a:pPr>
            <a:r>
              <a:rPr lang="cs-CZ" dirty="0" smtClean="0"/>
              <a:t>je sociálním jevem podmíněným celou řadou faktorů a představuje krajní podobu sociálního vyloučení. </a:t>
            </a:r>
          </a:p>
          <a:p>
            <a:pPr marL="457200" lvl="0" indent="-457200">
              <a:buFont typeface="+mj-lt"/>
              <a:buAutoNum type="alphaLcParenR"/>
            </a:pPr>
            <a:r>
              <a:rPr lang="cs-CZ" dirty="0" smtClean="0"/>
              <a:t>je nerovnost v participaci na životě společnosti, která je výsledkem nedostatku příležitostí k této participaci. </a:t>
            </a:r>
          </a:p>
          <a:p>
            <a:pPr marL="457200" lvl="0" indent="-457200">
              <a:buFont typeface="+mj-lt"/>
              <a:buAutoNum type="alphaLcParenR"/>
            </a:pPr>
            <a:r>
              <a:rPr lang="cs-CZ" dirty="0" smtClean="0"/>
              <a:t>lidé na okraji společnosti ohroženi nestejnými problémy. 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sz="quarter" idx="1"/>
          </p:nvPr>
        </p:nvSpPr>
        <p:spPr>
          <a:xfrm>
            <a:off x="457200" y="692150"/>
            <a:ext cx="7467600" cy="5781675"/>
          </a:xfrm>
        </p:spPr>
        <p:txBody>
          <a:bodyPr>
            <a:normAutofit fontScale="97500"/>
          </a:bodyPr>
          <a:lstStyle/>
          <a:p>
            <a:pPr lvl="0">
              <a:buNone/>
            </a:pPr>
            <a:endParaRPr lang="cs-CZ" sz="25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cs-CZ" sz="25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2) Sociální vyloučení (</a:t>
            </a:r>
            <a:r>
              <a:rPr lang="cs-CZ" sz="25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exkluze</a:t>
            </a:r>
            <a:r>
              <a:rPr lang="cs-CZ" sz="25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) je</a:t>
            </a:r>
          </a:p>
          <a:p>
            <a:pPr marL="457200" lvl="0" indent="-457200">
              <a:buFont typeface="+mj-lt"/>
              <a:buAutoNum type="alphaLcParenR"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chápáno jako nerovnost v participaci na životě společnosti, která je výsledkem nedostatku příležitostí k této participaci. </a:t>
            </a:r>
          </a:p>
          <a:p>
            <a:pPr marL="457200" lvl="0" indent="-457200">
              <a:buFont typeface="+mj-lt"/>
              <a:buAutoNum type="alphaLcParenR"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je sociálním jevem podmíněným celou řadou faktorů a představuje krajní podobu sociálního vyloučení.</a:t>
            </a:r>
          </a:p>
          <a:p>
            <a:pPr marL="457200" lvl="0" indent="-457200">
              <a:buFont typeface="+mj-lt"/>
              <a:buAutoNum type="alphaLcParenR"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v současnosti častější než výraz „lidé bez domova“ nebo „lidé bez přístřeší“.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4704"/>
            <a:ext cx="7467600" cy="5709248"/>
          </a:xfrm>
        </p:spPr>
        <p:txBody>
          <a:bodyPr/>
          <a:lstStyle/>
          <a:p>
            <a:pPr lvl="0">
              <a:buNone/>
            </a:pPr>
            <a:endParaRPr lang="cs-CZ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cs-CZ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3) Mezi lidi ohrožené bezdomovectvím </a:t>
            </a:r>
            <a:r>
              <a:rPr lang="cs-CZ" b="1" u="sng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nepatří</a:t>
            </a:r>
            <a:endParaRPr lang="cs-CZ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Font typeface="+mj-lt"/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dlouhodobě nezaměstnaní</a:t>
            </a:r>
          </a:p>
          <a:p>
            <a:pPr marL="457200" lvl="0" indent="-457200">
              <a:buFont typeface="+mj-lt"/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Hendikepovaní</a:t>
            </a:r>
          </a:p>
          <a:p>
            <a:pPr marL="457200" lvl="0" indent="-457200">
              <a:buFont typeface="+mj-lt"/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Senioři</a:t>
            </a:r>
          </a:p>
          <a:p>
            <a:pPr marL="457200" lvl="0" indent="-457200">
              <a:buFont typeface="+mj-lt"/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Junioři</a:t>
            </a:r>
          </a:p>
          <a:p>
            <a:pPr marL="457200" lvl="0" indent="-457200">
              <a:buFont typeface="+mj-lt"/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lidé adaptovaní na život v institucích</a:t>
            </a:r>
          </a:p>
          <a:p>
            <a:pPr marL="457200" lvl="0" indent="-457200">
              <a:buFont typeface="+mj-lt"/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příslušníci etnických minorit (u nás především Rómové)</a:t>
            </a:r>
          </a:p>
          <a:p>
            <a:pPr marL="457200" lvl="0" indent="-457200">
              <a:buFont typeface="+mj-lt"/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migranti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92696"/>
            <a:ext cx="7467600" cy="5781256"/>
          </a:xfrm>
        </p:spPr>
        <p:txBody>
          <a:bodyPr/>
          <a:lstStyle/>
          <a:p>
            <a:pPr lvl="0">
              <a:buNone/>
            </a:pPr>
            <a:r>
              <a:rPr lang="cs-CZ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4) Ztrátou domova jsou více/častěji ohroženi </a:t>
            </a:r>
          </a:p>
          <a:p>
            <a:pPr marL="457200" lvl="0" indent="-457200">
              <a:buFont typeface="+mj-lt"/>
              <a:buAutoNum type="alphaLcParenR"/>
            </a:pPr>
            <a:endParaRPr lang="cs-CZ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Font typeface="+mj-lt"/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Muži</a:t>
            </a:r>
          </a:p>
          <a:p>
            <a:pPr marL="457200" lvl="0" indent="-457200">
              <a:buFont typeface="+mj-lt"/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Děti</a:t>
            </a:r>
          </a:p>
          <a:p>
            <a:pPr marL="457200" lvl="0" indent="-457200">
              <a:buFont typeface="+mj-lt"/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Ženy</a:t>
            </a:r>
          </a:p>
          <a:p>
            <a:pPr marL="457200" lvl="0" indent="-457200">
              <a:buFont typeface="+mj-lt"/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Dívky</a:t>
            </a:r>
          </a:p>
          <a:p>
            <a:pPr marL="457200" lvl="0" indent="-457200"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92696"/>
            <a:ext cx="7467600" cy="5781256"/>
          </a:xfrm>
        </p:spPr>
        <p:txBody>
          <a:bodyPr/>
          <a:lstStyle/>
          <a:p>
            <a:pPr lvl="0">
              <a:buNone/>
            </a:pPr>
            <a:endParaRPr lang="cs-CZ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cs-CZ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5) Kategorie bezdomovectví jsou</a:t>
            </a:r>
          </a:p>
          <a:p>
            <a:pPr marL="457200" lvl="0" indent="-457200">
              <a:buFont typeface="+mj-lt"/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zjevné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skryté, potenciální</a:t>
            </a:r>
          </a:p>
          <a:p>
            <a:pPr marL="457200" lvl="0" indent="-457200">
              <a:buFont typeface="+mj-lt"/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zjevné, skryté, potencionální</a:t>
            </a:r>
          </a:p>
          <a:p>
            <a:pPr marL="457200" lvl="0" indent="-457200">
              <a:buFont typeface="+mj-lt"/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zjevné, skryté, potenciální</a:t>
            </a:r>
          </a:p>
          <a:p>
            <a:pPr marL="457200" lvl="0" indent="-457200">
              <a:buFont typeface="+mj-lt"/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objevné, skryté, potenciální</a:t>
            </a:r>
          </a:p>
          <a:p>
            <a:pPr marL="457200" lvl="0" indent="-457200">
              <a:buFont typeface="+mj-lt"/>
              <a:buAutoNum type="alphaLcParenR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cs-CZ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6) Psychické změny u bezdomovců jsou (vypište heslovitě 4 změny)</a:t>
            </a:r>
          </a:p>
          <a:p>
            <a:pPr marL="457200" lvl="0" indent="-45720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……………………………………………</a:t>
            </a:r>
          </a:p>
          <a:p>
            <a:pPr marL="457200" lvl="0" indent="-45720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……………………………………………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20688"/>
            <a:ext cx="7467600" cy="5853264"/>
          </a:xfrm>
        </p:spPr>
        <p:txBody>
          <a:bodyPr/>
          <a:lstStyle/>
          <a:p>
            <a:pPr lvl="0">
              <a:buNone/>
            </a:pPr>
            <a:endParaRPr lang="cs-CZ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cs-CZ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7) Mezi typické znaky osobnosti bezdomovce </a:t>
            </a:r>
            <a:r>
              <a:rPr lang="cs-CZ" b="1" u="sng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nepatří</a:t>
            </a:r>
            <a:endParaRPr lang="cs-CZ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Font typeface="+mj-lt"/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schopnosti </a:t>
            </a:r>
          </a:p>
          <a:p>
            <a:pPr marL="457200" lvl="0" indent="-457200">
              <a:buFont typeface="+mj-lt"/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neuspokojené oblasti potřeb</a:t>
            </a:r>
          </a:p>
          <a:p>
            <a:pPr marL="457200" lvl="0" indent="-457200">
              <a:buFont typeface="+mj-lt"/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dovednosti</a:t>
            </a:r>
          </a:p>
          <a:p>
            <a:pPr marL="457200" lvl="0" indent="-457200">
              <a:buFont typeface="+mj-lt"/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potřeba stimulace</a:t>
            </a:r>
          </a:p>
          <a:p>
            <a:pPr marL="457200" lvl="0" indent="-457200">
              <a:buFont typeface="+mj-lt"/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potřeba seberealizace</a:t>
            </a:r>
          </a:p>
          <a:p>
            <a:pPr marL="457200" lvl="0" indent="-457200">
              <a:buFont typeface="+mj-lt"/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potřeba otevřené budoucnosti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Řešení písemné práce Bezdomovectví I.</a:t>
            </a:r>
            <a:endParaRPr lang="cs-CZ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AutoNum type="arabicParenR"/>
            </a:pPr>
            <a:r>
              <a:rPr lang="cs-CZ" dirty="0" smtClean="0"/>
              <a:t>A</a:t>
            </a:r>
          </a:p>
          <a:p>
            <a:pPr marL="457200" indent="-457200">
              <a:buAutoNum type="arabicParenR"/>
            </a:pPr>
            <a:r>
              <a:rPr lang="cs-CZ" dirty="0" smtClean="0"/>
              <a:t>A</a:t>
            </a:r>
          </a:p>
          <a:p>
            <a:pPr marL="457200" indent="-457200">
              <a:buAutoNum type="arabicParenR"/>
            </a:pPr>
            <a:r>
              <a:rPr lang="cs-CZ" dirty="0" smtClean="0"/>
              <a:t>D</a:t>
            </a:r>
          </a:p>
          <a:p>
            <a:pPr marL="457200" indent="-457200">
              <a:buAutoNum type="arabicParenR"/>
            </a:pPr>
            <a:r>
              <a:rPr lang="cs-CZ" dirty="0" smtClean="0"/>
              <a:t>A</a:t>
            </a:r>
          </a:p>
          <a:p>
            <a:pPr marL="457200" indent="-457200">
              <a:buAutoNum type="arabicParenR"/>
            </a:pPr>
            <a:r>
              <a:rPr lang="cs-CZ" dirty="0" smtClean="0"/>
              <a:t>C</a:t>
            </a:r>
          </a:p>
          <a:p>
            <a:pPr marL="457200" indent="-457200">
              <a:buAutoNum type="arabicParenR"/>
            </a:pPr>
            <a:r>
              <a:rPr lang="cs-CZ" dirty="0" smtClean="0"/>
              <a:t>Bezmocnost, rezignace, prožívání otupělé a vyhaslé.</a:t>
            </a:r>
          </a:p>
          <a:p>
            <a:pPr marL="457200" indent="-457200">
              <a:buAutoNum type="arabicParenR"/>
            </a:pPr>
            <a:r>
              <a:rPr lang="cs-CZ" dirty="0" smtClean="0"/>
              <a:t>C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117</TotalTime>
  <Words>341</Words>
  <Application>Microsoft Office PowerPoint</Application>
  <PresentationFormat>Předvádění na obrazovce (4:3)</PresentationFormat>
  <Paragraphs>75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ANOTACE</vt:lpstr>
      <vt:lpstr>3. Test i. - teorie</vt:lpstr>
      <vt:lpstr>Písemné opakování Bezdomovectví i.</vt:lpstr>
      <vt:lpstr>Snímek 5</vt:lpstr>
      <vt:lpstr>Snímek 6</vt:lpstr>
      <vt:lpstr>Snímek 7</vt:lpstr>
      <vt:lpstr>Snímek 8</vt:lpstr>
      <vt:lpstr>Snímek 9</vt:lpstr>
      <vt:lpstr>Řešení písemné práce Bezdomovectví I.</vt:lpstr>
      <vt:lpstr>Použité zdroje: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Jaroslava Hypiusová</dc:creator>
  <cp:lastModifiedBy>Dum</cp:lastModifiedBy>
  <cp:revision>20</cp:revision>
  <dcterms:created xsi:type="dcterms:W3CDTF">2013-11-10T18:09:51Z</dcterms:created>
  <dcterms:modified xsi:type="dcterms:W3CDTF">2014-06-05T17:45:10Z</dcterms:modified>
</cp:coreProperties>
</file>