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  <p:sldMasterId id="2147483649" r:id="rId2"/>
  </p:sldMasterIdLst>
  <p:notesMasterIdLst>
    <p:notesMasterId r:id="rId16"/>
  </p:notes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</p:sldIdLst>
  <p:sldSz cx="10080625" cy="7559675"/>
  <p:notesSz cx="7559675" cy="10691813"/>
  <p:defaultTextStyle>
    <a:defPPr>
      <a:defRPr lang="en-GB"/>
    </a:defPPr>
    <a:lvl1pPr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1pPr>
    <a:lvl2pPr marL="742950" indent="-28575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2pPr>
    <a:lvl3pPr marL="11430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3pPr>
    <a:lvl4pPr marL="16002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4pPr>
    <a:lvl5pPr marL="2057400" indent="-228600" algn="l" defTabSz="44926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bg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bg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768" y="-102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AutoShape 1"/>
          <p:cNvSpPr>
            <a:spLocks noChangeArrowheads="1"/>
          </p:cNvSpPr>
          <p:nvPr/>
        </p:nvSpPr>
        <p:spPr bwMode="auto">
          <a:xfrm>
            <a:off x="0" y="0"/>
            <a:ext cx="7559675" cy="10691813"/>
          </a:xfrm>
          <a:prstGeom prst="roundRect">
            <a:avLst>
              <a:gd name="adj" fmla="val 19"/>
            </a:avLst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36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3074" name="Rectangle 2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1937" cy="40052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sp>
      <p:sp>
        <p:nvSpPr>
          <p:cNvPr id="3075" name="Rectangle 3"/>
          <p:cNvSpPr>
            <a:spLocks noGrp="1" noChangeArrowheads="1"/>
          </p:cNvSpPr>
          <p:nvPr>
            <p:ph type="body"/>
          </p:nvPr>
        </p:nvSpPr>
        <p:spPr bwMode="auto">
          <a:xfrm>
            <a:off x="755650" y="5078413"/>
            <a:ext cx="6045200" cy="4808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hdr"/>
          </p:nvPr>
        </p:nvSpPr>
        <p:spPr bwMode="auto">
          <a:xfrm>
            <a:off x="0" y="0"/>
            <a:ext cx="3278188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dt"/>
          </p:nvPr>
        </p:nvSpPr>
        <p:spPr bwMode="auto">
          <a:xfrm>
            <a:off x="4278313" y="0"/>
            <a:ext cx="3278187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/>
          </p:nvPr>
        </p:nvSpPr>
        <p:spPr bwMode="auto">
          <a:xfrm>
            <a:off x="0" y="10156825"/>
            <a:ext cx="3278188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endParaRPr lang="cs-CZ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/>
          </p:nvPr>
        </p:nvSpPr>
        <p:spPr bwMode="auto">
          <a:xfrm>
            <a:off x="4278313" y="10156825"/>
            <a:ext cx="3278187" cy="531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 algn="r">
              <a:lnSpc>
                <a:spcPct val="95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400">
                <a:solidFill>
                  <a:srgbClr val="000000"/>
                </a:solidFill>
                <a:latin typeface="Times New Roman" pitchFamily="16" charset="0"/>
                <a:cs typeface="Lucida Sans Unicode" charset="0"/>
              </a:defRPr>
            </a:lvl1pPr>
          </a:lstStyle>
          <a:p>
            <a:fld id="{02860086-EE99-4921-83EE-13F26C991443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4720585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0A62A7FC-09B7-46CF-97D1-8909784F0962}" type="slidenum">
              <a:rPr lang="cs-CZ"/>
              <a:pPr/>
              <a:t>1</a:t>
            </a:fld>
            <a:endParaRPr lang="cs-CZ"/>
          </a:p>
        </p:txBody>
      </p:sp>
      <p:sp>
        <p:nvSpPr>
          <p:cNvPr id="1740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0" y="0"/>
            <a:ext cx="1588" cy="158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741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0" y="-198438"/>
            <a:ext cx="1588" cy="398463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>
              <a:spcBef>
                <a:spcPct val="0"/>
              </a:spcBef>
              <a:buClrTx/>
              <a:buFontTx/>
              <a:buNone/>
            </a:pPr>
            <a:endParaRPr lang="cs-CZ" sz="2000">
              <a:latin typeface="Arial" charset="0"/>
              <a:ea typeface="Microsoft YaHei" charset="0"/>
              <a:cs typeface="Microsoft YaHei" charset="0"/>
            </a:endParaRPr>
          </a:p>
        </p:txBody>
      </p:sp>
      <p:sp>
        <p:nvSpPr>
          <p:cNvPr id="17411" name="Text Box 3"/>
          <p:cNvSpPr txBox="1">
            <a:spLocks noChangeArrowheads="1"/>
          </p:cNvSpPr>
          <p:nvPr/>
        </p:nvSpPr>
        <p:spPr bwMode="auto">
          <a:xfrm>
            <a:off x="0" y="0"/>
            <a:ext cx="1588" cy="1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>
              <a:buClrTx/>
              <a:buFontTx/>
              <a:buNone/>
            </a:pPr>
            <a:fld id="{E3E21796-0962-49A7-8A62-667A627597CC}" type="slidenum">
              <a:rPr lang="cs-CZ" sz="1400">
                <a:latin typeface="Times New Roman" pitchFamily="16" charset="0"/>
              </a:rPr>
              <a:pPr>
                <a:buClrTx/>
                <a:buFontTx/>
                <a:buNone/>
              </a:pPr>
              <a:t>1</a:t>
            </a:fld>
            <a:endParaRPr lang="cs-CZ" sz="1400">
              <a:latin typeface="Times New Roman" pitchFamily="16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8DE33061-72B5-416B-86C2-629E27CD9404}" type="slidenum">
              <a:rPr lang="cs-CZ"/>
              <a:pPr/>
              <a:t>2</a:t>
            </a:fld>
            <a:endParaRPr lang="cs-CZ"/>
          </a:p>
        </p:txBody>
      </p:sp>
      <p:sp>
        <p:nvSpPr>
          <p:cNvPr id="1843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843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4E2053F6-C87C-46BE-ADA4-DA71469217B0}" type="slidenum">
              <a:rPr lang="cs-CZ"/>
              <a:pPr/>
              <a:t>3</a:t>
            </a:fld>
            <a:endParaRPr lang="cs-CZ"/>
          </a:p>
        </p:txBody>
      </p:sp>
      <p:sp>
        <p:nvSpPr>
          <p:cNvPr id="1945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1945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31C82A7-8ECB-4F78-AC48-B504C248519A}" type="slidenum">
              <a:rPr lang="cs-CZ"/>
              <a:pPr/>
              <a:t>4</a:t>
            </a:fld>
            <a:endParaRPr lang="cs-CZ"/>
          </a:p>
        </p:txBody>
      </p:sp>
      <p:sp>
        <p:nvSpPr>
          <p:cNvPr id="2048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6700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048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B1063C7C-0EB7-4497-BFFD-E02BD6A56433}" type="slidenum">
              <a:rPr lang="cs-CZ"/>
              <a:pPr/>
              <a:t>5</a:t>
            </a:fld>
            <a:endParaRPr lang="cs-CZ"/>
          </a:p>
        </p:txBody>
      </p:sp>
      <p:sp>
        <p:nvSpPr>
          <p:cNvPr id="21505" name="Text Box 1"/>
          <p:cNvSpPr txBox="1">
            <a:spLocks noChangeArrowheads="1"/>
          </p:cNvSpPr>
          <p:nvPr/>
        </p:nvSpPr>
        <p:spPr bwMode="auto">
          <a:xfrm>
            <a:off x="0" y="0"/>
            <a:ext cx="1588" cy="1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>
              <a:buClrTx/>
              <a:buFontTx/>
              <a:buNone/>
            </a:pPr>
            <a:fld id="{FD5BF9EE-52EB-41A7-AB53-C79D26011700}" type="slidenum">
              <a:rPr lang="cs-CZ" sz="1400">
                <a:latin typeface="Times New Roman" pitchFamily="16" charset="0"/>
              </a:rPr>
              <a:pPr>
                <a:buClrTx/>
                <a:buFontTx/>
                <a:buNone/>
              </a:pPr>
              <a:t>5</a:t>
            </a:fld>
            <a:endParaRPr lang="cs-CZ" sz="1400">
              <a:latin typeface="Times New Roman" pitchFamily="16" charset="0"/>
            </a:endParaRPr>
          </a:p>
        </p:txBody>
      </p:sp>
      <p:sp>
        <p:nvSpPr>
          <p:cNvPr id="21506" name="Rectangle 2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1507" name="Rectangle 3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>
              <a:spcBef>
                <a:spcPct val="0"/>
              </a:spcBef>
              <a:buClrTx/>
              <a:buFontTx/>
              <a:buNone/>
            </a:pPr>
            <a:endParaRPr lang="cs-CZ" sz="2000">
              <a:latin typeface="Arial" charset="0"/>
              <a:ea typeface="Microsoft YaHei" charset="0"/>
              <a:cs typeface="Microsoft YaHei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5A9F1168-543B-4214-8DFD-E79C72E03114}" type="slidenum">
              <a:rPr lang="cs-CZ"/>
              <a:pPr/>
              <a:t>6</a:t>
            </a:fld>
            <a:endParaRPr lang="cs-CZ"/>
          </a:p>
        </p:txBody>
      </p:sp>
      <p:sp>
        <p:nvSpPr>
          <p:cNvPr id="2252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253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428D0DE7-F910-4907-8AA6-48D917D7321A}" type="slidenum">
              <a:rPr lang="cs-CZ"/>
              <a:pPr/>
              <a:t>7</a:t>
            </a:fld>
            <a:endParaRPr lang="cs-CZ"/>
          </a:p>
        </p:txBody>
      </p:sp>
      <p:sp>
        <p:nvSpPr>
          <p:cNvPr id="2355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355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E7CFF771-ABC9-4608-97D0-C2EB3C54041C}" type="slidenum">
              <a:rPr lang="cs-CZ"/>
              <a:pPr/>
              <a:t>8</a:t>
            </a:fld>
            <a:endParaRPr lang="cs-CZ"/>
          </a:p>
        </p:txBody>
      </p:sp>
      <p:sp>
        <p:nvSpPr>
          <p:cNvPr id="24577" name="Text Box 1"/>
          <p:cNvSpPr txBox="1">
            <a:spLocks noChangeArrowheads="1"/>
          </p:cNvSpPr>
          <p:nvPr/>
        </p:nvSpPr>
        <p:spPr bwMode="auto">
          <a:xfrm>
            <a:off x="0" y="0"/>
            <a:ext cx="1588" cy="1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>
              <a:buClrTx/>
              <a:buFontTx/>
              <a:buNone/>
            </a:pPr>
            <a:fld id="{119E927D-0EB9-4BC0-8715-F26554CD9EAF}" type="slidenum">
              <a:rPr lang="cs-CZ" sz="1400">
                <a:latin typeface="Times New Roman" pitchFamily="16" charset="0"/>
              </a:rPr>
              <a:pPr>
                <a:buClrTx/>
                <a:buFontTx/>
                <a:buNone/>
              </a:pPr>
              <a:t>8</a:t>
            </a:fld>
            <a:endParaRPr lang="cs-CZ" sz="1400">
              <a:latin typeface="Times New Roman" pitchFamily="16" charset="0"/>
            </a:endParaRPr>
          </a:p>
        </p:txBody>
      </p:sp>
      <p:sp>
        <p:nvSpPr>
          <p:cNvPr id="24578" name="Rectangle 2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4579" name="Rectangle 3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5pPr>
            <a:lvl6pPr marL="25146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6pPr>
            <a:lvl7pPr marL="29718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7pPr>
            <a:lvl8pPr marL="34290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8pPr>
            <a:lvl9pPr marL="3886200" indent="-228600" defTabSz="449263" eaLnBrk="0" fontAlgn="base" hangingPunct="0">
              <a:spcBef>
                <a:spcPct val="3000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latin typeface="Times New Roman" pitchFamily="16" charset="0"/>
              </a:defRPr>
            </a:lvl9pPr>
          </a:lstStyle>
          <a:p>
            <a:pPr eaLnBrk="1">
              <a:spcBef>
                <a:spcPct val="0"/>
              </a:spcBef>
              <a:buClrTx/>
              <a:buFontTx/>
              <a:buNone/>
            </a:pPr>
            <a:endParaRPr lang="cs-CZ" sz="2000">
              <a:latin typeface="Arial" charset="0"/>
              <a:ea typeface="Microsoft YaHei" charset="0"/>
              <a:cs typeface="Microsoft YaHei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5B52A2F7-8B0D-4C6C-889D-319485FF20CE}" type="slidenum">
              <a:rPr lang="cs-CZ"/>
              <a:pPr/>
              <a:t>9</a:t>
            </a:fld>
            <a:endParaRPr lang="cs-CZ"/>
          </a:p>
        </p:txBody>
      </p:sp>
      <p:sp>
        <p:nvSpPr>
          <p:cNvPr id="25601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5602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387999A-8E5E-40B3-ADFE-415419903E64}" type="slidenum">
              <a:rPr lang="cs-CZ"/>
              <a:pPr/>
              <a:t>10</a:t>
            </a:fld>
            <a:endParaRPr lang="cs-CZ"/>
          </a:p>
        </p:txBody>
      </p:sp>
      <p:sp>
        <p:nvSpPr>
          <p:cNvPr id="26625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6626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8A4C4B6-6032-41D9-AFA1-2A8C7C9E86F0}" type="slidenum">
              <a:rPr lang="cs-CZ"/>
              <a:pPr/>
              <a:t>11</a:t>
            </a:fld>
            <a:endParaRPr lang="cs-CZ"/>
          </a:p>
        </p:txBody>
      </p:sp>
      <p:sp>
        <p:nvSpPr>
          <p:cNvPr id="2764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765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7EE4B002-A949-4EF6-ABE7-DAF28AFDAC6A}" type="slidenum">
              <a:rPr lang="cs-CZ"/>
              <a:pPr/>
              <a:t>12</a:t>
            </a:fld>
            <a:endParaRPr lang="cs-CZ"/>
          </a:p>
        </p:txBody>
      </p:sp>
      <p:sp>
        <p:nvSpPr>
          <p:cNvPr id="28673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3525" cy="4006850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8674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6788" cy="4810125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/>
          </p:nvPr>
        </p:nvSpPr>
        <p:spPr>
          <a:ln/>
        </p:spPr>
        <p:txBody>
          <a:bodyPr/>
          <a:lstStyle/>
          <a:p>
            <a:fld id="{9CC0428C-E6B2-402A-8CC0-B80DA8069CDD}" type="slidenum">
              <a:rPr lang="cs-CZ"/>
              <a:pPr/>
              <a:t>13</a:t>
            </a:fld>
            <a:endParaRPr lang="cs-CZ"/>
          </a:p>
        </p:txBody>
      </p:sp>
      <p:sp>
        <p:nvSpPr>
          <p:cNvPr id="29697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106488" y="812800"/>
            <a:ext cx="5345112" cy="4008438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sp>
      <p:sp>
        <p:nvSpPr>
          <p:cNvPr id="29698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755650" y="5078413"/>
            <a:ext cx="6048375" cy="4811712"/>
          </a:xfrm>
          <a:prstGeom prst="rect">
            <a:avLst/>
          </a:prstGeo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736326F5-D227-4FE4-9DCB-22B67268229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9992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78ABFC38-AE24-4D5C-99BE-8F69693C6BFE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97621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8228A0F6-E499-40E7-8402-3F997DED76F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664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6112" cy="49847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11750" y="1768475"/>
            <a:ext cx="4457700" cy="498475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9DA79CA4-ACA6-4442-A068-BE7ACA98C74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14109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5D3975E2-21B6-4896-8C1A-B0C1E4F8640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07246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AA198D9F-6246-4945-BCF5-34BFA2FC8B7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46233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D0662FCC-328B-4A5C-8FCD-61008E7A3AB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70093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D19722B1-FA46-41CA-8A79-B3E425DA8735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5425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7AAE99C1-C7C7-42C4-BD76-225B56050B6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62648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F4746E2C-ED9C-499D-B364-F286985D8C8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58306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4088" y="301625"/>
            <a:ext cx="2265362" cy="645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48450" cy="64516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EF62DCF8-A9E9-4E30-93A4-4070D45DDAF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4527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Vlastní rozlože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3238" y="301625"/>
            <a:ext cx="9066212" cy="12573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idx="10"/>
          </p:nvPr>
        </p:nvSpPr>
        <p:spPr>
          <a:xfrm>
            <a:off x="7227888" y="6886575"/>
            <a:ext cx="2343150" cy="515938"/>
          </a:xfrm>
        </p:spPr>
        <p:txBody>
          <a:bodyPr/>
          <a:lstStyle>
            <a:lvl1pPr>
              <a:defRPr/>
            </a:lvl1pPr>
          </a:lstStyle>
          <a:p>
            <a:fld id="{5CD7CC0A-EFB9-4461-96FA-9BEDEF64E94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465317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650" y="2347913"/>
            <a:ext cx="8569325" cy="162083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888" y="4283075"/>
            <a:ext cx="7056437" cy="1931988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1311B19B-F0A9-40A3-8C94-E27A4AB1245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957279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9B2B044C-27B0-41D6-9CB6-D6489DE63917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8618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925" y="4857750"/>
            <a:ext cx="8567738" cy="15017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925" y="3203575"/>
            <a:ext cx="8567738" cy="1654175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6B982406-132E-44B8-8665-849B38ADAFF4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525598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03238" y="1768475"/>
            <a:ext cx="4457700" cy="4986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13338" y="1768475"/>
            <a:ext cx="4459287" cy="4986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E984BF29-6E32-4E99-8E2F-4B79EAD11D72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961562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3213"/>
            <a:ext cx="9072563" cy="1258887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825" y="1692275"/>
            <a:ext cx="4452938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825" y="2397125"/>
            <a:ext cx="4452938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1275" y="1692275"/>
            <a:ext cx="4456113" cy="7048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1275" y="2397125"/>
            <a:ext cx="4456113" cy="43561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13605CA9-3E52-424A-884F-0FDEC99F4FF9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97506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F672A754-B6C7-4FFB-9508-EFCD274B405A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57108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3789AD07-9736-48D4-BBBE-FDADF10A05DD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4547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825" y="301625"/>
            <a:ext cx="3316288" cy="127952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763" y="301625"/>
            <a:ext cx="5635625" cy="6451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825" y="1581150"/>
            <a:ext cx="3316288" cy="517207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376549A6-CA75-4C8B-B7D7-5C34C5CEC0F1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175019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6438" y="5291138"/>
            <a:ext cx="6048375" cy="625475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6438" y="674688"/>
            <a:ext cx="6048375" cy="453707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6438" y="5916613"/>
            <a:ext cx="6048375" cy="88741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FE717314-FB28-488A-BAF0-DCED3C278F48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24527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BAE34105-028C-4B60-B59B-DF19E3759EEC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6509636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05675" y="301625"/>
            <a:ext cx="2266950" cy="64531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3238" y="301625"/>
            <a:ext cx="6650037" cy="64531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idx="10"/>
          </p:nvPr>
        </p:nvSpPr>
        <p:spPr/>
        <p:txBody>
          <a:bodyPr/>
          <a:lstStyle>
            <a:lvl1pPr>
              <a:defRPr/>
            </a:lvl1pPr>
          </a:lstStyle>
          <a:p>
            <a:fld id="{50C88877-9550-40F2-838E-6146906F9E26}" type="slidenum">
              <a:rPr lang="cs-CZ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88100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6212" cy="125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1026" name="Rectangle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66212" cy="4984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  <p:sp>
        <p:nvSpPr>
          <p:cNvPr id="1027" name="Text Box 3"/>
          <p:cNvSpPr txBox="1">
            <a:spLocks noChangeArrowheads="1"/>
          </p:cNvSpPr>
          <p:nvPr/>
        </p:nvSpPr>
        <p:spPr bwMode="auto">
          <a:xfrm>
            <a:off x="503238" y="6886575"/>
            <a:ext cx="23463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28" name="Text Box 4"/>
          <p:cNvSpPr txBox="1">
            <a:spLocks noChangeArrowheads="1"/>
          </p:cNvSpPr>
          <p:nvPr/>
        </p:nvSpPr>
        <p:spPr bwMode="auto">
          <a:xfrm>
            <a:off x="3448050" y="6886575"/>
            <a:ext cx="319405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43150" cy="515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fld id="{C3978FA1-D32A-472F-85AE-1E9F1CD15260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51" r:id="rId2"/>
    <p:sldLayoutId id="2147483652" r:id="rId3"/>
    <p:sldLayoutId id="2147483653" r:id="rId4"/>
    <p:sldLayoutId id="2147483654" r:id="rId5"/>
    <p:sldLayoutId id="2147483655" r:id="rId6"/>
    <p:sldLayoutId id="2147483656" r:id="rId7"/>
    <p:sldLayoutId id="2147483657" r:id="rId8"/>
    <p:sldLayoutId id="2147483658" r:id="rId9"/>
    <p:sldLayoutId id="2147483659" r:id="rId10"/>
    <p:sldLayoutId id="2147483660" r:id="rId11"/>
    <p:sldLayoutId id="2147483672" r:id="rId12"/>
  </p:sldLayoutIdLst>
  <p:txStyles>
    <p:titleStyle>
      <a:lvl1pPr algn="l" defTabSz="449263" rtl="0" fontAlgn="base" hangingPunct="0">
        <a:lnSpc>
          <a:spcPct val="87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l" defTabSz="449263" rtl="0" fontAlgn="base" hangingPunct="0">
        <a:lnSpc>
          <a:spcPct val="87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2pPr>
      <a:lvl3pPr marL="1143000" indent="-228600" algn="l" defTabSz="449263" rtl="0" fontAlgn="base" hangingPunct="0">
        <a:lnSpc>
          <a:spcPct val="87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3pPr>
      <a:lvl4pPr marL="1600200" indent="-228600" algn="l" defTabSz="449263" rtl="0" fontAlgn="base" hangingPunct="0">
        <a:lnSpc>
          <a:spcPct val="87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4pPr>
      <a:lvl5pPr marL="2057400" indent="-228600" algn="l" defTabSz="449263" rtl="0" fontAlgn="base" hangingPunct="0">
        <a:lnSpc>
          <a:spcPct val="87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5pPr>
      <a:lvl6pPr marL="2514600" indent="-228600" algn="l" defTabSz="449263" rtl="0" fontAlgn="base" hangingPunct="0">
        <a:lnSpc>
          <a:spcPct val="87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6pPr>
      <a:lvl7pPr marL="2971800" indent="-228600" algn="l" defTabSz="449263" rtl="0" fontAlgn="base" hangingPunct="0">
        <a:lnSpc>
          <a:spcPct val="87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7pPr>
      <a:lvl8pPr marL="3429000" indent="-228600" algn="l" defTabSz="449263" rtl="0" fontAlgn="base" hangingPunct="0">
        <a:lnSpc>
          <a:spcPct val="87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8pPr>
      <a:lvl9pPr marL="3886200" indent="-228600" algn="l" defTabSz="449263" rtl="0" fontAlgn="base" hangingPunct="0">
        <a:lnSpc>
          <a:spcPct val="87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9pPr>
    </p:titleStyle>
    <p:bodyStyle>
      <a:lvl1pPr marL="342900" indent="-342900" algn="l" defTabSz="449263" rtl="0" fontAlgn="base" hangingPunct="0">
        <a:lnSpc>
          <a:spcPct val="87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 hangingPunct="0">
        <a:lnSpc>
          <a:spcPct val="87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fontAlgn="base" hangingPunct="0">
        <a:lnSpc>
          <a:spcPct val="87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fontAlgn="base" hangingPunct="0">
        <a:lnSpc>
          <a:spcPct val="87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fontAlgn="base" hangingPunct="0">
        <a:lnSpc>
          <a:spcPct val="87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fontAlgn="base" hangingPunct="0">
        <a:lnSpc>
          <a:spcPct val="87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fontAlgn="base" hangingPunct="0">
        <a:lnSpc>
          <a:spcPct val="87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fontAlgn="base" hangingPunct="0">
        <a:lnSpc>
          <a:spcPct val="87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fontAlgn="base" hangingPunct="0">
        <a:lnSpc>
          <a:spcPct val="87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ChangeArrowheads="1"/>
          </p:cNvSpPr>
          <p:nvPr>
            <p:ph type="title"/>
          </p:nvPr>
        </p:nvSpPr>
        <p:spPr bwMode="auto">
          <a:xfrm>
            <a:off x="503238" y="301625"/>
            <a:ext cx="9066212" cy="1257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titulního textu</a:t>
            </a:r>
          </a:p>
        </p:txBody>
      </p:sp>
      <p:sp>
        <p:nvSpPr>
          <p:cNvPr id="2050" name="Text Box 2"/>
          <p:cNvSpPr txBox="1">
            <a:spLocks noChangeArrowheads="1"/>
          </p:cNvSpPr>
          <p:nvPr/>
        </p:nvSpPr>
        <p:spPr bwMode="auto">
          <a:xfrm>
            <a:off x="503238" y="6886575"/>
            <a:ext cx="2346325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051" name="Text Box 3"/>
          <p:cNvSpPr txBox="1">
            <a:spLocks noChangeArrowheads="1"/>
          </p:cNvSpPr>
          <p:nvPr/>
        </p:nvSpPr>
        <p:spPr bwMode="auto">
          <a:xfrm>
            <a:off x="3448050" y="6886575"/>
            <a:ext cx="319405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sldNum"/>
          </p:nvPr>
        </p:nvSpPr>
        <p:spPr bwMode="auto">
          <a:xfrm>
            <a:off x="7227888" y="6886575"/>
            <a:ext cx="2343150" cy="5159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000" tIns="45000" rIns="90000" bIns="45000" numCol="1" anchor="t" anchorCtr="0" compatLnSpc="1">
            <a:prstTxWarp prst="textNoShape">
              <a:avLst/>
            </a:prstTxWarp>
          </a:bodyPr>
          <a:lstStyle>
            <a:lvl1pPr hangingPunct="1">
              <a:buClrTx/>
              <a:buFontTx/>
              <a:buNone/>
              <a:tabLst>
                <a:tab pos="723900" algn="l"/>
                <a:tab pos="1447800" algn="l"/>
                <a:tab pos="2171700" algn="l"/>
              </a:tabLst>
              <a:defRPr>
                <a:solidFill>
                  <a:srgbClr val="000000"/>
                </a:solidFill>
                <a:ea typeface="+mn-ea"/>
                <a:cs typeface="+mn-cs"/>
              </a:defRPr>
            </a:lvl1pPr>
          </a:lstStyle>
          <a:p>
            <a:fld id="{71C73DC4-186A-42DB-85FD-B8235322A287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2053" name="Rectangle 5"/>
          <p:cNvSpPr>
            <a:spLocks noGrp="1" noChangeArrowheads="1"/>
          </p:cNvSpPr>
          <p:nvPr>
            <p:ph type="body" idx="1"/>
          </p:nvPr>
        </p:nvSpPr>
        <p:spPr bwMode="auto">
          <a:xfrm>
            <a:off x="503238" y="1768475"/>
            <a:ext cx="9069387" cy="4986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52560" rIns="0" bIns="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Klepněte pro úpravu formátu textu osnovy</a:t>
            </a:r>
          </a:p>
          <a:p>
            <a:pPr lvl="1"/>
            <a:r>
              <a:rPr lang="en-GB" smtClean="0"/>
              <a:t>Druhá úroveň</a:t>
            </a:r>
          </a:p>
          <a:p>
            <a:pPr lvl="2"/>
            <a:r>
              <a:rPr lang="en-GB" smtClean="0"/>
              <a:t>Třetí úroveň</a:t>
            </a:r>
          </a:p>
          <a:p>
            <a:pPr lvl="3"/>
            <a:r>
              <a:rPr lang="en-GB" smtClean="0"/>
              <a:t>Čtvrtá úroveň osnovy</a:t>
            </a:r>
          </a:p>
          <a:p>
            <a:pPr lvl="4"/>
            <a:r>
              <a:rPr lang="en-GB" smtClean="0"/>
              <a:t>Pátá úroveň osnovy</a:t>
            </a:r>
          </a:p>
          <a:p>
            <a:pPr lvl="4"/>
            <a:r>
              <a:rPr lang="en-GB" smtClean="0"/>
              <a:t>Šestá úroveň</a:t>
            </a:r>
          </a:p>
          <a:p>
            <a:pPr lvl="4"/>
            <a:r>
              <a:rPr lang="en-GB" smtClean="0"/>
              <a:t>Sedmá úroveň</a:t>
            </a:r>
          </a:p>
          <a:p>
            <a:pPr lvl="4"/>
            <a:r>
              <a:rPr lang="en-GB" smtClean="0"/>
              <a:t>Osmá úroveň textu</a:t>
            </a:r>
          </a:p>
          <a:p>
            <a:pPr lvl="4"/>
            <a:r>
              <a:rPr lang="en-GB" smtClean="0"/>
              <a:t>Devátá úroveň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49263" rtl="0" fontAlgn="base" hangingPunct="0">
        <a:lnSpc>
          <a:spcPct val="87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+mj-lt"/>
          <a:ea typeface="+mj-ea"/>
          <a:cs typeface="+mj-cs"/>
        </a:defRPr>
      </a:lvl1pPr>
      <a:lvl2pPr marL="742950" indent="-285750" algn="l" defTabSz="449263" rtl="0" fontAlgn="base" hangingPunct="0">
        <a:lnSpc>
          <a:spcPct val="87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2pPr>
      <a:lvl3pPr marL="1143000" indent="-228600" algn="l" defTabSz="449263" rtl="0" fontAlgn="base" hangingPunct="0">
        <a:lnSpc>
          <a:spcPct val="87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3pPr>
      <a:lvl4pPr marL="1600200" indent="-228600" algn="l" defTabSz="449263" rtl="0" fontAlgn="base" hangingPunct="0">
        <a:lnSpc>
          <a:spcPct val="87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4pPr>
      <a:lvl5pPr marL="2057400" indent="-228600" algn="l" defTabSz="449263" rtl="0" fontAlgn="base" hangingPunct="0">
        <a:lnSpc>
          <a:spcPct val="87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5pPr>
      <a:lvl6pPr marL="2514600" indent="-228600" algn="l" defTabSz="449263" rtl="0" fontAlgn="base" hangingPunct="0">
        <a:lnSpc>
          <a:spcPct val="87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6pPr>
      <a:lvl7pPr marL="2971800" indent="-228600" algn="l" defTabSz="449263" rtl="0" fontAlgn="base" hangingPunct="0">
        <a:lnSpc>
          <a:spcPct val="87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7pPr>
      <a:lvl8pPr marL="3429000" indent="-228600" algn="l" defTabSz="449263" rtl="0" fontAlgn="base" hangingPunct="0">
        <a:lnSpc>
          <a:spcPct val="87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8pPr>
      <a:lvl9pPr marL="3886200" indent="-228600" algn="l" defTabSz="449263" rtl="0" fontAlgn="base" hangingPunct="0">
        <a:lnSpc>
          <a:spcPct val="87000"/>
        </a:lnSpc>
        <a:spcBef>
          <a:spcPct val="0"/>
        </a:spcBef>
        <a:spcAft>
          <a:spcPct val="0"/>
        </a:spcAft>
        <a:buClr>
          <a:srgbClr val="000000"/>
        </a:buClr>
        <a:buSzPct val="100000"/>
        <a:buFont typeface="Times New Roman" pitchFamily="16" charset="0"/>
        <a:defRPr sz="4400">
          <a:solidFill>
            <a:srgbClr val="000000"/>
          </a:solidFill>
          <a:latin typeface="Arial" charset="0"/>
          <a:ea typeface="Microsoft YaHei" charset="0"/>
          <a:cs typeface="Microsoft YaHei" charset="0"/>
        </a:defRPr>
      </a:lvl9pPr>
    </p:titleStyle>
    <p:bodyStyle>
      <a:lvl1pPr marL="342900" indent="-342900" algn="l" defTabSz="449263" rtl="0" fontAlgn="base" hangingPunct="0">
        <a:lnSpc>
          <a:spcPct val="87000"/>
        </a:lnSpc>
        <a:spcBef>
          <a:spcPct val="0"/>
        </a:spcBef>
        <a:spcAft>
          <a:spcPts val="1425"/>
        </a:spcAft>
        <a:buClr>
          <a:srgbClr val="000000"/>
        </a:buClr>
        <a:buSzPct val="100000"/>
        <a:buFont typeface="Times New Roman" pitchFamily="16" charset="0"/>
        <a:defRPr sz="3200">
          <a:solidFill>
            <a:srgbClr val="000000"/>
          </a:solidFill>
          <a:latin typeface="+mn-lt"/>
          <a:ea typeface="+mn-ea"/>
          <a:cs typeface="+mn-cs"/>
        </a:defRPr>
      </a:lvl1pPr>
      <a:lvl2pPr marL="742950" indent="-285750" algn="l" defTabSz="449263" rtl="0" fontAlgn="base" hangingPunct="0">
        <a:lnSpc>
          <a:spcPct val="87000"/>
        </a:lnSpc>
        <a:spcBef>
          <a:spcPct val="0"/>
        </a:spcBef>
        <a:spcAft>
          <a:spcPts val="1138"/>
        </a:spcAft>
        <a:buClr>
          <a:srgbClr val="000000"/>
        </a:buClr>
        <a:buSzPct val="100000"/>
        <a:buFont typeface="Times New Roman" pitchFamily="16" charset="0"/>
        <a:defRPr sz="2400">
          <a:solidFill>
            <a:srgbClr val="000000"/>
          </a:solidFill>
          <a:latin typeface="+mn-lt"/>
          <a:ea typeface="+mn-ea"/>
          <a:cs typeface="+mn-cs"/>
        </a:defRPr>
      </a:lvl2pPr>
      <a:lvl3pPr marL="1143000" indent="-228600" algn="l" defTabSz="449263" rtl="0" fontAlgn="base" hangingPunct="0">
        <a:lnSpc>
          <a:spcPct val="87000"/>
        </a:lnSpc>
        <a:spcBef>
          <a:spcPct val="0"/>
        </a:spcBef>
        <a:spcAft>
          <a:spcPts val="850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3pPr>
      <a:lvl4pPr marL="1600200" indent="-228600" algn="l" defTabSz="449263" rtl="0" fontAlgn="base" hangingPunct="0">
        <a:lnSpc>
          <a:spcPct val="87000"/>
        </a:lnSpc>
        <a:spcBef>
          <a:spcPct val="0"/>
        </a:spcBef>
        <a:spcAft>
          <a:spcPts val="575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4pPr>
      <a:lvl5pPr marL="2057400" indent="-228600" algn="l" defTabSz="449263" rtl="0" fontAlgn="base" hangingPunct="0">
        <a:lnSpc>
          <a:spcPct val="87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5pPr>
      <a:lvl6pPr marL="2514600" indent="-228600" algn="l" defTabSz="449263" rtl="0" fontAlgn="base" hangingPunct="0">
        <a:lnSpc>
          <a:spcPct val="87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6pPr>
      <a:lvl7pPr marL="2971800" indent="-228600" algn="l" defTabSz="449263" rtl="0" fontAlgn="base" hangingPunct="0">
        <a:lnSpc>
          <a:spcPct val="87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7pPr>
      <a:lvl8pPr marL="3429000" indent="-228600" algn="l" defTabSz="449263" rtl="0" fontAlgn="base" hangingPunct="0">
        <a:lnSpc>
          <a:spcPct val="87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8pPr>
      <a:lvl9pPr marL="3886200" indent="-228600" algn="l" defTabSz="449263" rtl="0" fontAlgn="base" hangingPunct="0">
        <a:lnSpc>
          <a:spcPct val="87000"/>
        </a:lnSpc>
        <a:spcBef>
          <a:spcPct val="0"/>
        </a:spcBef>
        <a:spcAft>
          <a:spcPts val="288"/>
        </a:spcAft>
        <a:buClr>
          <a:srgbClr val="000000"/>
        </a:buClr>
        <a:buSzPct val="100000"/>
        <a:buFont typeface="Times New Roman" pitchFamily="16" charset="0"/>
        <a:defRPr sz="2000">
          <a:solidFill>
            <a:srgbClr val="000000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etext.czu.cz/search.php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503238" y="303213"/>
            <a:ext cx="9074150" cy="1665287"/>
          </a:xfrm>
          <a:ln w="9360">
            <a:solidFill>
              <a:srgbClr val="FFFFFF"/>
            </a:solidFill>
            <a:round/>
            <a:headEnd/>
            <a:tailEnd/>
          </a:ln>
        </p:spPr>
        <p:txBody>
          <a:bodyPr/>
          <a:lstStyle/>
          <a:p>
            <a:pPr>
              <a:lnSpc>
                <a:spcPct val="93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en-GB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9100" y="287338"/>
            <a:ext cx="6704013" cy="163830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graphicFrame>
        <p:nvGraphicFramePr>
          <p:cNvPr id="4099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4738838"/>
              </p:ext>
            </p:extLst>
          </p:nvPr>
        </p:nvGraphicFramePr>
        <p:xfrm>
          <a:off x="1387475" y="2352675"/>
          <a:ext cx="7385050" cy="4352053"/>
        </p:xfrm>
        <a:graphic>
          <a:graphicData uri="http://schemas.openxmlformats.org/drawingml/2006/table">
            <a:tbl>
              <a:tblPr/>
              <a:tblGrid>
                <a:gridCol w="2714625"/>
                <a:gridCol w="4670425"/>
              </a:tblGrid>
              <a:tr h="56832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5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0"/>
                          <a:cs typeface="Microsoft YaHei" charset="0"/>
                        </a:rPr>
                        <a:t>Název školy</a:t>
                      </a:r>
                    </a:p>
                  </a:txBody>
                  <a:tcPr marL="100800" marR="100800" marT="74610" marB="50040" anchor="ctr" horzOverflow="overflow">
                    <a:lnL w="64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4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0"/>
                          <a:cs typeface="Microsoft YaHei" charset="0"/>
                        </a:rPr>
                        <a:t>Gymnázium, střední odborná škola, střední odborné učiliště a vyšší odborná škola, Hořice</a:t>
                      </a:r>
                    </a:p>
                  </a:txBody>
                  <a:tcPr marL="100800" marR="100800" marT="74610" marB="5004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4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4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82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0"/>
                          <a:cs typeface="Microsoft YaHei" charset="0"/>
                        </a:rPr>
                        <a:t>Číslo projektu</a:t>
                      </a:r>
                    </a:p>
                  </a:txBody>
                  <a:tcPr marL="100800" marR="100800" marT="74610" marB="50040" anchor="ctr" horzOverflow="overflow">
                    <a:lnL w="64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104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0"/>
                          <a:cs typeface="Microsoft YaHei" charset="0"/>
                        </a:rPr>
                        <a:t>CZ.1.07/1.5.00/34.0873</a:t>
                      </a:r>
                    </a:p>
                  </a:txBody>
                  <a:tcPr marL="100800" marR="100800" marT="50040" marB="5004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4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82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Calibri" pitchFamily="32" charset="0"/>
                        </a:rPr>
                        <a:t>Název materiálu</a:t>
                      </a:r>
                    </a:p>
                  </a:txBody>
                  <a:tcPr marL="100800" marR="100800" marT="74610" marB="50040" anchor="ctr" horzOverflow="overflow">
                    <a:lnL w="64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104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0"/>
                          <a:cs typeface="Microsoft YaHei" charset="0"/>
                        </a:rPr>
                        <a:t>Netradiční obiloviny v systému ekologického zemědělství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104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0"/>
                          <a:cs typeface="Microsoft YaHei" charset="0"/>
                        </a:rPr>
                        <a:t>VY_32_INOVACE_11.02.08</a:t>
                      </a:r>
                    </a:p>
                  </a:txBody>
                  <a:tcPr marL="100800" marR="100800" marT="50040" marB="5004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4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0"/>
                          <a:cs typeface="Microsoft YaHei" charset="0"/>
                        </a:rPr>
                        <a:t>Autor</a:t>
                      </a:r>
                    </a:p>
                  </a:txBody>
                  <a:tcPr marL="100800" marR="100800" marT="74610" marB="50040" anchor="ctr" horzOverflow="overflow">
                    <a:lnL w="64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104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0"/>
                          <a:cs typeface="Microsoft YaHei" charset="0"/>
                        </a:rPr>
                        <a:t>Ing. Alice Votavová</a:t>
                      </a:r>
                    </a:p>
                  </a:txBody>
                  <a:tcPr marL="100800" marR="100800" marT="50040" marB="5004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4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82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0"/>
                          <a:cs typeface="Microsoft YaHei" charset="0"/>
                        </a:rPr>
                        <a:t>Tematická oblast</a:t>
                      </a:r>
                    </a:p>
                  </a:txBody>
                  <a:tcPr marL="100800" marR="100800" marT="74610" marB="50040" anchor="ctr" horzOverflow="overflow">
                    <a:lnL w="64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9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Ekologické zemědělství a agroturistika pro 4. ročník </a:t>
                      </a:r>
                      <a:r>
                        <a:rPr kumimoji="0" lang="cs-CZ" sz="1200" b="0" i="0" u="none" strike="noStrike" kern="1200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agropodnikání</a:t>
                      </a:r>
                      <a:r>
                        <a:rPr kumimoji="0" lang="cs-CZ" sz="12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+mn-ea"/>
                          <a:cs typeface="Calibri" pitchFamily="34" charset="0"/>
                        </a:rPr>
                        <a:t> (rozvoj venkova)</a:t>
                      </a:r>
                    </a:p>
                  </a:txBody>
                  <a:tcPr marL="100800" marR="100800" marT="50040" marB="5004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4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941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0"/>
                          <a:cs typeface="Microsoft YaHei" charset="0"/>
                        </a:rPr>
                        <a:t>Ročník</a:t>
                      </a:r>
                    </a:p>
                  </a:txBody>
                  <a:tcPr marL="100800" marR="100800" marT="74610" marB="50040" anchor="ctr" horzOverflow="overflow">
                    <a:lnL w="64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104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0"/>
                          <a:cs typeface="Microsoft YaHei" charset="0"/>
                        </a:rPr>
                        <a:t>4.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0"/>
                          <a:cs typeface="Microsoft YaHei" charset="0"/>
                        </a:rPr>
                        <a:t>Agropodnikání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2" charset="0"/>
                        <a:ea typeface="Microsoft YaHei" charset="0"/>
                        <a:cs typeface="Microsoft YaHei" charset="0"/>
                      </a:endParaRPr>
                    </a:p>
                  </a:txBody>
                  <a:tcPr marL="100800" marR="100800" marT="50040" marB="5004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4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782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0"/>
                          <a:cs typeface="Microsoft YaHei" charset="0"/>
                        </a:rPr>
                        <a:t>Datum tvorby</a:t>
                      </a:r>
                    </a:p>
                  </a:txBody>
                  <a:tcPr marL="100800" marR="100800" marT="74610" marB="50040" anchor="ctr" horzOverflow="overflow">
                    <a:lnL w="64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Microsoft YaHei" charset="0"/>
                          <a:cs typeface="Calibri" pitchFamily="34" charset="0"/>
                        </a:rPr>
                        <a:t>25. února 2013</a:t>
                      </a:r>
                    </a:p>
                  </a:txBody>
                  <a:tcPr marL="100800" marR="100800" marT="95364" marB="5004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4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4455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0"/>
                          <a:cs typeface="Microsoft YaHei" charset="0"/>
                        </a:rPr>
                        <a:t>Anotace</a:t>
                      </a:r>
                    </a:p>
                  </a:txBody>
                  <a:tcPr marL="100800" marR="100800" marT="74610" marB="50040" anchor="ctr" horzOverflow="overflow">
                    <a:lnL w="64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104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0"/>
                          <a:cs typeface="Microsoft YaHei" charset="0"/>
                        </a:rPr>
                        <a:t>Prezentace obsahuje fotografie netradičních obilovin vhodných pro pěstování v systému ekologického zemědělství a jejich charakteristiku. Předpokládají se znalosti z předmětu „pěstování rostlin“ pro obor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0"/>
                          <a:cs typeface="Microsoft YaHei" charset="0"/>
                        </a:rPr>
                        <a:t>Agropodnikání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0"/>
                          <a:cs typeface="Microsoft YaHei" charset="0"/>
                        </a:rPr>
                        <a:t> 3. ročník.</a:t>
                      </a:r>
                    </a:p>
                  </a:txBody>
                  <a:tcPr marL="100800" marR="100800" marT="50040" marB="5004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4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30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5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icrosoft YaHei" charset="0"/>
                          <a:cs typeface="Microsoft YaHei" charset="0"/>
                        </a:rPr>
                        <a:t>Metodický pokyn</a:t>
                      </a:r>
                    </a:p>
                  </a:txBody>
                  <a:tcPr marL="100800" marR="100800" marT="74610" marB="50040" anchor="ctr" horzOverflow="overflow">
                    <a:lnL w="64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4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104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2" charset="0"/>
                          <a:ea typeface="Microsoft YaHei" charset="0"/>
                          <a:cs typeface="Microsoft YaHei" charset="0"/>
                        </a:rPr>
                        <a:t>Prezentace určená k výkladu, představující  obilniny vhodné pro pěstování v systému ekologického zemědělství.</a:t>
                      </a:r>
                    </a:p>
                  </a:txBody>
                  <a:tcPr marL="100800" marR="100800" marT="50040" marB="50040" anchor="ctr" horzOverflow="overflow">
                    <a:lnL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4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48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503238" y="301625"/>
            <a:ext cx="9069387" cy="1260475"/>
          </a:xfrm>
          <a:ln/>
        </p:spPr>
        <p:txBody>
          <a:bodyPr lIns="0" tIns="72000" rIns="0" bIns="0" anchor="ctr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/>
              <a:t>Netradiční obiloviny </a:t>
            </a:r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503238" y="1768475"/>
            <a:ext cx="9069387" cy="4987925"/>
          </a:xfrm>
          <a:ln/>
        </p:spPr>
        <p:txBody>
          <a:bodyPr lIns="0" tIns="52560" rIns="0" bIns="0"/>
          <a:lstStyle/>
          <a:p>
            <a:pPr indent="-341313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>
                <a:solidFill>
                  <a:srgbClr val="FF00FF"/>
                </a:solidFill>
              </a:rPr>
              <a:t>Obiloviny vhodné pro pěstování v systému EZ by neměly být náročné na stanoviště.</a:t>
            </a:r>
            <a:r>
              <a:rPr lang="en-GB"/>
              <a:t> </a:t>
            </a:r>
          </a:p>
          <a:p>
            <a:pPr indent="-341313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en-GB"/>
          </a:p>
          <a:p>
            <a:pPr indent="-341313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>
                <a:solidFill>
                  <a:srgbClr val="4C1900"/>
                </a:solidFill>
              </a:rPr>
              <a:t>Měly by být nenáročné na potřebu živin.</a:t>
            </a:r>
            <a:r>
              <a:rPr lang="en-GB"/>
              <a:t> </a:t>
            </a:r>
          </a:p>
          <a:p>
            <a:pPr indent="-341313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en-GB"/>
          </a:p>
          <a:p>
            <a:pPr indent="-341313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>
                <a:solidFill>
                  <a:srgbClr val="FF6633"/>
                </a:solidFill>
              </a:rPr>
              <a:t>Často to jsou tzv. doběrné plodiny. </a:t>
            </a:r>
          </a:p>
          <a:p>
            <a:pPr indent="-341313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en-GB"/>
          </a:p>
          <a:p>
            <a:pPr indent="-341313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>
                <a:solidFill>
                  <a:srgbClr val="94006B"/>
                </a:solidFill>
              </a:rPr>
              <a:t>Jsou to plodiny, které jsou odolné do určité míry chorobám a škůdcům. 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503238" y="301625"/>
            <a:ext cx="9069387" cy="1260475"/>
          </a:xfrm>
          <a:ln/>
        </p:spPr>
        <p:txBody>
          <a:bodyPr lIns="0" tIns="72000" rIns="0" bIns="0" anchor="ctr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/>
              <a:t>Alternativní obilniny I. skupiny</a:t>
            </a:r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503238" y="1768475"/>
            <a:ext cx="9069387" cy="4987925"/>
          </a:xfrm>
          <a:ln/>
        </p:spPr>
        <p:txBody>
          <a:bodyPr lIns="0" tIns="52560" rIns="0" bIns="0"/>
          <a:lstStyle/>
          <a:p>
            <a:pPr marL="430213" indent="-323850"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en-GB"/>
              <a:t>Pšenice špalda</a:t>
            </a:r>
          </a:p>
          <a:p>
            <a:pPr marL="430213" indent="-323850"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en-GB"/>
              <a:t>Pšenice jednozrnka</a:t>
            </a:r>
          </a:p>
          <a:p>
            <a:pPr marL="430213" indent="-323850"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en-GB"/>
              <a:t>Pšenice dvouzrnka</a:t>
            </a:r>
          </a:p>
          <a:p>
            <a:pPr marL="430213" indent="-323850"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en-GB"/>
              <a:t>Žito </a:t>
            </a:r>
          </a:p>
          <a:p>
            <a:pPr marL="430213" indent="-323850"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en-GB"/>
              <a:t>Tritikale</a:t>
            </a:r>
          </a:p>
          <a:p>
            <a:pPr marL="430213" indent="-323850">
              <a:buSzPct val="45000"/>
              <a:buFont typeface="Wingdings" charset="2"/>
              <a:buChar char=""/>
              <a:tabLst>
                <a:tab pos="430213" algn="l"/>
                <a:tab pos="534988" algn="l"/>
                <a:tab pos="984250" algn="l"/>
                <a:tab pos="1433513" algn="l"/>
                <a:tab pos="1882775" algn="l"/>
                <a:tab pos="2332038" algn="l"/>
                <a:tab pos="2781300" algn="l"/>
                <a:tab pos="3230563" algn="l"/>
                <a:tab pos="3679825" algn="l"/>
                <a:tab pos="4129088" algn="l"/>
                <a:tab pos="4578350" algn="l"/>
                <a:tab pos="5027613" algn="l"/>
                <a:tab pos="5476875" algn="l"/>
                <a:tab pos="5926138" algn="l"/>
                <a:tab pos="6375400" algn="l"/>
                <a:tab pos="6824663" algn="l"/>
                <a:tab pos="7273925" algn="l"/>
                <a:tab pos="7723188" algn="l"/>
                <a:tab pos="8172450" algn="l"/>
                <a:tab pos="8621713" algn="l"/>
                <a:tab pos="9070975" algn="l"/>
              </a:tabLst>
            </a:pPr>
            <a:r>
              <a:rPr lang="en-GB"/>
              <a:t>Oves setý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69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280" y="3828636"/>
            <a:ext cx="4673600" cy="30940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8261" y="1907629"/>
            <a:ext cx="3171825" cy="476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171" name="Rectangle 3"/>
          <p:cNvSpPr>
            <a:spLocks noGrp="1" noChangeArrowheads="1"/>
          </p:cNvSpPr>
          <p:nvPr>
            <p:ph type="title"/>
          </p:nvPr>
        </p:nvSpPr>
        <p:spPr>
          <a:xfrm>
            <a:off x="503238" y="301625"/>
            <a:ext cx="9069387" cy="1260475"/>
          </a:xfrm>
          <a:ln/>
        </p:spPr>
        <p:txBody>
          <a:bodyPr lIns="0" tIns="72000" rIns="0" bIns="0" anchor="ctr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/>
              <a:t>Pšenice špalda</a:t>
            </a:r>
          </a:p>
        </p:txBody>
      </p:sp>
      <p:sp>
        <p:nvSpPr>
          <p:cNvPr id="7172" name="Rectangle 4"/>
          <p:cNvSpPr>
            <a:spLocks noGrp="1" noChangeArrowheads="1"/>
          </p:cNvSpPr>
          <p:nvPr>
            <p:ph type="body" idx="1"/>
          </p:nvPr>
        </p:nvSpPr>
        <p:spPr>
          <a:xfrm>
            <a:off x="503238" y="1403573"/>
            <a:ext cx="9072562" cy="5354415"/>
          </a:xfrm>
          <a:ln/>
        </p:spPr>
        <p:txBody>
          <a:bodyPr/>
          <a:lstStyle/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en-GB" sz="2600" dirty="0" err="1">
                <a:solidFill>
                  <a:srgbClr val="0000FF"/>
                </a:solidFill>
              </a:rPr>
              <a:t>Využití</a:t>
            </a:r>
            <a:r>
              <a:rPr lang="en-GB" sz="2600" dirty="0">
                <a:solidFill>
                  <a:srgbClr val="0000FF"/>
                </a:solidFill>
              </a:rPr>
              <a:t>: </a:t>
            </a:r>
            <a:r>
              <a:rPr lang="en-GB" sz="2600" dirty="0" err="1">
                <a:solidFill>
                  <a:srgbClr val="0000FF"/>
                </a:solidFill>
              </a:rPr>
              <a:t>mouka</a:t>
            </a:r>
            <a:r>
              <a:rPr lang="en-GB" sz="2600" dirty="0">
                <a:solidFill>
                  <a:srgbClr val="0000FF"/>
                </a:solidFill>
              </a:rPr>
              <a:t> pro </a:t>
            </a:r>
            <a:r>
              <a:rPr lang="en-GB" sz="2600" dirty="0" err="1">
                <a:solidFill>
                  <a:srgbClr val="0000FF"/>
                </a:solidFill>
              </a:rPr>
              <a:t>kynutá</a:t>
            </a:r>
            <a:r>
              <a:rPr lang="en-GB" sz="2600" dirty="0">
                <a:solidFill>
                  <a:srgbClr val="0000FF"/>
                </a:solidFill>
              </a:rPr>
              <a:t> </a:t>
            </a:r>
            <a:r>
              <a:rPr lang="en-GB" sz="2600" dirty="0" err="1">
                <a:solidFill>
                  <a:srgbClr val="0000FF"/>
                </a:solidFill>
              </a:rPr>
              <a:t>těsta</a:t>
            </a:r>
            <a:r>
              <a:rPr lang="en-GB" sz="2600" dirty="0">
                <a:solidFill>
                  <a:srgbClr val="0000FF"/>
                </a:solidFill>
              </a:rPr>
              <a:t>, </a:t>
            </a:r>
            <a:r>
              <a:rPr lang="en-GB" sz="2600" dirty="0" err="1">
                <a:solidFill>
                  <a:srgbClr val="0000FF"/>
                </a:solidFill>
              </a:rPr>
              <a:t>špaldový</a:t>
            </a:r>
            <a:r>
              <a:rPr lang="en-GB" sz="2600" dirty="0">
                <a:solidFill>
                  <a:srgbClr val="0000FF"/>
                </a:solidFill>
              </a:rPr>
              <a:t> </a:t>
            </a:r>
            <a:r>
              <a:rPr lang="en-GB" sz="2600" dirty="0" err="1">
                <a:solidFill>
                  <a:srgbClr val="0000FF"/>
                </a:solidFill>
              </a:rPr>
              <a:t>chléb</a:t>
            </a:r>
            <a:r>
              <a:rPr lang="en-GB" sz="2600" dirty="0">
                <a:solidFill>
                  <a:srgbClr val="0000FF"/>
                </a:solidFill>
              </a:rPr>
              <a:t>, </a:t>
            </a:r>
            <a:r>
              <a:rPr lang="en-GB" sz="2600" dirty="0" err="1">
                <a:solidFill>
                  <a:srgbClr val="0000FF"/>
                </a:solidFill>
              </a:rPr>
              <a:t>kroupy</a:t>
            </a:r>
            <a:r>
              <a:rPr lang="en-GB" sz="2600" dirty="0">
                <a:solidFill>
                  <a:srgbClr val="0000FF"/>
                </a:solidFill>
              </a:rPr>
              <a:t>, </a:t>
            </a:r>
            <a:r>
              <a:rPr lang="en-GB" sz="2600" dirty="0" err="1">
                <a:solidFill>
                  <a:srgbClr val="0000FF"/>
                </a:solidFill>
              </a:rPr>
              <a:t>krupice</a:t>
            </a:r>
            <a:r>
              <a:rPr lang="en-GB" sz="2600" dirty="0">
                <a:solidFill>
                  <a:srgbClr val="0000FF"/>
                </a:solidFill>
              </a:rPr>
              <a:t>, </a:t>
            </a:r>
            <a:r>
              <a:rPr lang="en-GB" sz="2600" dirty="0" err="1">
                <a:solidFill>
                  <a:srgbClr val="0000FF"/>
                </a:solidFill>
              </a:rPr>
              <a:t>káva</a:t>
            </a:r>
            <a:r>
              <a:rPr lang="en-GB" sz="2600" dirty="0">
                <a:solidFill>
                  <a:srgbClr val="0000FF"/>
                </a:solidFill>
              </a:rPr>
              <a:t>, </a:t>
            </a:r>
            <a:r>
              <a:rPr lang="en-GB" sz="2600" dirty="0" err="1">
                <a:solidFill>
                  <a:srgbClr val="0000FF"/>
                </a:solidFill>
              </a:rPr>
              <a:t>těstoviny</a:t>
            </a:r>
            <a:r>
              <a:rPr lang="en-GB" sz="2600" dirty="0">
                <a:solidFill>
                  <a:srgbClr val="0000FF"/>
                </a:solidFill>
              </a:rPr>
              <a:t>.</a:t>
            </a:r>
            <a:r>
              <a:rPr lang="en-GB" sz="2600" dirty="0"/>
              <a:t> </a:t>
            </a:r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en-GB" sz="2600" dirty="0" err="1">
                <a:solidFill>
                  <a:srgbClr val="FF0000"/>
                </a:solidFill>
              </a:rPr>
              <a:t>Vysoká</a:t>
            </a:r>
            <a:r>
              <a:rPr lang="en-GB" sz="2600" dirty="0">
                <a:solidFill>
                  <a:srgbClr val="FF0000"/>
                </a:solidFill>
              </a:rPr>
              <a:t> </a:t>
            </a:r>
            <a:r>
              <a:rPr lang="en-GB" sz="2600" dirty="0" err="1">
                <a:solidFill>
                  <a:srgbClr val="FF0000"/>
                </a:solidFill>
              </a:rPr>
              <a:t>odolnost</a:t>
            </a:r>
            <a:r>
              <a:rPr lang="en-GB" sz="2600" dirty="0">
                <a:solidFill>
                  <a:srgbClr val="FF0000"/>
                </a:solidFill>
              </a:rPr>
              <a:t> </a:t>
            </a:r>
            <a:r>
              <a:rPr lang="en-GB" sz="2600" dirty="0" err="1">
                <a:solidFill>
                  <a:srgbClr val="FF0000"/>
                </a:solidFill>
              </a:rPr>
              <a:t>proti</a:t>
            </a:r>
            <a:r>
              <a:rPr lang="en-GB" sz="2600" dirty="0">
                <a:solidFill>
                  <a:srgbClr val="FF0000"/>
                </a:solidFill>
              </a:rPr>
              <a:t> </a:t>
            </a:r>
            <a:r>
              <a:rPr lang="en-GB" sz="2600" dirty="0" err="1">
                <a:solidFill>
                  <a:srgbClr val="FF0000"/>
                </a:solidFill>
              </a:rPr>
              <a:t>škůdcům</a:t>
            </a:r>
            <a:r>
              <a:rPr lang="en-GB" sz="2600" dirty="0">
                <a:solidFill>
                  <a:srgbClr val="FF0000"/>
                </a:solidFill>
              </a:rPr>
              <a:t>.</a:t>
            </a:r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en-GB" sz="2600" dirty="0" err="1">
                <a:solidFill>
                  <a:srgbClr val="4C1900"/>
                </a:solidFill>
              </a:rPr>
              <a:t>Dokáže</a:t>
            </a:r>
            <a:r>
              <a:rPr lang="en-GB" sz="2600" dirty="0">
                <a:solidFill>
                  <a:srgbClr val="4C1900"/>
                </a:solidFill>
              </a:rPr>
              <a:t> </a:t>
            </a:r>
            <a:r>
              <a:rPr lang="en-GB" sz="2600" dirty="0" err="1">
                <a:solidFill>
                  <a:srgbClr val="4C1900"/>
                </a:solidFill>
              </a:rPr>
              <a:t>čerpat</a:t>
            </a:r>
            <a:r>
              <a:rPr lang="en-GB" sz="2600" dirty="0">
                <a:solidFill>
                  <a:srgbClr val="4C1900"/>
                </a:solidFill>
              </a:rPr>
              <a:t> </a:t>
            </a:r>
            <a:r>
              <a:rPr lang="en-GB" sz="2600" dirty="0" err="1">
                <a:solidFill>
                  <a:srgbClr val="4C1900"/>
                </a:solidFill>
              </a:rPr>
              <a:t>živiny</a:t>
            </a:r>
            <a:r>
              <a:rPr lang="en-GB" sz="2600" dirty="0">
                <a:solidFill>
                  <a:srgbClr val="4C1900"/>
                </a:solidFill>
              </a:rPr>
              <a:t> z </a:t>
            </a:r>
            <a:r>
              <a:rPr lang="en-GB" sz="2600" dirty="0" err="1">
                <a:solidFill>
                  <a:srgbClr val="4C1900"/>
                </a:solidFill>
              </a:rPr>
              <a:t>hlubších</a:t>
            </a:r>
            <a:r>
              <a:rPr lang="en-GB" sz="2600" dirty="0">
                <a:solidFill>
                  <a:srgbClr val="4C1900"/>
                </a:solidFill>
              </a:rPr>
              <a:t> </a:t>
            </a:r>
            <a:r>
              <a:rPr lang="en-GB" sz="2600" dirty="0" err="1">
                <a:solidFill>
                  <a:srgbClr val="4C1900"/>
                </a:solidFill>
              </a:rPr>
              <a:t>vrstev</a:t>
            </a:r>
            <a:r>
              <a:rPr lang="en-GB" sz="2600" dirty="0">
                <a:solidFill>
                  <a:srgbClr val="4C1900"/>
                </a:solidFill>
              </a:rPr>
              <a:t> </a:t>
            </a:r>
            <a:r>
              <a:rPr lang="en-GB" sz="2600" dirty="0" err="1">
                <a:solidFill>
                  <a:srgbClr val="4C1900"/>
                </a:solidFill>
              </a:rPr>
              <a:t>půdy</a:t>
            </a:r>
            <a:r>
              <a:rPr lang="en-GB" sz="2600" dirty="0">
                <a:solidFill>
                  <a:srgbClr val="4C1900"/>
                </a:solidFill>
              </a:rPr>
              <a:t>. </a:t>
            </a:r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en-GB" sz="2800" dirty="0"/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15776" y="6901845"/>
            <a:ext cx="5472608" cy="2426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50" dirty="0">
                <a:solidFill>
                  <a:schemeClr val="tx1"/>
                </a:solidFill>
                <a:latin typeface="+mj-lt"/>
                <a:cs typeface="Tunga" pitchFamily="2"/>
              </a:rPr>
              <a:t>http://</a:t>
            </a:r>
            <a:r>
              <a:rPr lang="cs-CZ" sz="1050" dirty="0" smtClean="0">
                <a:solidFill>
                  <a:schemeClr val="tx1"/>
                </a:solidFill>
                <a:latin typeface="+mj-lt"/>
                <a:cs typeface="Tunga" pitchFamily="2"/>
              </a:rPr>
              <a:t>etext.czu.cz/php/skripta/objekt.php?titul_key=81&amp;obj=192&amp;string=špalda#špalda</a:t>
            </a:r>
            <a:endParaRPr lang="cs-CZ" sz="1050" dirty="0">
              <a:solidFill>
                <a:schemeClr val="tx1"/>
              </a:solidFill>
              <a:latin typeface="+mj-lt"/>
              <a:cs typeface="Tunga" pitchFamily="2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48439" y="6804173"/>
            <a:ext cx="3171824" cy="378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solidFill>
                  <a:schemeClr val="tx1"/>
                </a:solidFill>
                <a:cs typeface="Tunga" pitchFamily="2"/>
              </a:rPr>
              <a:t>http://</a:t>
            </a:r>
            <a:r>
              <a:rPr lang="cs-CZ" sz="1000" dirty="0" smtClean="0">
                <a:solidFill>
                  <a:schemeClr val="tx1"/>
                </a:solidFill>
                <a:cs typeface="Tunga" pitchFamily="2"/>
              </a:rPr>
              <a:t>etext.czu.cz/php/skripta/objekt.php?titul_key=81&amp;obj=212&amp;string=špalda#špalda</a:t>
            </a:r>
            <a:endParaRPr lang="cs-CZ" sz="1000" dirty="0">
              <a:solidFill>
                <a:schemeClr val="tx1"/>
              </a:solidFill>
              <a:cs typeface="Tunga" pitchFamily="2"/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469900" y="179388"/>
            <a:ext cx="9070975" cy="1262062"/>
          </a:xfrm>
          <a:ln/>
        </p:spPr>
        <p:txBody>
          <a:bodyPr tIns="38880"/>
          <a:lstStyle/>
          <a:p>
            <a:pPr algn="ctr">
              <a:lnSpc>
                <a:spcPct val="93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 b="1"/>
              <a:t>Pšenice jednozrnka </a:t>
            </a:r>
            <a:r>
              <a:rPr lang="en-GB" sz="2800" b="1"/>
              <a:t/>
            </a:r>
            <a:br>
              <a:rPr lang="en-GB" sz="2800" b="1"/>
            </a:br>
            <a:endParaRPr lang="en-GB" sz="2800" b="1"/>
          </a:p>
        </p:txBody>
      </p:sp>
      <p:sp>
        <p:nvSpPr>
          <p:cNvPr id="8194" name="Text Box 2"/>
          <p:cNvSpPr txBox="1">
            <a:spLocks noChangeArrowheads="1"/>
          </p:cNvSpPr>
          <p:nvPr/>
        </p:nvSpPr>
        <p:spPr bwMode="auto">
          <a:xfrm>
            <a:off x="503238" y="1768475"/>
            <a:ext cx="9070975" cy="4989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9888" y="1259557"/>
            <a:ext cx="3895725" cy="5197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8196" name="Text Box 4"/>
          <p:cNvSpPr txBox="1">
            <a:spLocks noChangeArrowheads="1"/>
          </p:cNvSpPr>
          <p:nvPr/>
        </p:nvSpPr>
        <p:spPr bwMode="auto">
          <a:xfrm>
            <a:off x="720725" y="1627188"/>
            <a:ext cx="4679950" cy="5213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0" tIns="52560" rIns="0" bIns="0" anchor="ctr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>
              <a:lnSpc>
                <a:spcPct val="87000"/>
              </a:lnSpc>
              <a:buClrTx/>
              <a:buFontTx/>
              <a:buNone/>
            </a:pPr>
            <a:r>
              <a:rPr lang="en-GB" sz="3200">
                <a:solidFill>
                  <a:srgbClr val="355E00"/>
                </a:solidFill>
              </a:rPr>
              <a:t>Nejstarší domestikovaná pšenice, vysoký obsah bíkovin, ale nízký obsah lepku. </a:t>
            </a:r>
          </a:p>
          <a:p>
            <a:pPr>
              <a:lnSpc>
                <a:spcPct val="87000"/>
              </a:lnSpc>
              <a:buClrTx/>
              <a:buFontTx/>
              <a:buNone/>
            </a:pPr>
            <a:r>
              <a:rPr lang="en-GB" sz="3200">
                <a:solidFill>
                  <a:srgbClr val="2300DC"/>
                </a:solidFill>
              </a:rPr>
              <a:t>Hodí se pro nekynuté výrobky (arabský chléb, sušenky).</a:t>
            </a:r>
          </a:p>
          <a:p>
            <a:pPr>
              <a:lnSpc>
                <a:spcPct val="87000"/>
              </a:lnSpc>
              <a:buClrTx/>
              <a:buFontTx/>
              <a:buNone/>
            </a:pPr>
            <a:r>
              <a:rPr lang="en-GB" sz="3200">
                <a:solidFill>
                  <a:srgbClr val="FF0000"/>
                </a:solidFill>
              </a:rPr>
              <a:t>Nebývá napadána běžnými škůdci pšenice.</a:t>
            </a:r>
          </a:p>
          <a:p>
            <a:pPr>
              <a:lnSpc>
                <a:spcPct val="87000"/>
              </a:lnSpc>
              <a:buClrTx/>
              <a:buFontTx/>
              <a:buNone/>
            </a:pPr>
            <a:r>
              <a:rPr lang="en-GB" sz="3200">
                <a:solidFill>
                  <a:srgbClr val="660066"/>
                </a:solidFill>
              </a:rPr>
              <a:t>Nižší výnosy.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449888" y="6757988"/>
            <a:ext cx="4124325" cy="2354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solidFill>
                  <a:schemeClr val="tx1"/>
                </a:solidFill>
              </a:rPr>
              <a:t>http://etext.czu.cz/php/skripta/kapitola.php?titul_key=4&amp;idkapitola=84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7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8025" y="1898650"/>
            <a:ext cx="3571875" cy="476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9218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03238" y="301625"/>
            <a:ext cx="9069387" cy="1260475"/>
          </a:xfrm>
          <a:ln/>
        </p:spPr>
        <p:txBody>
          <a:bodyPr lIns="0" tIns="72000" rIns="0" bIns="0" anchor="ctr"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/>
              <a:t> 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503238" y="1768475"/>
            <a:ext cx="9069387" cy="4987925"/>
          </a:xfrm>
          <a:ln/>
        </p:spPr>
        <p:txBody>
          <a:bodyPr lIns="0" tIns="28080" rIns="0" bIns="0" anchor="ctr"/>
          <a:lstStyle/>
          <a:p>
            <a:pPr indent="-341313">
              <a:lnSpc>
                <a:spcPct val="93000"/>
              </a:lnSpc>
              <a:spcAft>
                <a:spcPct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solidFill>
                  <a:srgbClr val="2300DC"/>
                </a:solidFill>
              </a:rPr>
              <a:t>7 000 let stará odrůda, </a:t>
            </a:r>
          </a:p>
          <a:p>
            <a:pPr indent="-341313">
              <a:lnSpc>
                <a:spcPct val="93000"/>
              </a:lnSpc>
              <a:spcAft>
                <a:spcPct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solidFill>
                  <a:srgbClr val="2300DC"/>
                </a:solidFill>
              </a:rPr>
              <a:t>byla nahrazena pšenicí </a:t>
            </a:r>
          </a:p>
          <a:p>
            <a:pPr indent="-341313">
              <a:lnSpc>
                <a:spcPct val="93000"/>
              </a:lnSpc>
              <a:spcAft>
                <a:spcPct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solidFill>
                  <a:srgbClr val="2300DC"/>
                </a:solidFill>
              </a:rPr>
              <a:t>setou.</a:t>
            </a:r>
            <a:r>
              <a:rPr lang="cs-CZ" dirty="0"/>
              <a:t> </a:t>
            </a:r>
          </a:p>
          <a:p>
            <a:pPr indent="-341313">
              <a:lnSpc>
                <a:spcPct val="93000"/>
              </a:lnSpc>
              <a:spcAft>
                <a:spcPct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/>
          </a:p>
          <a:p>
            <a:pPr indent="-341313">
              <a:lnSpc>
                <a:spcPct val="93000"/>
              </a:lnSpc>
              <a:spcAft>
                <a:spcPct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/>
          </a:p>
          <a:p>
            <a:pPr indent="-341313">
              <a:lnSpc>
                <a:spcPct val="93000"/>
              </a:lnSpc>
              <a:spcAft>
                <a:spcPct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solidFill>
                  <a:srgbClr val="FF0000"/>
                </a:solidFill>
              </a:rPr>
              <a:t>Vhodná pro ekologické </a:t>
            </a:r>
          </a:p>
          <a:p>
            <a:pPr indent="-341313">
              <a:lnSpc>
                <a:spcPct val="93000"/>
              </a:lnSpc>
              <a:spcAft>
                <a:spcPct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solidFill>
                  <a:srgbClr val="FF0000"/>
                </a:solidFill>
              </a:rPr>
              <a:t>zemědělství, </a:t>
            </a:r>
            <a:r>
              <a:rPr lang="cs-CZ" dirty="0" err="1">
                <a:solidFill>
                  <a:srgbClr val="FF0000"/>
                </a:solidFill>
              </a:rPr>
              <a:t>low</a:t>
            </a:r>
            <a:r>
              <a:rPr lang="cs-CZ" dirty="0">
                <a:solidFill>
                  <a:srgbClr val="FF0000"/>
                </a:solidFill>
              </a:rPr>
              <a:t>-input, </a:t>
            </a:r>
          </a:p>
          <a:p>
            <a:pPr indent="-341313">
              <a:lnSpc>
                <a:spcPct val="93000"/>
              </a:lnSpc>
              <a:spcAft>
                <a:spcPct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solidFill>
                  <a:srgbClr val="FF0000"/>
                </a:solidFill>
              </a:rPr>
              <a:t>biodynamické zemědělství.</a:t>
            </a:r>
          </a:p>
          <a:p>
            <a:pPr indent="-341313">
              <a:lnSpc>
                <a:spcPct val="93000"/>
              </a:lnSpc>
              <a:spcAft>
                <a:spcPct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>
                <a:solidFill>
                  <a:srgbClr val="FF0000"/>
                </a:solidFill>
              </a:rPr>
              <a:t>Nenáročná. </a:t>
            </a:r>
            <a:endParaRPr lang="cs-CZ" dirty="0" smtClean="0">
              <a:solidFill>
                <a:srgbClr val="FF0000"/>
              </a:solidFill>
            </a:endParaRPr>
          </a:p>
          <a:p>
            <a:pPr indent="-341313">
              <a:lnSpc>
                <a:spcPct val="93000"/>
              </a:lnSpc>
              <a:spcAft>
                <a:spcPct val="0"/>
              </a:spcAft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220" name="Text Box 4"/>
          <p:cNvSpPr txBox="1">
            <a:spLocks noChangeArrowheads="1"/>
          </p:cNvSpPr>
          <p:nvPr/>
        </p:nvSpPr>
        <p:spPr bwMode="auto">
          <a:xfrm>
            <a:off x="503238" y="301625"/>
            <a:ext cx="9070975" cy="1262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38880" rIns="90000" bIns="4500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algn="ctr">
              <a:buClrTx/>
              <a:buFontTx/>
              <a:buNone/>
            </a:pPr>
            <a:r>
              <a:rPr lang="en-GB" sz="4400" dirty="0" err="1"/>
              <a:t>Pšenice</a:t>
            </a:r>
            <a:r>
              <a:rPr lang="en-GB" sz="4400" dirty="0"/>
              <a:t> </a:t>
            </a:r>
            <a:r>
              <a:rPr lang="en-GB" sz="4400" dirty="0" err="1"/>
              <a:t>dvouzrnka</a:t>
            </a:r>
            <a:endParaRPr lang="en-GB" sz="4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5788025" y="6876181"/>
            <a:ext cx="3571875" cy="378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solidFill>
                  <a:schemeClr val="tx1"/>
                </a:solidFill>
              </a:rPr>
              <a:t>http://</a:t>
            </a:r>
            <a:r>
              <a:rPr lang="cs-CZ" sz="1000" dirty="0" smtClean="0">
                <a:solidFill>
                  <a:schemeClr val="tx1"/>
                </a:solidFill>
              </a:rPr>
              <a:t>etext.czu.cz/php/skripta/objekt.php?titul_key=81&amp;obj=169&amp;no=2.1 19</a:t>
            </a:r>
            <a:endParaRPr lang="cs-CZ" sz="1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1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85" t="4990" r="4985" b="4990"/>
          <a:stretch>
            <a:fillRect/>
          </a:stretch>
        </p:blipFill>
        <p:spPr bwMode="auto">
          <a:xfrm>
            <a:off x="4979988" y="1265238"/>
            <a:ext cx="4445000" cy="58714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4985" t="4990" r="4985" b="4990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88" t="4985" r="4988" b="4985"/>
          <a:stretch>
            <a:fillRect/>
          </a:stretch>
        </p:blipFill>
        <p:spPr bwMode="auto">
          <a:xfrm>
            <a:off x="625475" y="1260475"/>
            <a:ext cx="4414838" cy="588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 l="4988" t="4985" r="4988" b="4985"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0243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503238" y="301625"/>
            <a:ext cx="9069387" cy="1350963"/>
          </a:xfrm>
          <a:ln/>
        </p:spPr>
        <p:txBody>
          <a:bodyPr/>
          <a:lstStyle/>
          <a:p>
            <a:endParaRPr lang="cs-CZ"/>
          </a:p>
        </p:txBody>
      </p:sp>
      <p:sp>
        <p:nvSpPr>
          <p:cNvPr id="10244" name="Rectangle 4"/>
          <p:cNvSpPr>
            <a:spLocks noGrp="1" noChangeArrowheads="1"/>
          </p:cNvSpPr>
          <p:nvPr>
            <p:ph type="body" idx="4294967295"/>
          </p:nvPr>
        </p:nvSpPr>
        <p:spPr>
          <a:xfrm>
            <a:off x="720725" y="1768475"/>
            <a:ext cx="8851900" cy="4987925"/>
          </a:xfrm>
          <a:ln/>
        </p:spPr>
        <p:txBody>
          <a:bodyPr lIns="0" tIns="52560" rIns="0" bIns="0"/>
          <a:lstStyle/>
          <a:p>
            <a:pPr indent="-341313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>
                <a:solidFill>
                  <a:srgbClr val="FFFF00"/>
                </a:solidFill>
              </a:rPr>
              <a:t>  Jedna z nejméně náročných obilnin. </a:t>
            </a:r>
          </a:p>
          <a:p>
            <a:pPr indent="-341313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>
                <a:solidFill>
                  <a:srgbClr val="FFFF00"/>
                </a:solidFill>
              </a:rPr>
              <a:t>  Mrazuvzdurné, doběrná plodina. </a:t>
            </a:r>
          </a:p>
          <a:p>
            <a:pPr indent="-341313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>
                <a:solidFill>
                  <a:srgbClr val="FFFF00"/>
                </a:solidFill>
              </a:rPr>
              <a:t>  Kromě plísně sněžné jsou  jiné choroby bez    významu.</a:t>
            </a:r>
          </a:p>
        </p:txBody>
      </p:sp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503238" y="301625"/>
            <a:ext cx="9070975" cy="1262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38880" rIns="90000" bIns="4500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algn="ctr">
              <a:buClrTx/>
              <a:buFontTx/>
              <a:buNone/>
            </a:pPr>
            <a:r>
              <a:rPr lang="en-GB" sz="4400"/>
              <a:t>Žito seté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59792" y="7136660"/>
            <a:ext cx="4620196" cy="2354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solidFill>
                  <a:schemeClr val="tx1"/>
                </a:solidFill>
              </a:rPr>
              <a:t>http://</a:t>
            </a:r>
            <a:r>
              <a:rPr lang="cs-CZ" sz="1000" dirty="0" smtClean="0">
                <a:solidFill>
                  <a:schemeClr val="tx1"/>
                </a:solidFill>
              </a:rPr>
              <a:t>etext.czu.cz/</a:t>
            </a:r>
            <a:r>
              <a:rPr lang="cs-CZ" sz="1000" dirty="0" err="1" smtClean="0">
                <a:solidFill>
                  <a:schemeClr val="tx1"/>
                </a:solidFill>
              </a:rPr>
              <a:t>php</a:t>
            </a:r>
            <a:r>
              <a:rPr lang="cs-CZ" sz="1000" dirty="0" smtClean="0">
                <a:solidFill>
                  <a:schemeClr val="tx1"/>
                </a:solidFill>
              </a:rPr>
              <a:t>/skripta/</a:t>
            </a:r>
            <a:r>
              <a:rPr lang="cs-CZ" sz="1000" dirty="0" err="1" smtClean="0">
                <a:solidFill>
                  <a:schemeClr val="tx1"/>
                </a:solidFill>
              </a:rPr>
              <a:t>objekt.php?titul_key</a:t>
            </a:r>
            <a:r>
              <a:rPr lang="cs-CZ" sz="1000" dirty="0" smtClean="0">
                <a:solidFill>
                  <a:schemeClr val="tx1"/>
                </a:solidFill>
              </a:rPr>
              <a:t>=81&amp;obj=215&amp;no=Obr. 2.1-7</a:t>
            </a:r>
            <a:endParaRPr lang="cs-CZ" sz="10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40312" y="7136660"/>
            <a:ext cx="4680519" cy="2354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solidFill>
                  <a:schemeClr val="tx1"/>
                </a:solidFill>
              </a:rPr>
              <a:t>http://</a:t>
            </a:r>
            <a:r>
              <a:rPr lang="cs-CZ" sz="1000" dirty="0" smtClean="0">
                <a:solidFill>
                  <a:schemeClr val="tx1"/>
                </a:solidFill>
              </a:rPr>
              <a:t>etext.czu.cz/php/skripta/objekt.php?titul_key=81&amp;obj=166&amp;no=Obr.2.1-6</a:t>
            </a:r>
            <a:endParaRPr lang="cs-CZ" sz="1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5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1979613"/>
            <a:ext cx="4859338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266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03238" y="301625"/>
            <a:ext cx="9070975" cy="1262063"/>
          </a:xfrm>
          <a:ln/>
        </p:spPr>
        <p:txBody>
          <a:bodyPr tIns="38880"/>
          <a:lstStyle/>
          <a:p>
            <a:pPr algn="ctr">
              <a:lnSpc>
                <a:spcPct val="93000"/>
              </a:lnSpc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/>
              <a:t>Tritikale</a:t>
            </a:r>
          </a:p>
        </p:txBody>
      </p:sp>
      <p:sp>
        <p:nvSpPr>
          <p:cNvPr id="11267" name="Text Box 3"/>
          <p:cNvSpPr txBox="1">
            <a:spLocks noChangeArrowheads="1"/>
          </p:cNvSpPr>
          <p:nvPr/>
        </p:nvSpPr>
        <p:spPr bwMode="auto">
          <a:xfrm>
            <a:off x="503238" y="1768475"/>
            <a:ext cx="9070975" cy="4989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9450" y="1979613"/>
            <a:ext cx="3402013" cy="467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1269" name="Text Box 5"/>
          <p:cNvSpPr txBox="1">
            <a:spLocks noChangeArrowheads="1"/>
          </p:cNvSpPr>
          <p:nvPr/>
        </p:nvSpPr>
        <p:spPr bwMode="auto">
          <a:xfrm>
            <a:off x="720725" y="1259558"/>
            <a:ext cx="4679950" cy="43204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97560" rIns="90000" bIns="4500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>
              <a:lnSpc>
                <a:spcPct val="87000"/>
              </a:lnSpc>
              <a:spcAft>
                <a:spcPts val="1425"/>
              </a:spcAft>
              <a:buClrTx/>
              <a:buFontTx/>
              <a:buNone/>
            </a:pPr>
            <a:r>
              <a:rPr lang="en-GB" sz="3200" dirty="0" err="1">
                <a:solidFill>
                  <a:srgbClr val="FF0000"/>
                </a:solidFill>
              </a:rPr>
              <a:t>Nenáročné</a:t>
            </a:r>
            <a:r>
              <a:rPr lang="en-GB" sz="3200" dirty="0">
                <a:solidFill>
                  <a:srgbClr val="FF0000"/>
                </a:solidFill>
              </a:rPr>
              <a:t> </a:t>
            </a:r>
            <a:r>
              <a:rPr lang="en-GB" sz="3200" dirty="0" err="1">
                <a:solidFill>
                  <a:srgbClr val="FF0000"/>
                </a:solidFill>
              </a:rPr>
              <a:t>na</a:t>
            </a:r>
            <a:r>
              <a:rPr lang="en-GB" sz="3200" dirty="0">
                <a:solidFill>
                  <a:srgbClr val="FF0000"/>
                </a:solidFill>
              </a:rPr>
              <a:t> </a:t>
            </a:r>
            <a:r>
              <a:rPr lang="en-GB" sz="3200" dirty="0" err="1">
                <a:solidFill>
                  <a:srgbClr val="FF0000"/>
                </a:solidFill>
              </a:rPr>
              <a:t>výživu</a:t>
            </a:r>
            <a:r>
              <a:rPr lang="en-GB" sz="3200" dirty="0">
                <a:solidFill>
                  <a:srgbClr val="FF0000"/>
                </a:solidFill>
              </a:rPr>
              <a:t>. </a:t>
            </a:r>
          </a:p>
          <a:p>
            <a:pPr>
              <a:lnSpc>
                <a:spcPct val="87000"/>
              </a:lnSpc>
              <a:spcAft>
                <a:spcPts val="1425"/>
              </a:spcAft>
              <a:buClrTx/>
              <a:buFontTx/>
              <a:buNone/>
            </a:pPr>
            <a:endParaRPr lang="en-GB" sz="3200" dirty="0">
              <a:solidFill>
                <a:srgbClr val="FF0000"/>
              </a:solidFill>
            </a:endParaRPr>
          </a:p>
          <a:p>
            <a:pPr>
              <a:lnSpc>
                <a:spcPct val="87000"/>
              </a:lnSpc>
              <a:spcAft>
                <a:spcPts val="1425"/>
              </a:spcAft>
              <a:buClrTx/>
              <a:buFontTx/>
              <a:buNone/>
            </a:pPr>
            <a:r>
              <a:rPr lang="en-GB" sz="3200" dirty="0">
                <a:solidFill>
                  <a:srgbClr val="FFFF00"/>
                </a:solidFill>
              </a:rPr>
              <a:t>							</a:t>
            </a:r>
            <a:r>
              <a:rPr lang="en-GB" sz="3200" dirty="0" err="1">
                <a:solidFill>
                  <a:srgbClr val="FFFF00"/>
                </a:solidFill>
              </a:rPr>
              <a:t>Náročnější</a:t>
            </a:r>
            <a:r>
              <a:rPr lang="en-GB" sz="3200" dirty="0">
                <a:solidFill>
                  <a:srgbClr val="FFFF00"/>
                </a:solidFill>
              </a:rPr>
              <a:t> </a:t>
            </a:r>
            <a:r>
              <a:rPr lang="en-GB" sz="3200" dirty="0" err="1">
                <a:solidFill>
                  <a:srgbClr val="FFFF00"/>
                </a:solidFill>
              </a:rPr>
              <a:t>než</a:t>
            </a:r>
            <a:r>
              <a:rPr lang="en-GB" sz="3200" dirty="0">
                <a:solidFill>
                  <a:srgbClr val="FFFF00"/>
                </a:solidFill>
              </a:rPr>
              <a:t> </a:t>
            </a:r>
            <a:r>
              <a:rPr lang="en-GB" sz="3200" dirty="0" err="1">
                <a:solidFill>
                  <a:srgbClr val="FFFF00"/>
                </a:solidFill>
              </a:rPr>
              <a:t>žito</a:t>
            </a:r>
            <a:r>
              <a:rPr lang="en-GB" sz="3200" dirty="0">
                <a:solidFill>
                  <a:srgbClr val="FFFF00"/>
                </a:solidFill>
              </a:rPr>
              <a:t>, </a:t>
            </a:r>
          </a:p>
          <a:p>
            <a:pPr>
              <a:lnSpc>
                <a:spcPct val="87000"/>
              </a:lnSpc>
              <a:spcAft>
                <a:spcPts val="1425"/>
              </a:spcAft>
              <a:buClrTx/>
              <a:buFontTx/>
              <a:buNone/>
            </a:pPr>
            <a:r>
              <a:rPr lang="en-GB" sz="3200" dirty="0">
                <a:solidFill>
                  <a:srgbClr val="FFFF00"/>
                </a:solidFill>
              </a:rPr>
              <a:t>ale </a:t>
            </a:r>
            <a:r>
              <a:rPr lang="en-GB" sz="3200" dirty="0" err="1">
                <a:solidFill>
                  <a:srgbClr val="FFFF00"/>
                </a:solidFill>
              </a:rPr>
              <a:t>méně</a:t>
            </a:r>
            <a:r>
              <a:rPr lang="en-GB" sz="3200" dirty="0">
                <a:solidFill>
                  <a:srgbClr val="FFFF00"/>
                </a:solidFill>
              </a:rPr>
              <a:t> </a:t>
            </a:r>
            <a:r>
              <a:rPr lang="en-GB" sz="3200" dirty="0" err="1">
                <a:solidFill>
                  <a:srgbClr val="FFFF00"/>
                </a:solidFill>
              </a:rPr>
              <a:t>než</a:t>
            </a:r>
            <a:r>
              <a:rPr lang="en-GB" sz="3200" dirty="0">
                <a:solidFill>
                  <a:srgbClr val="FFFF00"/>
                </a:solidFill>
              </a:rPr>
              <a:t> </a:t>
            </a:r>
            <a:r>
              <a:rPr lang="en-GB" sz="3200" dirty="0" err="1">
                <a:solidFill>
                  <a:srgbClr val="FFFF00"/>
                </a:solidFill>
              </a:rPr>
              <a:t>pšenice</a:t>
            </a:r>
            <a:r>
              <a:rPr lang="en-GB" sz="3200" dirty="0">
                <a:solidFill>
                  <a:srgbClr val="FFFF00"/>
                </a:solidFill>
              </a:rPr>
              <a:t>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759450" y="6876181"/>
            <a:ext cx="4105398" cy="378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solidFill>
                  <a:schemeClr val="tx1"/>
                </a:solidFill>
              </a:rPr>
              <a:t>http://</a:t>
            </a:r>
            <a:r>
              <a:rPr lang="cs-CZ" sz="1000" dirty="0" smtClean="0">
                <a:solidFill>
                  <a:schemeClr val="tx1"/>
                </a:solidFill>
              </a:rPr>
              <a:t>etext.czu.cz/php/skripta/objekt.php?titul_key=81&amp;obj=178&amp;no=Obr.2.1-8</a:t>
            </a:r>
            <a:endParaRPr lang="cs-CZ" sz="1000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750" y="6876181"/>
            <a:ext cx="4859338" cy="2354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solidFill>
                  <a:schemeClr val="tx1"/>
                </a:solidFill>
              </a:rPr>
              <a:t>http://</a:t>
            </a:r>
            <a:r>
              <a:rPr lang="cs-CZ" sz="1000" dirty="0" smtClean="0">
                <a:solidFill>
                  <a:schemeClr val="tx1"/>
                </a:solidFill>
              </a:rPr>
              <a:t>etext.czu.cz/php/skripta/objekt.php?titul_key=81&amp;obj=167&amp;no=Obr.2.1-9</a:t>
            </a:r>
            <a:endParaRPr lang="cs-CZ" sz="10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7413" y="1897063"/>
            <a:ext cx="3571875" cy="476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12291" name="Rectangle 3"/>
          <p:cNvSpPr>
            <a:spLocks noGrp="1" noChangeArrowheads="1"/>
          </p:cNvSpPr>
          <p:nvPr>
            <p:ph type="title" idx="4294967295"/>
          </p:nvPr>
        </p:nvSpPr>
        <p:spPr>
          <a:xfrm>
            <a:off x="503238" y="301625"/>
            <a:ext cx="9067800" cy="1258888"/>
          </a:xfrm>
          <a:ln/>
        </p:spPr>
        <p:txBody>
          <a:bodyPr/>
          <a:lstStyle/>
          <a:p>
            <a:endParaRPr lang="cs-CZ"/>
          </a:p>
        </p:txBody>
      </p:sp>
      <p:sp>
        <p:nvSpPr>
          <p:cNvPr id="12293" name="Text Box 5"/>
          <p:cNvSpPr txBox="1">
            <a:spLocks noChangeArrowheads="1"/>
          </p:cNvSpPr>
          <p:nvPr/>
        </p:nvSpPr>
        <p:spPr bwMode="auto">
          <a:xfrm>
            <a:off x="503238" y="301625"/>
            <a:ext cx="9070975" cy="1262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38880" rIns="90000" bIns="4500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algn="ctr">
              <a:buClrTx/>
              <a:buFontTx/>
              <a:buNone/>
            </a:pPr>
            <a:r>
              <a:rPr lang="en-GB" sz="4400"/>
              <a:t>Oves setý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967413" y="6761163"/>
            <a:ext cx="3571875" cy="378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solidFill>
                  <a:schemeClr val="tx1"/>
                </a:solidFill>
              </a:rPr>
              <a:t>http://</a:t>
            </a:r>
            <a:r>
              <a:rPr lang="cs-CZ" sz="1000" dirty="0" smtClean="0">
                <a:solidFill>
                  <a:schemeClr val="tx1"/>
                </a:solidFill>
              </a:rPr>
              <a:t>etext.czu.cz/php/skripta/objekt.php?titul_key=81&amp;obj=222&amp;no=Obr.2.2-13</a:t>
            </a:r>
            <a:endParaRPr lang="cs-CZ" sz="1000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3769" y="1897063"/>
            <a:ext cx="5616624" cy="4762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292" name="Rectangle 4"/>
          <p:cNvSpPr>
            <a:spLocks noGrp="1" noChangeArrowheads="1"/>
          </p:cNvSpPr>
          <p:nvPr>
            <p:ph type="subTitle" idx="4294967295"/>
          </p:nvPr>
        </p:nvSpPr>
        <p:spPr>
          <a:xfrm>
            <a:off x="503238" y="1403573"/>
            <a:ext cx="9067800" cy="2016223"/>
          </a:xfrm>
          <a:ln/>
        </p:spPr>
        <p:txBody>
          <a:bodyPr lIns="0" tIns="0" rIns="0" bIns="0" anchor="ctr"/>
          <a:lstStyle/>
          <a:p>
            <a:pPr marL="0" indent="0">
              <a:lnSpc>
                <a:spcPct val="93000"/>
              </a:lnSpc>
              <a:spcAft>
                <a:spcPct val="0"/>
              </a:spcAft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 smtClean="0"/>
          </a:p>
          <a:p>
            <a:pPr marL="0" indent="0">
              <a:lnSpc>
                <a:spcPct val="93000"/>
              </a:lnSpc>
              <a:spcAft>
                <a:spcPct val="0"/>
              </a:spcAft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/>
          </a:p>
          <a:p>
            <a:pPr marL="0" indent="0">
              <a:lnSpc>
                <a:spcPct val="93000"/>
              </a:lnSpc>
              <a:spcAft>
                <a:spcPct val="0"/>
              </a:spcAft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 smtClean="0"/>
          </a:p>
          <a:p>
            <a:pPr marL="0" indent="0">
              <a:lnSpc>
                <a:spcPct val="93000"/>
              </a:lnSpc>
              <a:spcAft>
                <a:spcPct val="0"/>
              </a:spcAft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/>
          </a:p>
          <a:p>
            <a:pPr marL="0" indent="0">
              <a:lnSpc>
                <a:spcPct val="93000"/>
              </a:lnSpc>
              <a:spcAft>
                <a:spcPct val="0"/>
              </a:spcAft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 smtClean="0"/>
          </a:p>
          <a:p>
            <a:pPr marL="0" indent="0">
              <a:lnSpc>
                <a:spcPct val="93000"/>
              </a:lnSpc>
              <a:spcAft>
                <a:spcPct val="0"/>
              </a:spcAft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/>
          </a:p>
          <a:p>
            <a:pPr marL="0" indent="0">
              <a:lnSpc>
                <a:spcPct val="93000"/>
              </a:lnSpc>
              <a:spcAft>
                <a:spcPct val="0"/>
              </a:spcAft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 smtClean="0"/>
          </a:p>
          <a:p>
            <a:pPr marL="0" indent="0">
              <a:lnSpc>
                <a:spcPct val="93000"/>
              </a:lnSpc>
              <a:spcAft>
                <a:spcPct val="0"/>
              </a:spcAft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/>
          </a:p>
          <a:p>
            <a:pPr marL="0" indent="0">
              <a:lnSpc>
                <a:spcPct val="93000"/>
              </a:lnSpc>
              <a:spcAft>
                <a:spcPct val="0"/>
              </a:spcAft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 smtClean="0">
              <a:solidFill>
                <a:srgbClr val="FFC000"/>
              </a:solidFill>
            </a:endParaRPr>
          </a:p>
          <a:p>
            <a:pPr marL="0" indent="0">
              <a:lnSpc>
                <a:spcPct val="93000"/>
              </a:lnSpc>
              <a:spcAft>
                <a:spcPct val="0"/>
              </a:spcAft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dirty="0" smtClean="0">
                <a:solidFill>
                  <a:srgbClr val="FFC000"/>
                </a:solidFill>
              </a:rPr>
              <a:t>Nenáročný </a:t>
            </a:r>
            <a:r>
              <a:rPr lang="cs-CZ" dirty="0">
                <a:solidFill>
                  <a:srgbClr val="FFC000"/>
                </a:solidFill>
              </a:rPr>
              <a:t>na klimatické </a:t>
            </a:r>
            <a:r>
              <a:rPr lang="cs-CZ" dirty="0" smtClean="0">
                <a:solidFill>
                  <a:srgbClr val="FFC000"/>
                </a:solidFill>
              </a:rPr>
              <a:t>podmínky</a:t>
            </a:r>
            <a:r>
              <a:rPr lang="cs-CZ" dirty="0">
                <a:solidFill>
                  <a:srgbClr val="FFC000"/>
                </a:solidFill>
              </a:rPr>
              <a:t>. Vhodný přerušovač </a:t>
            </a:r>
            <a:r>
              <a:rPr lang="cs-CZ" dirty="0" smtClean="0">
                <a:solidFill>
                  <a:srgbClr val="FFC000"/>
                </a:solidFill>
              </a:rPr>
              <a:t>osevního </a:t>
            </a:r>
            <a:r>
              <a:rPr lang="cs-CZ" dirty="0">
                <a:solidFill>
                  <a:srgbClr val="FFC000"/>
                </a:solidFill>
              </a:rPr>
              <a:t>postupu</a:t>
            </a:r>
            <a:r>
              <a:rPr lang="cs-CZ" dirty="0" smtClean="0">
                <a:solidFill>
                  <a:srgbClr val="FFC000"/>
                </a:solidFill>
              </a:rPr>
              <a:t>. Fytosanitární účinky. Hodnotné </a:t>
            </a:r>
            <a:r>
              <a:rPr lang="cs-CZ" dirty="0">
                <a:solidFill>
                  <a:srgbClr val="FFC000"/>
                </a:solidFill>
              </a:rPr>
              <a:t>krmivo</a:t>
            </a:r>
            <a:r>
              <a:rPr lang="cs-CZ" dirty="0" smtClean="0">
                <a:solidFill>
                  <a:srgbClr val="FFC000"/>
                </a:solidFill>
              </a:rPr>
              <a:t>.</a:t>
            </a:r>
            <a:endParaRPr lang="cs-CZ" dirty="0">
              <a:solidFill>
                <a:srgbClr val="FFC000"/>
              </a:solidFill>
            </a:endParaRPr>
          </a:p>
          <a:p>
            <a:pPr marL="0" indent="0">
              <a:lnSpc>
                <a:spcPct val="93000"/>
              </a:lnSpc>
              <a:spcAft>
                <a:spcPct val="0"/>
              </a:spcAft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/>
          </a:p>
          <a:p>
            <a:pPr marL="0" indent="0">
              <a:lnSpc>
                <a:spcPct val="93000"/>
              </a:lnSpc>
              <a:spcAft>
                <a:spcPct val="0"/>
              </a:spcAft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 smtClean="0"/>
          </a:p>
          <a:p>
            <a:pPr marL="0" indent="0">
              <a:lnSpc>
                <a:spcPct val="93000"/>
              </a:lnSpc>
              <a:spcAft>
                <a:spcPct val="0"/>
              </a:spcAft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/>
          </a:p>
          <a:p>
            <a:pPr marL="0" indent="0">
              <a:lnSpc>
                <a:spcPct val="93000"/>
              </a:lnSpc>
              <a:spcAft>
                <a:spcPct val="0"/>
              </a:spcAft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/>
          </a:p>
          <a:p>
            <a:pPr marL="0" indent="0">
              <a:lnSpc>
                <a:spcPct val="93000"/>
              </a:lnSpc>
              <a:spcAft>
                <a:spcPct val="0"/>
              </a:spcAft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/>
          </a:p>
          <a:p>
            <a:pPr marL="0" indent="0">
              <a:lnSpc>
                <a:spcPct val="93000"/>
              </a:lnSpc>
              <a:spcAft>
                <a:spcPct val="0"/>
              </a:spcAft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/>
          </a:p>
          <a:p>
            <a:pPr marL="0" indent="0">
              <a:lnSpc>
                <a:spcPct val="93000"/>
              </a:lnSpc>
              <a:spcAft>
                <a:spcPct val="0"/>
              </a:spcAft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/>
          </a:p>
          <a:p>
            <a:pPr marL="0" indent="0">
              <a:lnSpc>
                <a:spcPct val="93000"/>
              </a:lnSpc>
              <a:spcAft>
                <a:spcPct val="0"/>
              </a:spcAft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3769" y="6761163"/>
            <a:ext cx="5616624" cy="2354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>
                <a:solidFill>
                  <a:schemeClr val="tx1"/>
                </a:solidFill>
              </a:rPr>
              <a:t>http://etext.czu.cz/img/skripta/76/120_porost_ovsa-1.jpg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etext.czu.cz/img/skripta/81/dscn3122-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9435" y="1979637"/>
            <a:ext cx="6353175" cy="476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314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503238" y="301625"/>
            <a:ext cx="9067800" cy="1258888"/>
          </a:xfrm>
          <a:ln/>
        </p:spPr>
        <p:txBody>
          <a:bodyPr/>
          <a:lstStyle/>
          <a:p>
            <a:endParaRPr lang="cs-CZ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03238" y="1563688"/>
            <a:ext cx="9067800" cy="5191125"/>
          </a:xfrm>
          <a:ln/>
        </p:spPr>
        <p:txBody>
          <a:bodyPr/>
          <a:lstStyle/>
          <a:p>
            <a:pPr lvl="1" indent="-284163">
              <a:buClrTx/>
              <a:buFontTx/>
              <a:buNone/>
              <a:tabLst>
                <a:tab pos="742950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  <a:tab pos="9432925" algn="l"/>
              </a:tabLst>
            </a:pPr>
            <a:r>
              <a:rPr lang="cs-CZ" sz="2800" dirty="0">
                <a:solidFill>
                  <a:srgbClr val="C00000"/>
                </a:solidFill>
              </a:rPr>
              <a:t>Vhodná </a:t>
            </a:r>
            <a:r>
              <a:rPr lang="cs-CZ" sz="2800" dirty="0" err="1">
                <a:solidFill>
                  <a:srgbClr val="C00000"/>
                </a:solidFill>
              </a:rPr>
              <a:t>bioplodina</a:t>
            </a:r>
            <a:r>
              <a:rPr lang="cs-CZ" sz="2800" dirty="0" smtClean="0">
                <a:solidFill>
                  <a:srgbClr val="C00000"/>
                </a:solidFill>
              </a:rPr>
              <a:t>, medonosná</a:t>
            </a:r>
            <a:r>
              <a:rPr lang="cs-CZ" sz="2800" dirty="0">
                <a:solidFill>
                  <a:srgbClr val="C00000"/>
                </a:solidFill>
              </a:rPr>
              <a:t>. Potlačuje plevele. </a:t>
            </a:r>
          </a:p>
        </p:txBody>
      </p:sp>
      <p:sp>
        <p:nvSpPr>
          <p:cNvPr id="13316" name="Text Box 4"/>
          <p:cNvSpPr txBox="1">
            <a:spLocks noChangeArrowheads="1"/>
          </p:cNvSpPr>
          <p:nvPr/>
        </p:nvSpPr>
        <p:spPr bwMode="auto">
          <a:xfrm>
            <a:off x="503238" y="301625"/>
            <a:ext cx="9070975" cy="12620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38880" rIns="90000" bIns="45000"/>
          <a:lstStyle>
            <a:lvl1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 algn="ctr">
              <a:buClrTx/>
              <a:buFontTx/>
              <a:buNone/>
            </a:pPr>
            <a:r>
              <a:rPr lang="en-GB" sz="4400" dirty="0" err="1"/>
              <a:t>Pohanka</a:t>
            </a:r>
            <a:r>
              <a:rPr lang="en-GB" sz="4400" dirty="0"/>
              <a:t> </a:t>
            </a:r>
            <a:r>
              <a:rPr lang="en-GB" sz="4400" dirty="0" err="1"/>
              <a:t>jedlá</a:t>
            </a:r>
            <a:r>
              <a:rPr lang="en-GB" sz="4400" dirty="0"/>
              <a:t> - </a:t>
            </a:r>
            <a:r>
              <a:rPr lang="en-GB" sz="4400" dirty="0" err="1"/>
              <a:t>pseudoobilnina</a:t>
            </a:r>
            <a:endParaRPr lang="en-GB" sz="44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151880" y="6753386"/>
            <a:ext cx="8064896" cy="2640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>
                <a:solidFill>
                  <a:schemeClr val="tx1"/>
                </a:solidFill>
              </a:rPr>
              <a:t>http://</a:t>
            </a:r>
            <a:r>
              <a:rPr lang="cs-CZ" sz="1200" dirty="0" smtClean="0">
                <a:solidFill>
                  <a:schemeClr val="tx1"/>
                </a:solidFill>
              </a:rPr>
              <a:t>etext.czu.cz/img/skripta/81/dscn31221.jpghttp</a:t>
            </a:r>
            <a:r>
              <a:rPr lang="cs-CZ" sz="1200" dirty="0">
                <a:solidFill>
                  <a:schemeClr val="tx1"/>
                </a:solidFill>
              </a:rPr>
              <a:t>://etext.czu.cz/img/skripta/81/dscn3122-1.jpg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503238" y="301625"/>
            <a:ext cx="9067800" cy="1258888"/>
          </a:xfrm>
          <a:ln/>
        </p:spPr>
        <p:txBody>
          <a:bodyPr/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/>
              <a:t>Opakování</a:t>
            </a:r>
          </a:p>
        </p:txBody>
      </p:sp>
      <p:sp>
        <p:nvSpPr>
          <p:cNvPr id="14338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503238" y="1768475"/>
            <a:ext cx="9067800" cy="4986338"/>
          </a:xfrm>
          <a:ln/>
        </p:spPr>
        <p:txBody>
          <a:bodyPr/>
          <a:lstStyle/>
          <a:p>
            <a:pPr indent="-341313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/>
              <a:t>1. Využití pšenice jednozrnky.</a:t>
            </a:r>
          </a:p>
          <a:p>
            <a:pPr indent="-341313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/>
              <a:t>2. Je pšenice špalda vhodná pro mouku na kynutá těsta?</a:t>
            </a:r>
          </a:p>
          <a:p>
            <a:pPr indent="-341313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/>
              <a:t>3. Nejvýznamnější choroba žita.</a:t>
            </a:r>
          </a:p>
          <a:p>
            <a:pPr indent="-341313">
              <a:buClrTx/>
              <a:buFontTx/>
              <a:buNone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/>
              <a:t>4. Plodiny vhodné pro ekologcké zemědělství by měly splňovat.................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503238" y="301625"/>
            <a:ext cx="9067800" cy="1258888"/>
          </a:xfrm>
          <a:ln/>
        </p:spPr>
        <p:txBody>
          <a:bodyPr/>
          <a:lstStyle/>
          <a:p>
            <a:pPr algn="ctr"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/>
              <a:t>Opakování - </a:t>
            </a:r>
            <a:r>
              <a:rPr lang="cs-CZ">
                <a:solidFill>
                  <a:srgbClr val="FF0000"/>
                </a:solidFill>
              </a:rPr>
              <a:t>řešení</a:t>
            </a:r>
          </a:p>
        </p:txBody>
      </p:sp>
      <p:sp>
        <p:nvSpPr>
          <p:cNvPr id="15362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503238" y="1768475"/>
            <a:ext cx="9067800" cy="4986338"/>
          </a:xfrm>
          <a:ln/>
        </p:spPr>
        <p:txBody>
          <a:bodyPr/>
          <a:lstStyle/>
          <a:p>
            <a:endParaRPr lang="cs-CZ"/>
          </a:p>
        </p:txBody>
      </p:sp>
      <p:sp>
        <p:nvSpPr>
          <p:cNvPr id="15363" name="Text Box 3"/>
          <p:cNvSpPr txBox="1">
            <a:spLocks noChangeArrowheads="1"/>
          </p:cNvSpPr>
          <p:nvPr/>
        </p:nvSpPr>
        <p:spPr bwMode="auto">
          <a:xfrm>
            <a:off x="503238" y="1768475"/>
            <a:ext cx="9067800" cy="4986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5000" rIns="90000" bIns="45000"/>
          <a:lstStyle>
            <a:lvl1pPr marL="342900" indent="-341313"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1pPr>
            <a:lvl2pPr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2pPr>
            <a:lvl3pPr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3pPr>
            <a:lvl4pPr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4pPr>
            <a:lvl5pPr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5pPr>
            <a:lvl6pPr marL="25146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6pPr>
            <a:lvl7pPr marL="29718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7pPr>
            <a:lvl8pPr marL="34290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8pPr>
            <a:lvl9pPr marL="3886200" indent="-228600" defTabSz="449263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tabLst>
                <a:tab pos="34290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>
                <a:solidFill>
                  <a:srgbClr val="000000"/>
                </a:solidFill>
                <a:latin typeface="Arial" charset="0"/>
                <a:ea typeface="Microsoft YaHei" charset="0"/>
                <a:cs typeface="Microsoft YaHei" charset="0"/>
              </a:defRPr>
            </a:lvl9pPr>
          </a:lstStyle>
          <a:p>
            <a:pPr>
              <a:lnSpc>
                <a:spcPct val="87000"/>
              </a:lnSpc>
              <a:spcAft>
                <a:spcPts val="1425"/>
              </a:spcAft>
              <a:buClrTx/>
              <a:buFontTx/>
              <a:buNone/>
            </a:pPr>
            <a:r>
              <a:rPr lang="cs-CZ" sz="3200"/>
              <a:t>1. Využití pšenice jednozrnky. </a:t>
            </a:r>
            <a:r>
              <a:rPr lang="cs-CZ" sz="3200">
                <a:solidFill>
                  <a:srgbClr val="FF0000"/>
                </a:solidFill>
              </a:rPr>
              <a:t>Nekynutá těsta (arabský chléb, sušenky).</a:t>
            </a:r>
          </a:p>
          <a:p>
            <a:pPr>
              <a:lnSpc>
                <a:spcPct val="87000"/>
              </a:lnSpc>
              <a:spcAft>
                <a:spcPts val="1425"/>
              </a:spcAft>
              <a:buClrTx/>
              <a:buFontTx/>
              <a:buNone/>
            </a:pPr>
            <a:r>
              <a:rPr lang="cs-CZ" sz="3200"/>
              <a:t>2. Je pšenice špalda vhodná pro mouku na kynutá těsta?</a:t>
            </a:r>
            <a:r>
              <a:rPr lang="cs-CZ" sz="3200">
                <a:solidFill>
                  <a:srgbClr val="FF0000"/>
                </a:solidFill>
              </a:rPr>
              <a:t> Ano.</a:t>
            </a:r>
          </a:p>
          <a:p>
            <a:pPr>
              <a:lnSpc>
                <a:spcPct val="87000"/>
              </a:lnSpc>
              <a:spcAft>
                <a:spcPts val="1425"/>
              </a:spcAft>
              <a:buClrTx/>
              <a:buFontTx/>
              <a:buNone/>
            </a:pPr>
            <a:r>
              <a:rPr lang="cs-CZ" sz="3200"/>
              <a:t>3. Nejvýznamnější choroba žita. </a:t>
            </a:r>
            <a:r>
              <a:rPr lang="cs-CZ" sz="3200">
                <a:solidFill>
                  <a:srgbClr val="FF0000"/>
                </a:solidFill>
              </a:rPr>
              <a:t>Plíseň sněžná.</a:t>
            </a:r>
          </a:p>
          <a:p>
            <a:pPr>
              <a:lnSpc>
                <a:spcPct val="87000"/>
              </a:lnSpc>
              <a:spcAft>
                <a:spcPts val="1425"/>
              </a:spcAft>
              <a:buClrTx/>
              <a:buFontTx/>
              <a:buNone/>
            </a:pPr>
            <a:r>
              <a:rPr lang="cs-CZ" sz="3200"/>
              <a:t>4. Plodiny vhodné pro ekologcké zemědělství by měly splňovat. </a:t>
            </a:r>
            <a:r>
              <a:rPr lang="cs-CZ" sz="3200">
                <a:solidFill>
                  <a:srgbClr val="FF0000"/>
                </a:solidFill>
              </a:rPr>
              <a:t>Měly by být</a:t>
            </a:r>
            <a:r>
              <a:rPr lang="cs-CZ" sz="3200"/>
              <a:t> </a:t>
            </a:r>
            <a:r>
              <a:rPr lang="cs-CZ" sz="3200">
                <a:solidFill>
                  <a:srgbClr val="FF0000"/>
                </a:solidFill>
              </a:rPr>
              <a:t>nenáročné na potřebu živin, odolné proti chorobám a škůdcům.</a:t>
            </a: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1"/>
          <p:cNvSpPr>
            <a:spLocks noGrp="1" noChangeArrowheads="1"/>
          </p:cNvSpPr>
          <p:nvPr>
            <p:ph type="title" idx="4294967295"/>
          </p:nvPr>
        </p:nvSpPr>
        <p:spPr>
          <a:xfrm>
            <a:off x="503238" y="301625"/>
            <a:ext cx="9069387" cy="1260475"/>
          </a:xfrm>
          <a:ln/>
        </p:spPr>
        <p:txBody>
          <a:bodyPr lIns="0" tIns="72000" rIns="0" bIns="0" anchor="ctr"/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en-GB"/>
              <a:t>Zdroj:</a:t>
            </a:r>
          </a:p>
        </p:txBody>
      </p:sp>
      <p:sp>
        <p:nvSpPr>
          <p:cNvPr id="16386" name="Rectangle 2"/>
          <p:cNvSpPr>
            <a:spLocks noGrp="1" noChangeArrowheads="1"/>
          </p:cNvSpPr>
          <p:nvPr>
            <p:ph type="body" idx="4294967295"/>
          </p:nvPr>
        </p:nvSpPr>
        <p:spPr>
          <a:xfrm>
            <a:off x="503238" y="1768475"/>
            <a:ext cx="9069387" cy="4987925"/>
          </a:xfrm>
          <a:ln/>
        </p:spPr>
        <p:txBody>
          <a:bodyPr lIns="0" tIns="52560" rIns="0" bIns="0"/>
          <a:lstStyle/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en-GB" dirty="0" err="1"/>
              <a:t>Všechny</a:t>
            </a:r>
            <a:r>
              <a:rPr lang="en-GB" dirty="0"/>
              <a:t> </a:t>
            </a:r>
            <a:r>
              <a:rPr lang="en-GB" dirty="0" err="1"/>
              <a:t>obrázky</a:t>
            </a:r>
            <a:r>
              <a:rPr lang="en-GB" dirty="0"/>
              <a:t> </a:t>
            </a:r>
            <a:r>
              <a:rPr lang="cs-CZ" dirty="0" smtClean="0"/>
              <a:t>dostupné online</a:t>
            </a:r>
            <a:r>
              <a:rPr lang="en-GB" dirty="0" smtClean="0"/>
              <a:t> </a:t>
            </a:r>
            <a:r>
              <a:rPr lang="en-GB" dirty="0"/>
              <a:t>z</a:t>
            </a:r>
            <a:r>
              <a:rPr lang="en-GB" dirty="0" smtClean="0"/>
              <a:t>:</a:t>
            </a:r>
            <a:endParaRPr lang="cs-CZ" dirty="0" smtClean="0"/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en-GB" dirty="0" smtClean="0">
                <a:hlinkClick r:id="rId3" tooltip="http://etext.czu.cz/search.php"/>
              </a:rPr>
              <a:t>http://etext.czu.cz/search.php</a:t>
            </a:r>
            <a:endParaRPr lang="cs-CZ" dirty="0" smtClean="0"/>
          </a:p>
          <a:p>
            <a:pPr marL="431800" indent="-322263">
              <a:buClrTx/>
              <a:buSzPct val="45000"/>
              <a:buFontTx/>
              <a:buNone/>
              <a:tabLst>
                <a:tab pos="431800" algn="l"/>
                <a:tab pos="536575" algn="l"/>
                <a:tab pos="985838" algn="l"/>
                <a:tab pos="1435100" algn="l"/>
                <a:tab pos="1884363" algn="l"/>
                <a:tab pos="2333625" algn="l"/>
                <a:tab pos="2782888" algn="l"/>
                <a:tab pos="3232150" algn="l"/>
                <a:tab pos="3681413" algn="l"/>
                <a:tab pos="4130675" algn="l"/>
                <a:tab pos="4579938" algn="l"/>
                <a:tab pos="5029200" algn="l"/>
                <a:tab pos="5478463" algn="l"/>
                <a:tab pos="5927725" algn="l"/>
                <a:tab pos="6376988" algn="l"/>
                <a:tab pos="6826250" algn="l"/>
                <a:tab pos="7275513" algn="l"/>
                <a:tab pos="7724775" algn="l"/>
                <a:tab pos="8174038" algn="l"/>
                <a:tab pos="8623300" algn="l"/>
                <a:tab pos="9072563" algn="l"/>
              </a:tabLst>
            </a:pPr>
            <a:r>
              <a:rPr lang="cs-CZ" dirty="0" smtClean="0"/>
              <a:t>Souhlas s uvedením byl udělen ústně pracovníkem katedry </a:t>
            </a:r>
            <a:r>
              <a:rPr lang="cs-CZ" smtClean="0"/>
              <a:t>rostlinné výroby ČZU.</a:t>
            </a:r>
            <a:endParaRPr lang="en-GB" dirty="0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Microsoft YaHei"/>
        <a:cs typeface="Microsoft YaHei"/>
      </a:majorFont>
      <a:minorFont>
        <a:latin typeface="Arial"/>
        <a:ea typeface="Microsoft YaHei"/>
        <a:cs typeface="Microsoft YaHei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Motiv systému Office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Motiv systému Office">
      <a:majorFont>
        <a:latin typeface="Arial"/>
        <a:ea typeface="Microsoft YaHei"/>
        <a:cs typeface="Microsoft YaHei"/>
      </a:majorFont>
      <a:minorFont>
        <a:latin typeface="Arial"/>
        <a:ea typeface="Microsoft YaHei"/>
        <a:cs typeface="Microsoft YaHei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rgbClr val="00B8FF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449263" rtl="0" eaLnBrk="1" fontAlgn="base" latinLnBrk="0" hangingPunct="0">
          <a:lnSpc>
            <a:spcPct val="93000"/>
          </a:lnSpc>
          <a:spcBef>
            <a:spcPct val="0"/>
          </a:spcBef>
          <a:spcAft>
            <a:spcPct val="0"/>
          </a:spcAft>
          <a:buClr>
            <a:srgbClr val="000000"/>
          </a:buClr>
          <a:buSzPct val="100000"/>
          <a:buFont typeface="Times New Roman" pitchFamily="16" charset="0"/>
          <a:buNone/>
          <a:tabLst/>
          <a:defRPr kumimoji="0" lang="en-GB" sz="1800" b="0" i="0" u="none" strike="noStrike" cap="none" normalizeH="0" baseline="0" smtClean="0">
            <a:ln>
              <a:noFill/>
            </a:ln>
            <a:solidFill>
              <a:schemeClr val="bg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Motiv systému Office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tiv systému Office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Motiv systému Office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ystému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34623</TotalTime>
  <Words>503</Words>
  <Application>Microsoft Office PowerPoint</Application>
  <PresentationFormat>Vlastní</PresentationFormat>
  <Paragraphs>124</Paragraphs>
  <Slides>13</Slides>
  <Notes>13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Motiv systému Office</vt:lpstr>
      <vt:lpstr>Motiv systému Office</vt:lpstr>
      <vt:lpstr>Prezentace aplikace PowerPoint</vt:lpstr>
      <vt:lpstr>Netradiční obiloviny </vt:lpstr>
      <vt:lpstr>Alternativní obilniny I. skupiny</vt:lpstr>
      <vt:lpstr>Pšenice špalda</vt:lpstr>
      <vt:lpstr>Pšenice jednozrnka  </vt:lpstr>
      <vt:lpstr> </vt:lpstr>
      <vt:lpstr>Prezentace aplikace PowerPoint</vt:lpstr>
      <vt:lpstr>Tritikale</vt:lpstr>
      <vt:lpstr>Prezentace aplikace PowerPoint</vt:lpstr>
      <vt:lpstr>Prezentace aplikace PowerPoint</vt:lpstr>
      <vt:lpstr>Opakování</vt:lpstr>
      <vt:lpstr>Opakování - řešení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cp:lastModifiedBy>votavoa</cp:lastModifiedBy>
  <cp:revision>23</cp:revision>
  <cp:lastPrinted>1601-01-01T00:00:00Z</cp:lastPrinted>
  <dcterms:created xsi:type="dcterms:W3CDTF">1601-01-01T00:00:00Z</dcterms:created>
  <dcterms:modified xsi:type="dcterms:W3CDTF">2014-06-05T09:06:33Z</dcterms:modified>
</cp:coreProperties>
</file>