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9"/>
  </p:notesMasterIdLst>
  <p:sldIdLst>
    <p:sldId id="27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768" y="-10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3525" cy="400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6788" cy="481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endParaRPr lang="cs-CZ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endParaRPr lang="cs-CZ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endParaRPr lang="cs-CZ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fld id="{0FEC015E-9CCB-4B48-961D-A8022C56139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2683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CD8041D-B9F1-4996-A710-540CFE02962D}" type="slidenum">
              <a:rPr lang="cs-CZ"/>
              <a:pPr/>
              <a:t>2</a:t>
            </a:fld>
            <a:endParaRPr lang="cs-CZ"/>
          </a:p>
        </p:txBody>
      </p:sp>
      <p:sp>
        <p:nvSpPr>
          <p:cNvPr id="1945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945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45E33789-F402-40C4-BBB8-0042F0642234}" type="slidenum">
              <a:rPr lang="cs-CZ"/>
              <a:pPr/>
              <a:t>3</a:t>
            </a:fld>
            <a:endParaRPr lang="cs-CZ"/>
          </a:p>
        </p:txBody>
      </p:sp>
      <p:sp>
        <p:nvSpPr>
          <p:cNvPr id="2048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048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EAB7383A-C467-4B87-AAB5-CF803DA09F28}" type="slidenum">
              <a:rPr lang="cs-CZ"/>
              <a:pPr/>
              <a:t>4</a:t>
            </a:fld>
            <a:endParaRPr lang="cs-CZ"/>
          </a:p>
        </p:txBody>
      </p:sp>
      <p:sp>
        <p:nvSpPr>
          <p:cNvPr id="2150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150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F5445F66-02B8-42C0-A861-B58B94D81951}" type="slidenum">
              <a:rPr lang="cs-CZ"/>
              <a:pPr/>
              <a:t>5</a:t>
            </a:fld>
            <a:endParaRPr lang="cs-CZ"/>
          </a:p>
        </p:txBody>
      </p:sp>
      <p:sp>
        <p:nvSpPr>
          <p:cNvPr id="2252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253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F6CB03B9-3112-496C-A98B-AC2ABEDC50AA}" type="slidenum">
              <a:rPr lang="cs-CZ"/>
              <a:pPr/>
              <a:t>6</a:t>
            </a:fld>
            <a:endParaRPr lang="cs-CZ"/>
          </a:p>
        </p:txBody>
      </p:sp>
      <p:sp>
        <p:nvSpPr>
          <p:cNvPr id="2355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355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CC2614D8-DEBC-41D9-A875-5AADBB0FEE95}" type="slidenum">
              <a:rPr lang="cs-CZ"/>
              <a:pPr/>
              <a:t>7</a:t>
            </a:fld>
            <a:endParaRPr lang="cs-CZ"/>
          </a:p>
        </p:txBody>
      </p:sp>
      <p:sp>
        <p:nvSpPr>
          <p:cNvPr id="2457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457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840FCE0A-AA16-4186-82EC-094954F43D0B}" type="slidenum">
              <a:rPr lang="cs-CZ"/>
              <a:pPr/>
              <a:t>8</a:t>
            </a:fld>
            <a:endParaRPr lang="cs-CZ"/>
          </a:p>
        </p:txBody>
      </p:sp>
      <p:sp>
        <p:nvSpPr>
          <p:cNvPr id="2560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560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0FCAA8AD-0B6F-40FE-B174-8AE1690C0019}" type="slidenum">
              <a:rPr lang="cs-CZ"/>
              <a:pPr/>
              <a:t>9</a:t>
            </a:fld>
            <a:endParaRPr lang="cs-CZ"/>
          </a:p>
        </p:txBody>
      </p:sp>
      <p:sp>
        <p:nvSpPr>
          <p:cNvPr id="2662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662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54304622-EF29-424A-B6B0-3D9878C3D6B2}" type="slidenum">
              <a:rPr lang="cs-CZ"/>
              <a:pPr/>
              <a:t>10</a:t>
            </a:fld>
            <a:endParaRPr lang="cs-CZ"/>
          </a:p>
        </p:txBody>
      </p:sp>
      <p:sp>
        <p:nvSpPr>
          <p:cNvPr id="2764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765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8026B74E-118D-482A-9AEE-9097E3775562}" type="slidenum">
              <a:rPr lang="cs-CZ"/>
              <a:pPr/>
              <a:t>11</a:t>
            </a:fld>
            <a:endParaRPr lang="cs-CZ"/>
          </a:p>
        </p:txBody>
      </p:sp>
      <p:sp>
        <p:nvSpPr>
          <p:cNvPr id="2867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867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5790F6A6-3300-42D3-8311-C1A7D94731F2}" type="slidenum">
              <a:rPr lang="cs-CZ"/>
              <a:pPr/>
              <a:t>12</a:t>
            </a:fld>
            <a:endParaRPr lang="cs-CZ"/>
          </a:p>
        </p:txBody>
      </p:sp>
      <p:sp>
        <p:nvSpPr>
          <p:cNvPr id="2969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69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E59BA1AF-3876-49B2-83FF-2357DC60C384}" type="slidenum">
              <a:rPr lang="cs-CZ"/>
              <a:pPr/>
              <a:t>13</a:t>
            </a:fld>
            <a:endParaRPr lang="cs-CZ"/>
          </a:p>
        </p:txBody>
      </p:sp>
      <p:sp>
        <p:nvSpPr>
          <p:cNvPr id="3072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46A97772-1003-4A52-8AFC-010A35CB3415}" type="slidenum">
              <a:rPr lang="cs-CZ"/>
              <a:pPr/>
              <a:t>14</a:t>
            </a:fld>
            <a:endParaRPr lang="cs-CZ"/>
          </a:p>
        </p:txBody>
      </p:sp>
      <p:sp>
        <p:nvSpPr>
          <p:cNvPr id="3174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174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D54E2E1F-F18F-4A9E-9414-99C84BBF1D47}" type="slidenum">
              <a:rPr lang="cs-CZ"/>
              <a:pPr/>
              <a:t>15</a:t>
            </a:fld>
            <a:endParaRPr lang="cs-CZ"/>
          </a:p>
        </p:txBody>
      </p:sp>
      <p:sp>
        <p:nvSpPr>
          <p:cNvPr id="3276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277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5AB9F991-2C7C-41E2-B116-AF982A00FD81}" type="slidenum">
              <a:rPr lang="cs-CZ"/>
              <a:pPr/>
              <a:t>16</a:t>
            </a:fld>
            <a:endParaRPr lang="cs-CZ"/>
          </a:p>
        </p:txBody>
      </p:sp>
      <p:sp>
        <p:nvSpPr>
          <p:cNvPr id="3379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379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DF2B0F94-E664-4D73-877B-F18EA3B8AF35}" type="slidenum">
              <a:rPr lang="cs-CZ"/>
              <a:pPr/>
              <a:t>17</a:t>
            </a:fld>
            <a:endParaRPr lang="cs-CZ"/>
          </a:p>
        </p:txBody>
      </p:sp>
      <p:sp>
        <p:nvSpPr>
          <p:cNvPr id="3481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481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6A439A31-ADE2-412C-B4CC-4379E7D6F5A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24708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8467A3E0-C8CF-4B82-A8A7-D01235CC927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86398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D86739C1-17E3-4B62-A13E-4D2F072B11F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782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7700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13338" y="1768475"/>
            <a:ext cx="4459287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A494E366-EAFB-408E-909B-A9DACF82C3B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71189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F4D2AE14-8319-485C-8EB6-BEAB9966A47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7236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300BEF8E-79FE-4696-A672-F8E482A6695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99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7237960F-B0AC-4E96-AA3B-38D007D17C7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1126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4ACE3053-E67E-437B-8C3B-59F2A879F6A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9341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8A1D4723-423D-439C-8DA9-5F57281B73A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523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D51DF960-511C-4865-9D52-5BB33F946FE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03296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5675" y="301625"/>
            <a:ext cx="2266950" cy="64547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0037" cy="64547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EFFBFA66-F342-4973-A0E8-78F43B95A2A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85139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69387" cy="1260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>
          <a:xfrm>
            <a:off x="503238" y="6886575"/>
            <a:ext cx="2346325" cy="519113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1"/>
          </p:nvPr>
        </p:nvSpPr>
        <p:spPr>
          <a:xfrm>
            <a:off x="3448050" y="6886575"/>
            <a:ext cx="3194050" cy="519113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2"/>
          </p:nvPr>
        </p:nvSpPr>
        <p:spPr>
          <a:xfrm>
            <a:off x="7227888" y="6886575"/>
            <a:ext cx="2346325" cy="519113"/>
          </a:xfrm>
        </p:spPr>
        <p:txBody>
          <a:bodyPr/>
          <a:lstStyle>
            <a:lvl1pPr>
              <a:defRPr/>
            </a:lvl1pPr>
          </a:lstStyle>
          <a:p>
            <a:fld id="{35ADEA63-F214-41EC-B33B-5C23005F48E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2601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03238" y="301625"/>
            <a:ext cx="9069387" cy="126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6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3238" y="1768475"/>
            <a:ext cx="9069387" cy="498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28224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503238" y="6886575"/>
            <a:ext cx="23463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endParaRPr lang="cs-CZ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448050" y="6886575"/>
            <a:ext cx="319405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7227888" y="6886575"/>
            <a:ext cx="23463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fld id="{E64E6095-3601-4048-8E4D-5A2E6FF31BDE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2pPr>
      <a:lvl3pPr marL="1143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3pPr>
      <a:lvl4pPr marL="1600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4pPr>
      <a:lvl5pPr marL="20574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5pPr>
      <a:lvl6pPr marL="25146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6pPr>
      <a:lvl7pPr marL="29718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7pPr>
      <a:lvl8pPr marL="3429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8pPr>
      <a:lvl9pPr marL="3886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9pPr>
    </p:titleStyle>
    <p:bodyStyle>
      <a:lvl1pPr marL="342900" indent="-342900" algn="l" defTabSz="449263" rtl="0" fontAlgn="base" hangingPunct="0">
        <a:lnSpc>
          <a:spcPct val="93000"/>
        </a:lnSpc>
        <a:spcBef>
          <a:spcPct val="0"/>
        </a:spcBef>
        <a:spcAft>
          <a:spcPts val="1413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fontAlgn="base" hangingPunct="0">
        <a:lnSpc>
          <a:spcPct val="93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fontAlgn="base" hangingPunct="0">
        <a:lnSpc>
          <a:spcPct val="93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fontAlgn="base" hangingPunct="0">
        <a:lnSpc>
          <a:spcPct val="93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farm.cz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504031" y="302738"/>
            <a:ext cx="9072563" cy="1665928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88855" y="286987"/>
            <a:ext cx="6704665" cy="163793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7092241"/>
              </p:ext>
            </p:extLst>
          </p:nvPr>
        </p:nvGraphicFramePr>
        <p:xfrm>
          <a:off x="1387838" y="2351899"/>
          <a:ext cx="7383707" cy="4696805"/>
        </p:xfrm>
        <a:graphic>
          <a:graphicData uri="http://schemas.openxmlformats.org/drawingml/2006/table">
            <a:tbl>
              <a:tblPr/>
              <a:tblGrid>
                <a:gridCol w="2714418"/>
                <a:gridCol w="4669289"/>
              </a:tblGrid>
              <a:tr h="7139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Chov malých přežvýkavců v systému ekologického zemědělství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VY_32_INOVACE_11.02.13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Alice Votavová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Ekologické zemědělství a agroturistika pro 4. ročník </a:t>
                      </a:r>
                      <a:r>
                        <a:rPr kumimoji="0" lang="cs-CZ" sz="12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agropodnikání</a:t>
                      </a: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(rozvoj venkova)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Agropodnikání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9. února 2013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Obsahem prezentace je chov ovcí a koz  v systému ekologického zemědělství. Stručně obeznamuje s chovatelskými podmínkami, technologií ustájení, výživou a krmením , plemenitbou a zdravotní péčí.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Výkladová prezentace doplněná o opakování , které slouží k upevnění poznatků.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5842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Chov malých přežvýkavců v EZ</a:t>
            </a:r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subTitle" idx="4294967295"/>
          </p:nvPr>
        </p:nvSpPr>
        <p:spPr bwMode="auto">
          <a:xfrm>
            <a:off x="503238" y="1768475"/>
            <a:ext cx="9070975" cy="49895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28224" rIns="0" bIns="0" anchor="ctr"/>
          <a:lstStyle/>
          <a:p>
            <a:pPr marL="0" indent="0" algn="just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>
                <a:solidFill>
                  <a:srgbClr val="280099"/>
                </a:solidFill>
              </a:rPr>
              <a:t>Relativně nízké investice.</a:t>
            </a:r>
          </a:p>
          <a:p>
            <a:pPr marL="0" indent="0" algn="just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>
              <a:solidFill>
                <a:srgbClr val="33A3A3"/>
              </a:solidFill>
            </a:endParaRPr>
          </a:p>
          <a:p>
            <a:pPr marL="0" indent="0" algn="just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>
                <a:solidFill>
                  <a:srgbClr val="33A3A3"/>
                </a:solidFill>
              </a:rPr>
              <a:t>Chov může zvládnout i začínající ekozemědělec (se základními znalostmi a zkušenostmi).</a:t>
            </a:r>
          </a:p>
          <a:p>
            <a:pPr marL="0" indent="0" algn="just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>
              <a:solidFill>
                <a:srgbClr val="663300"/>
              </a:solidFill>
            </a:endParaRPr>
          </a:p>
          <a:p>
            <a:pPr marL="0" indent="0" algn="just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>
                <a:solidFill>
                  <a:srgbClr val="663300"/>
                </a:solidFill>
              </a:rPr>
              <a:t>Ovce a kozy mají všestrannou užitkovost.</a:t>
            </a:r>
          </a:p>
          <a:p>
            <a:pPr marL="0" indent="0" algn="just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/>
          </a:p>
          <a:p>
            <a:pPr marL="0" indent="0" algn="just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>
                <a:solidFill>
                  <a:srgbClr val="FF0000"/>
                </a:solidFill>
              </a:rPr>
              <a:t>Udržují krajinu v méně příznivých oblastech.</a:t>
            </a:r>
          </a:p>
          <a:p>
            <a:pPr marL="0" indent="0" algn="just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>
              <a:solidFill>
                <a:srgbClr val="579D1C"/>
              </a:solidFill>
            </a:endParaRPr>
          </a:p>
          <a:p>
            <a:pPr marL="0" indent="0" algn="just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>
                <a:solidFill>
                  <a:srgbClr val="579D1C"/>
                </a:solidFill>
              </a:rPr>
              <a:t>Minimální závislost na koncentrovaných krmivech.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Chovatelské podmínky</a:t>
            </a:r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	Přiměřená </a:t>
            </a:r>
            <a:r>
              <a:rPr lang="cs-CZ" dirty="0"/>
              <a:t>ochrana před klimatickými jevy - </a:t>
            </a:r>
            <a:r>
              <a:rPr lang="cs-CZ" dirty="0">
                <a:solidFill>
                  <a:srgbClr val="FF0000"/>
                </a:solidFill>
              </a:rPr>
              <a:t>jednoduchý přístřešek, větrolam z balíků slámy, atd.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000080"/>
                </a:solidFill>
              </a:rPr>
              <a:t>	Dostatečný </a:t>
            </a:r>
            <a:r>
              <a:rPr lang="cs-CZ" dirty="0">
                <a:solidFill>
                  <a:srgbClr val="000080"/>
                </a:solidFill>
              </a:rPr>
              <a:t>zdroj vody k napájení (sníh nestačí).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	Pravidelná </a:t>
            </a:r>
            <a:r>
              <a:rPr lang="cs-CZ" dirty="0"/>
              <a:t>kontrola zdravotního stavu.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355E00"/>
                </a:solidFill>
              </a:rPr>
              <a:t>	Při </a:t>
            </a:r>
            <a:r>
              <a:rPr lang="cs-CZ" dirty="0">
                <a:solidFill>
                  <a:srgbClr val="355E00"/>
                </a:solidFill>
              </a:rPr>
              <a:t>porodech zajištění klidu a odborné pomoci. Zajištění poporodní péče.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Ustájení</a:t>
            </a:r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FF0000"/>
                </a:solidFill>
              </a:rPr>
              <a:t>	Přístřešky</a:t>
            </a:r>
            <a:r>
              <a:rPr lang="cs-CZ" dirty="0" smtClean="0"/>
              <a:t> </a:t>
            </a:r>
            <a:r>
              <a:rPr lang="cs-CZ" dirty="0"/>
              <a:t>– zimní musí mít alespoň dvě stěny + střechu. Mohou být i mobilní.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>
              <a:solidFill>
                <a:srgbClr val="FF0000"/>
              </a:solidFill>
            </a:endParaRP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FF0000"/>
                </a:solidFill>
              </a:rPr>
              <a:t>	Stáje </a:t>
            </a:r>
            <a:r>
              <a:rPr lang="cs-CZ" dirty="0">
                <a:solidFill>
                  <a:srgbClr val="FF0000"/>
                </a:solidFill>
              </a:rPr>
              <a:t>–</a:t>
            </a:r>
            <a:r>
              <a:rPr lang="cs-CZ" dirty="0"/>
              <a:t> pouze volně stlané, dle zásad </a:t>
            </a:r>
            <a:r>
              <a:rPr lang="cs-CZ" dirty="0" err="1"/>
              <a:t>welfare</a:t>
            </a:r>
            <a:r>
              <a:rPr lang="cs-CZ" dirty="0"/>
              <a:t>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2323DC"/>
                </a:solidFill>
              </a:rPr>
              <a:t>	a</a:t>
            </a:r>
            <a:r>
              <a:rPr lang="cs-CZ" dirty="0">
                <a:solidFill>
                  <a:srgbClr val="2323DC"/>
                </a:solidFill>
              </a:rPr>
              <a:t>) jednoprostorové</a:t>
            </a:r>
            <a:r>
              <a:rPr lang="cs-CZ" dirty="0"/>
              <a:t> nejsou rozděleny na krmení a ležení, dělí se hrazením na kotce (</a:t>
            </a:r>
            <a:r>
              <a:rPr lang="cs-CZ" dirty="0" err="1"/>
              <a:t>chouly</a:t>
            </a:r>
            <a:r>
              <a:rPr lang="cs-CZ" dirty="0"/>
              <a:t>). Podestýlá se sláma. Krmení do jeslí, žlabů nebo na krmný pás. Úklid hnoje 2 – 3x ročně.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/>
              <a:t>Ustájení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3238" y="1835621"/>
            <a:ext cx="9070975" cy="4968551"/>
          </a:xfrm>
          <a:ln/>
        </p:spPr>
        <p:txBody>
          <a:bodyPr/>
          <a:lstStyle/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0000FF"/>
                </a:solidFill>
              </a:rPr>
              <a:t>	b</a:t>
            </a:r>
            <a:r>
              <a:rPr lang="cs-CZ" dirty="0">
                <a:solidFill>
                  <a:srgbClr val="0000FF"/>
                </a:solidFill>
              </a:rPr>
              <a:t>). dvouprostorové stáje</a:t>
            </a:r>
            <a:r>
              <a:rPr lang="cs-CZ" dirty="0"/>
              <a:t> jsou průjezdné. Prostor pro krmení se nestele, prostor pro ležení ano. Krmivo do žlabů z krmné chodby.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/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	Přenosné </a:t>
            </a:r>
            <a:r>
              <a:rPr lang="cs-CZ" dirty="0"/>
              <a:t>jesle a krmné žlaby mohou sloužit i pro krmení venku, ale tam musí být </a:t>
            </a:r>
            <a:r>
              <a:rPr lang="cs-CZ" dirty="0">
                <a:solidFill>
                  <a:srgbClr val="FF0000"/>
                </a:solidFill>
              </a:rPr>
              <a:t>stříška</a:t>
            </a:r>
            <a:r>
              <a:rPr lang="cs-CZ" dirty="0"/>
              <a:t>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	Na </a:t>
            </a:r>
            <a:r>
              <a:rPr lang="cs-CZ" dirty="0"/>
              <a:t>pastvině dokrmování z krmných vozů se </a:t>
            </a:r>
            <a:r>
              <a:rPr lang="cs-CZ" dirty="0">
                <a:solidFill>
                  <a:srgbClr val="FF0000"/>
                </a:solidFill>
              </a:rPr>
              <a:t>šikmými zábranami</a:t>
            </a:r>
            <a:r>
              <a:rPr lang="cs-CZ" dirty="0"/>
              <a:t>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Oplocení pastvin</a:t>
            </a:r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Zvířata se musí naučit oplocení respektovat. 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>
                <a:solidFill>
                  <a:srgbClr val="0000FF"/>
                </a:solidFill>
              </a:rPr>
              <a:t>Oplocení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>
                <a:solidFill>
                  <a:srgbClr val="FF0000"/>
                </a:solidFill>
              </a:rPr>
              <a:t>a). trvalé</a:t>
            </a:r>
            <a:r>
              <a:rPr lang="cs-CZ"/>
              <a:t> vymezuje celý pastevní areál, je dlouhodobé.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>
                <a:solidFill>
                  <a:srgbClr val="FF0000"/>
                </a:solidFill>
              </a:rPr>
              <a:t>b). přenosné</a:t>
            </a:r>
            <a:r>
              <a:rPr lang="cs-CZ"/>
              <a:t> je dočasné. Má být lehké a levné. Může být elektrické i neelektrické. Při chovu rohatých zvířat je zakázáno používat pletivo a sítě.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>
                <a:solidFill>
                  <a:srgbClr val="6B0094"/>
                </a:solidFill>
              </a:rPr>
              <a:t>Oba typy oplocení lze kombinovat.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Výživa a krmení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	Ovce </a:t>
            </a:r>
            <a:r>
              <a:rPr lang="cs-CZ" dirty="0"/>
              <a:t>a kozy potřebují na jednotku hmotnosti v záchovné dávce </a:t>
            </a:r>
            <a:r>
              <a:rPr lang="cs-CZ" dirty="0">
                <a:solidFill>
                  <a:srgbClr val="FF0000"/>
                </a:solidFill>
              </a:rPr>
              <a:t>více živin a energie</a:t>
            </a:r>
            <a:r>
              <a:rPr lang="cs-CZ" dirty="0"/>
              <a:t> než skot.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>
              <a:solidFill>
                <a:srgbClr val="993366"/>
              </a:solidFill>
            </a:endParaRP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993366"/>
                </a:solidFill>
              </a:rPr>
              <a:t>	U </a:t>
            </a:r>
            <a:r>
              <a:rPr lang="cs-CZ" dirty="0">
                <a:solidFill>
                  <a:srgbClr val="993366"/>
                </a:solidFill>
              </a:rPr>
              <a:t>ovcí kvůli produkci vlny a u koz kvůli vyšší reakci na vnější podněty.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/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	Není </a:t>
            </a:r>
            <a:r>
              <a:rPr lang="cs-CZ" dirty="0"/>
              <a:t>problém zajistit krmení výlučně </a:t>
            </a:r>
            <a:r>
              <a:rPr lang="cs-CZ" dirty="0">
                <a:solidFill>
                  <a:srgbClr val="00AE00"/>
                </a:solidFill>
              </a:rPr>
              <a:t>ekologickými krmivy</a:t>
            </a:r>
            <a:r>
              <a:rPr lang="cs-CZ" dirty="0"/>
              <a:t>. Krmiva z konvenčního zemědělství do 10%.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Výživa a krmení</a:t>
            </a:r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Podle </a:t>
            </a:r>
            <a:r>
              <a:rPr lang="cs-CZ" dirty="0">
                <a:solidFill>
                  <a:srgbClr val="FF0000"/>
                </a:solidFill>
              </a:rPr>
              <a:t>pastevního období: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	Na </a:t>
            </a:r>
            <a:r>
              <a:rPr lang="cs-CZ" dirty="0"/>
              <a:t>začátku období dostatek hořčíku, </a:t>
            </a:r>
            <a:r>
              <a:rPr lang="cs-CZ" dirty="0" err="1"/>
              <a:t>laktující</a:t>
            </a:r>
            <a:r>
              <a:rPr lang="cs-CZ" dirty="0"/>
              <a:t> dostatek vápníku.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	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Pro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mláďata dostatek selenu – hrozí svalová dystrofie.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	Kozy </a:t>
            </a:r>
            <a:r>
              <a:rPr lang="cs-CZ" dirty="0"/>
              <a:t>vyžadují větší chutnost krmiva než ovce, dávají přednost listům a větvím.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Krmení podle reprodukce</a:t>
            </a:r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FF0000"/>
                </a:solidFill>
              </a:rPr>
              <a:t>	4 </a:t>
            </a:r>
            <a:r>
              <a:rPr lang="cs-CZ" dirty="0">
                <a:solidFill>
                  <a:srgbClr val="FF0000"/>
                </a:solidFill>
              </a:rPr>
              <a:t>týdny před zapouštěním </a:t>
            </a:r>
            <a:r>
              <a:rPr lang="cs-CZ" dirty="0" err="1">
                <a:solidFill>
                  <a:srgbClr val="FF0000"/>
                </a:solidFill>
              </a:rPr>
              <a:t>flushing</a:t>
            </a:r>
            <a:r>
              <a:rPr lang="cs-CZ" dirty="0"/>
              <a:t> - kvalitnější pastva + jádro a minerály), vyprovokuje vyšší počet ovulovaných vajíček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FF0000"/>
                </a:solidFill>
              </a:rPr>
              <a:t>	bahnění </a:t>
            </a:r>
            <a:r>
              <a:rPr lang="cs-CZ" dirty="0">
                <a:solidFill>
                  <a:srgbClr val="FF0000"/>
                </a:solidFill>
              </a:rPr>
              <a:t>a laktace</a:t>
            </a:r>
            <a:r>
              <a:rPr lang="cs-CZ" dirty="0"/>
              <a:t> – kvalitní seno, voda. Dvojčata a více – jádro. 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FF0000"/>
                </a:solidFill>
              </a:rPr>
              <a:t>	Po </a:t>
            </a:r>
            <a:r>
              <a:rPr lang="cs-CZ" dirty="0">
                <a:solidFill>
                  <a:srgbClr val="FF0000"/>
                </a:solidFill>
              </a:rPr>
              <a:t>odstavu</a:t>
            </a:r>
            <a:r>
              <a:rPr lang="cs-CZ" dirty="0"/>
              <a:t> ve 12 – 15 týdnu, je lepší horší pastva, bahnice nesmí ztloustnout.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/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Kastrace</a:t>
            </a:r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	Do </a:t>
            </a:r>
            <a:r>
              <a:rPr lang="cs-CZ" dirty="0"/>
              <a:t>9. měsíce stáří u beránků není problém s kvalitou masa. 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	Z </a:t>
            </a:r>
            <a:r>
              <a:rPr lang="cs-CZ" dirty="0"/>
              <a:t>hlediska organizace chovu je někdy </a:t>
            </a:r>
            <a:r>
              <a:rPr lang="cs-CZ" dirty="0">
                <a:solidFill>
                  <a:srgbClr val="008000"/>
                </a:solidFill>
              </a:rPr>
              <a:t>kastrace nezbytná</a:t>
            </a:r>
            <a:r>
              <a:rPr lang="cs-CZ" dirty="0"/>
              <a:t>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	Nejvhodnější </a:t>
            </a:r>
            <a:r>
              <a:rPr lang="cs-CZ" dirty="0"/>
              <a:t>doba kastrace je kolem 2 týdnů stáří.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FF0000"/>
                </a:solidFill>
              </a:rPr>
              <a:t>	Nekrvavé </a:t>
            </a:r>
            <a:r>
              <a:rPr lang="cs-CZ" dirty="0">
                <a:solidFill>
                  <a:srgbClr val="FF0000"/>
                </a:solidFill>
              </a:rPr>
              <a:t>způsoby:</a:t>
            </a:r>
            <a:r>
              <a:rPr lang="cs-CZ" dirty="0"/>
              <a:t> </a:t>
            </a:r>
            <a:r>
              <a:rPr lang="cs-CZ" dirty="0" err="1"/>
              <a:t>Burdizzo</a:t>
            </a:r>
            <a:r>
              <a:rPr lang="cs-CZ" dirty="0"/>
              <a:t> kleště – nevratné poškození chámovodů nebo kastrační kroužky.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	Zároveň </a:t>
            </a:r>
            <a:r>
              <a:rPr lang="cs-CZ" dirty="0"/>
              <a:t>kupírování ocásků – gumové kroužky.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Nekrvavá kastrace</a:t>
            </a:r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pPr marL="431800" indent="-323850">
              <a:buSzPct val="4500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Obr.1 </a:t>
            </a:r>
            <a:r>
              <a:rPr lang="cs-CZ" dirty="0" smtClean="0"/>
              <a:t>Kastrační kleště</a:t>
            </a:r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338" y="2700338"/>
            <a:ext cx="4572000" cy="3552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/>
              <a:t>Kastrace a kupírování pomocí kroužků</a:t>
            </a:r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r>
              <a:rPr lang="cs-CZ" dirty="0" smtClean="0"/>
              <a:t>Obr. 2 Kleště na strangulační kroužky a strangulační kroužky</a:t>
            </a:r>
            <a:endParaRPr lang="cs-CZ" dirty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287" y="2789559"/>
            <a:ext cx="5580063" cy="245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1099" y="4355901"/>
            <a:ext cx="4572000" cy="2809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Zdravotní péče</a:t>
            </a: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err="1" smtClean="0">
                <a:solidFill>
                  <a:srgbClr val="FF0000"/>
                </a:solidFill>
              </a:rPr>
              <a:t>Antiparazitární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>
                <a:solidFill>
                  <a:srgbClr val="FF0000"/>
                </a:solidFill>
              </a:rPr>
              <a:t>opatření</a:t>
            </a:r>
            <a:r>
              <a:rPr lang="cs-CZ" dirty="0"/>
              <a:t>, vhodné je používání alternativních způsobů, ale nesmí se přeceňovat.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FF0000"/>
                </a:solidFill>
              </a:rPr>
              <a:t>	Dostatek </a:t>
            </a:r>
            <a:r>
              <a:rPr lang="cs-CZ" dirty="0">
                <a:solidFill>
                  <a:srgbClr val="FF0000"/>
                </a:solidFill>
              </a:rPr>
              <a:t>kolostra</a:t>
            </a:r>
            <a:r>
              <a:rPr lang="cs-CZ" dirty="0"/>
              <a:t> – je dobré mít zamražené pro případ úhynu matky nebo odmítnutí mláděte.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FF0000"/>
                </a:solidFill>
              </a:rPr>
              <a:t>	Kvalitní </a:t>
            </a:r>
            <a:r>
              <a:rPr lang="cs-CZ" dirty="0">
                <a:solidFill>
                  <a:srgbClr val="FF0000"/>
                </a:solidFill>
              </a:rPr>
              <a:t>krmení</a:t>
            </a:r>
            <a:r>
              <a:rPr lang="cs-CZ" dirty="0"/>
              <a:t> – nezapomenout na Se, Ca, P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/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solidFill>
                  <a:srgbClr val="2300DC"/>
                </a:solidFill>
              </a:rPr>
              <a:t>	Selekce </a:t>
            </a:r>
            <a:r>
              <a:rPr lang="cs-CZ" dirty="0">
                <a:solidFill>
                  <a:srgbClr val="2300DC"/>
                </a:solidFill>
              </a:rPr>
              <a:t>matek podle zdraví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/>
              <a:t>Zdravotní </a:t>
            </a:r>
            <a:r>
              <a:rPr lang="cs-CZ" dirty="0" smtClean="0"/>
              <a:t>péče - úprava </a:t>
            </a:r>
            <a:r>
              <a:rPr lang="cs-CZ" dirty="0"/>
              <a:t>paznehtů </a:t>
            </a:r>
            <a:endParaRPr lang="cs-CZ" dirty="0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Obr. 3 Paznehtní </a:t>
            </a:r>
            <a:r>
              <a:rPr lang="cs-CZ" dirty="0"/>
              <a:t>kleště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/>
          </a:p>
        </p:txBody>
      </p:sp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7075" y="3240088"/>
            <a:ext cx="3752850" cy="2647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Opakování</a:t>
            </a:r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1. Způsoby ustájení ovcí a koz.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/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2. Co je to flushing.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/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3. Svalová dystrofie u jehňat je způsobena nedostatkem ….................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Opakování - </a:t>
            </a:r>
            <a:r>
              <a:rPr lang="cs-CZ">
                <a:solidFill>
                  <a:srgbClr val="FF0000"/>
                </a:solidFill>
              </a:rPr>
              <a:t>Řešení</a:t>
            </a:r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endParaRPr lang="cs-CZ"/>
          </a:p>
        </p:txBody>
      </p:sp>
      <p:sp>
        <p:nvSpPr>
          <p:cNvPr id="17411" name="Text Box 3"/>
          <p:cNvSpPr txBox="1">
            <a:spLocks noChangeArrowheads="1"/>
          </p:cNvSpPr>
          <p:nvPr/>
        </p:nvSpPr>
        <p:spPr bwMode="auto">
          <a:xfrm>
            <a:off x="504825" y="1770063"/>
            <a:ext cx="9070975" cy="4989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28224" rIns="0" bIns="0"/>
          <a:lstStyle>
            <a:lvl1pPr marL="431800" indent="-32385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>
              <a:spcAft>
                <a:spcPts val="1413"/>
              </a:spcAft>
              <a:buSzPct val="45000"/>
              <a:buFont typeface="Wingdings" charset="2"/>
              <a:buNone/>
            </a:pPr>
            <a:r>
              <a:rPr lang="cs-CZ" sz="3200" dirty="0"/>
              <a:t>1.Způsoby ustájení ovcí a koz. </a:t>
            </a:r>
            <a:r>
              <a:rPr lang="cs-CZ" sz="3200" dirty="0">
                <a:solidFill>
                  <a:srgbClr val="FF0000"/>
                </a:solidFill>
              </a:rPr>
              <a:t>Přístřešky, stáje (jednoprostorové, dvouprostorové).</a:t>
            </a:r>
          </a:p>
          <a:p>
            <a:pPr>
              <a:spcAft>
                <a:spcPts val="1413"/>
              </a:spcAft>
              <a:buSzPct val="45000"/>
              <a:buFont typeface="Wingdings" charset="2"/>
              <a:buNone/>
            </a:pPr>
            <a:endParaRPr lang="cs-CZ" sz="3200" dirty="0"/>
          </a:p>
          <a:p>
            <a:pPr>
              <a:spcAft>
                <a:spcPts val="1413"/>
              </a:spcAft>
              <a:buSzPct val="45000"/>
              <a:buFont typeface="Wingdings" charset="2"/>
              <a:buNone/>
            </a:pPr>
            <a:r>
              <a:rPr lang="cs-CZ" sz="3200" dirty="0"/>
              <a:t>2. Co je to </a:t>
            </a:r>
            <a:r>
              <a:rPr lang="cs-CZ" sz="3200" dirty="0" err="1"/>
              <a:t>flushing</a:t>
            </a:r>
            <a:r>
              <a:rPr lang="cs-CZ" sz="3200" dirty="0"/>
              <a:t>. </a:t>
            </a:r>
            <a:r>
              <a:rPr lang="cs-CZ" sz="3200" dirty="0">
                <a:solidFill>
                  <a:srgbClr val="FF0000"/>
                </a:solidFill>
              </a:rPr>
              <a:t>Krmný šok, díky kvalitnější krmné dávce dojde k ovulaci více vajíček.</a:t>
            </a:r>
          </a:p>
          <a:p>
            <a:pPr>
              <a:spcAft>
                <a:spcPts val="1413"/>
              </a:spcAft>
              <a:buSzPct val="45000"/>
              <a:buFont typeface="Wingdings" charset="2"/>
              <a:buNone/>
            </a:pPr>
            <a:endParaRPr lang="cs-CZ" sz="3200" dirty="0"/>
          </a:p>
          <a:p>
            <a:pPr>
              <a:spcAft>
                <a:spcPts val="1413"/>
              </a:spcAft>
              <a:buSzPct val="45000"/>
              <a:buFont typeface="Wingdings" charset="2"/>
              <a:buNone/>
            </a:pPr>
            <a:r>
              <a:rPr lang="cs-CZ" sz="3200" dirty="0"/>
              <a:t>3. Svalová dystrofie u jehňat je způsobena nedostatkem </a:t>
            </a:r>
            <a:r>
              <a:rPr lang="cs-CZ" sz="3200" dirty="0">
                <a:solidFill>
                  <a:srgbClr val="FF0000"/>
                </a:solidFill>
              </a:rPr>
              <a:t>selenu</a:t>
            </a:r>
            <a:r>
              <a:rPr lang="cs-CZ" sz="3200" dirty="0"/>
              <a:t>.</a:t>
            </a:r>
          </a:p>
          <a:p>
            <a:pPr>
              <a:spcAft>
                <a:spcPts val="1413"/>
              </a:spcAft>
              <a:buSzPct val="45000"/>
              <a:buFont typeface="Wingdings" charset="2"/>
              <a:buNone/>
            </a:pPr>
            <a:endParaRPr lang="cs-CZ" sz="32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Zdroje:</a:t>
            </a:r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 tIns="0"/>
          <a:lstStyle/>
          <a:p>
            <a:pPr hangingPunct="1">
              <a:lnSpc>
                <a:spcPct val="104000"/>
              </a:lnSpc>
              <a:spcBef>
                <a:spcPts val="638"/>
              </a:spcBef>
              <a:spcAft>
                <a:spcPts val="1425"/>
              </a:spcAft>
              <a:tabLst>
                <a:tab pos="685800" algn="l"/>
                <a:tab pos="790575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800" dirty="0">
                <a:latin typeface="Calibri" pitchFamily="32" charset="0"/>
              </a:rPr>
              <a:t>Šarapatka B.– Urban J. a kolektiv: Ekologické zemědělství v praxi, PRO-BIO Svaz ekologických zemědělců, Šumperk </a:t>
            </a:r>
            <a:r>
              <a:rPr lang="cs-CZ" sz="2800" dirty="0" smtClean="0">
                <a:latin typeface="Calibri" pitchFamily="32" charset="0"/>
              </a:rPr>
              <a:t>2006</a:t>
            </a:r>
          </a:p>
          <a:p>
            <a:pPr hangingPunct="1">
              <a:lnSpc>
                <a:spcPct val="104000"/>
              </a:lnSpc>
              <a:spcBef>
                <a:spcPts val="638"/>
              </a:spcBef>
              <a:spcAft>
                <a:spcPts val="1425"/>
              </a:spcAft>
              <a:tabLst>
                <a:tab pos="685800" algn="l"/>
                <a:tab pos="790575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800" b="1" dirty="0" smtClean="0">
              <a:latin typeface="Calibri" pitchFamily="32" charset="0"/>
            </a:endParaRPr>
          </a:p>
          <a:p>
            <a:pPr hangingPunct="1">
              <a:lnSpc>
                <a:spcPct val="104000"/>
              </a:lnSpc>
              <a:spcBef>
                <a:spcPts val="638"/>
              </a:spcBef>
              <a:spcAft>
                <a:spcPts val="1425"/>
              </a:spcAft>
              <a:tabLst>
                <a:tab pos="685800" algn="l"/>
                <a:tab pos="790575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800" b="1" dirty="0" smtClean="0">
                <a:latin typeface="Calibri" pitchFamily="32" charset="0"/>
              </a:rPr>
              <a:t>Obrázky: </a:t>
            </a:r>
          </a:p>
          <a:p>
            <a:pPr hangingPunct="1">
              <a:lnSpc>
                <a:spcPct val="104000"/>
              </a:lnSpc>
              <a:spcBef>
                <a:spcPts val="638"/>
              </a:spcBef>
              <a:spcAft>
                <a:spcPts val="1425"/>
              </a:spcAft>
              <a:tabLst>
                <a:tab pos="685800" algn="l"/>
                <a:tab pos="790575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400" dirty="0" smtClean="0">
                <a:latin typeface="Calibri" pitchFamily="32" charset="0"/>
              </a:rPr>
              <a:t>katalog zboží na </a:t>
            </a:r>
            <a:r>
              <a:rPr lang="cs-CZ" sz="2400" dirty="0" smtClean="0">
                <a:solidFill>
                  <a:schemeClr val="tx1"/>
                </a:solidFill>
                <a:latin typeface="Calibri" pitchFamily="32" charset="0"/>
                <a:hlinkClick r:id="rId3"/>
              </a:rPr>
              <a:t>www.profarm.cz</a:t>
            </a:r>
            <a:endParaRPr lang="cs-CZ" sz="2400" dirty="0" smtClean="0">
              <a:solidFill>
                <a:schemeClr val="tx1"/>
              </a:solidFill>
              <a:latin typeface="Calibri" pitchFamily="32" charset="0"/>
            </a:endParaRPr>
          </a:p>
          <a:p>
            <a:pPr hangingPunct="1">
              <a:lnSpc>
                <a:spcPct val="104000"/>
              </a:lnSpc>
              <a:spcBef>
                <a:spcPts val="638"/>
              </a:spcBef>
              <a:spcAft>
                <a:spcPts val="1425"/>
              </a:spcAft>
              <a:tabLst>
                <a:tab pos="685800" algn="l"/>
                <a:tab pos="790575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400" dirty="0" smtClean="0">
                <a:solidFill>
                  <a:schemeClr val="tx1"/>
                </a:solidFill>
                <a:latin typeface="Calibri" pitchFamily="32" charset="0"/>
              </a:rPr>
              <a:t>Obrázky 1., 2., 3. jsou vloženy se souhlasem firmy </a:t>
            </a:r>
            <a:r>
              <a:rPr lang="cs-CZ" sz="2400" dirty="0" err="1" smtClean="0">
                <a:solidFill>
                  <a:schemeClr val="tx1"/>
                </a:solidFill>
                <a:latin typeface="Calibri" pitchFamily="32" charset="0"/>
              </a:rPr>
              <a:t>Chovservis</a:t>
            </a:r>
            <a:r>
              <a:rPr lang="cs-CZ" sz="2400" dirty="0">
                <a:solidFill>
                  <a:schemeClr val="tx1"/>
                </a:solidFill>
                <a:latin typeface="Calibri" pitchFamily="32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Calibri" pitchFamily="32" charset="0"/>
              </a:rPr>
              <a:t>a.s., divize </a:t>
            </a:r>
            <a:r>
              <a:rPr lang="cs-CZ" sz="2400" dirty="0" err="1" smtClean="0">
                <a:solidFill>
                  <a:schemeClr val="tx1"/>
                </a:solidFill>
                <a:latin typeface="Calibri" pitchFamily="32" charset="0"/>
              </a:rPr>
              <a:t>Profarm</a:t>
            </a:r>
            <a:r>
              <a:rPr lang="cs-CZ" sz="2400" dirty="0" smtClean="0">
                <a:solidFill>
                  <a:schemeClr val="tx1"/>
                </a:solidFill>
                <a:latin typeface="Calibri" pitchFamily="32" charset="0"/>
              </a:rPr>
              <a:t>, Hradec Králové</a:t>
            </a:r>
            <a:endParaRPr lang="cs-CZ" sz="2400" dirty="0" smtClean="0">
              <a:solidFill>
                <a:schemeClr val="tx1"/>
              </a:solidFill>
              <a:latin typeface="Calibri" pitchFamily="32" charset="0"/>
            </a:endParaRPr>
          </a:p>
          <a:p>
            <a:pPr hangingPunct="1">
              <a:lnSpc>
                <a:spcPct val="104000"/>
              </a:lnSpc>
              <a:spcBef>
                <a:spcPts val="638"/>
              </a:spcBef>
              <a:spcAft>
                <a:spcPts val="1425"/>
              </a:spcAft>
              <a:tabLst>
                <a:tab pos="685800" algn="l"/>
                <a:tab pos="790575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800" dirty="0">
              <a:latin typeface="Calibri" pitchFamily="32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Microsoft YaHei"/>
        <a:cs typeface="Microsoft YaHei"/>
      </a:majorFont>
      <a:minorFont>
        <a:latin typeface="Arial"/>
        <a:ea typeface="Microsoft YaHei"/>
        <a:cs typeface="Microsoft YaHei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389</Words>
  <Application>Microsoft Office PowerPoint</Application>
  <PresentationFormat>Vlastní</PresentationFormat>
  <Paragraphs>118</Paragraphs>
  <Slides>17</Slides>
  <Notes>17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Chov malých přežvýkavců v EZ</vt:lpstr>
      <vt:lpstr>Chovatelské podmínky</vt:lpstr>
      <vt:lpstr>Ustájení</vt:lpstr>
      <vt:lpstr>Ustájení</vt:lpstr>
      <vt:lpstr>Oplocení pastvin</vt:lpstr>
      <vt:lpstr>Výživa a krmení</vt:lpstr>
      <vt:lpstr>Výživa a krmení</vt:lpstr>
      <vt:lpstr>Krmení podle reprodukce</vt:lpstr>
      <vt:lpstr>Kastrace</vt:lpstr>
      <vt:lpstr>Nekrvavá kastrace</vt:lpstr>
      <vt:lpstr>Kastrace a kupírování pomocí kroužků</vt:lpstr>
      <vt:lpstr>Zdravotní péče</vt:lpstr>
      <vt:lpstr>Zdravotní péče - úprava paznehtů </vt:lpstr>
      <vt:lpstr>Opakování</vt:lpstr>
      <vt:lpstr>Opakování - Řešení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Alice Votavová</dc:creator>
  <cp:lastModifiedBy>votavoa</cp:lastModifiedBy>
  <cp:revision>14</cp:revision>
  <cp:lastPrinted>1601-01-01T00:00:00Z</cp:lastPrinted>
  <dcterms:created xsi:type="dcterms:W3CDTF">2014-03-01T15:46:09Z</dcterms:created>
  <dcterms:modified xsi:type="dcterms:W3CDTF">2014-06-05T09:40:02Z</dcterms:modified>
</cp:coreProperties>
</file>