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handoutMasterIdLst>
    <p:handoutMasterId r:id="rId13"/>
  </p:handoutMasterIdLst>
  <p:sldIdLst>
    <p:sldId id="259" r:id="rId2"/>
    <p:sldId id="261" r:id="rId3"/>
    <p:sldId id="262" r:id="rId4"/>
    <p:sldId id="263" r:id="rId5"/>
    <p:sldId id="264" r:id="rId6"/>
    <p:sldId id="265" r:id="rId7"/>
    <p:sldId id="266" r:id="rId8"/>
    <p:sldId id="269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91835EA-F99B-4F4C-9F18-E9616D2EDAB0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8346B95-4B05-44B0-94C2-605EECACB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2E69D90-FD56-466C-A4CD-8FA65F4D2E31}" type="datetimeFigureOut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AF33DFB-A06C-4D97-B80F-DA31535F8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04ECE3-0FCD-40A0-A898-D30251FB43D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278E1-0012-4054-B97E-FE30943AE4BC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F54C0-4723-4B7C-A61C-F01E3962E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FFEAA-7C9B-4089-B155-8A9AC0891865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C221C-AEF4-407F-9EF4-70AE0DADA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F3F67-071F-44E3-BDA1-675CBE86D14F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8E321-41CA-4237-A3CC-DBC2DE218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69488-3E4E-4F4C-9495-B45457B285B3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2C881-9DD2-4D7A-881F-D7AC42699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CAF15-D384-42CE-85CB-EF16C3B44BCE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9BC4F-EFB0-408E-A5D2-F1970D1D4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EC893-7FDD-4D38-B4C2-63F9FB3A8567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7B3C6-5E20-47F3-A462-A2D61630D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5E74F-AB6B-416D-B962-882652414828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9438D-6742-4BE0-A32C-E13675C3C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25D864-DA82-49CC-9239-4D531C167D3F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6C837-8A1D-456D-8C5C-618C35217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706BD-34A1-49B4-891B-247A34F06217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8C021-7CDC-4C45-B55D-DF46B46E2C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287B6-8100-4B81-B931-A1149C13AF36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005EC-A0B4-49CB-BE4C-67B550F28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A4A14-64A1-46F0-8F21-4E524ECB6F71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C54D5-0F62-45EF-AF10-39574D3F5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87123C0-4DB6-4831-A3A7-669B28BC6D6F}" type="datetime1">
              <a:rPr lang="cs-CZ"/>
              <a:pPr>
                <a:defRPr/>
              </a:pPr>
              <a:t>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7DC82BF0-4982-44FA-8475-4667CA1B1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71" r:id="rId2"/>
    <p:sldLayoutId id="2147483780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81" r:id="rId9"/>
    <p:sldLayoutId id="2147483777" r:id="rId10"/>
    <p:sldLayoutId id="2147483778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e/Lod%C4%9Bnice_-_n%C3%A1dra%C5%BE%C3%AD.JPG" TargetMode="External"/><Relationship Id="rId2" Type="http://schemas.openxmlformats.org/officeDocument/2006/relationships/hyperlink" Target="http://jardal.ic.cz/klub/dokumenty/vlaky/ostre_sledovane_vlaky_PLAKAT_01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692275" y="550863"/>
            <a:ext cx="5183188" cy="1077912"/>
          </a:xfrm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marL="0" indent="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550863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7517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6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CZ.1.07/1.5.00/34.0873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VY_12_INOVACE_01.02.02,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Ostře sledované vlaky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Veronika Mikešová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Učivo 4. ročníku oboru obchodník z ČJ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ročník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9. 11.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Materiál slouží k prohloubení učiva o díle Ostře sledované vlaky.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5" marB="45715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650" y="731838"/>
            <a:ext cx="7777163" cy="5145087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altLang="cs-CZ" sz="3200" smtClean="0">
                <a:latin typeface="Calibri Light" pitchFamily="34" charset="0"/>
              </a:rPr>
              <a:t> tragická novela, 1965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altLang="cs-CZ" sz="3200" smtClean="0">
                <a:latin typeface="Calibri Light" pitchFamily="34" charset="0"/>
              </a:rPr>
              <a:t>z období 2. světové války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altLang="cs-CZ" sz="3200" smtClean="0">
                <a:latin typeface="Calibri Light" pitchFamily="34" charset="0"/>
              </a:rPr>
              <a:t>místo: železniční stanice Kostomlaty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altLang="cs-CZ" sz="3200" smtClean="0">
                <a:latin typeface="Calibri Light" pitchFamily="34" charset="0"/>
              </a:rPr>
              <a:t>čas: únor 1945</a:t>
            </a:r>
          </a:p>
          <a:p>
            <a:pPr eaLnBrk="1" hangingPunct="1">
              <a:buFont typeface="Wingdings" pitchFamily="2" charset="2"/>
              <a:buChar char="§"/>
            </a:pPr>
            <a:endParaRPr lang="cs-CZ" altLang="cs-CZ" sz="3200" smtClean="0">
              <a:latin typeface="Calibri Light" pitchFamily="34" charset="0"/>
            </a:endParaRPr>
          </a:p>
        </p:txBody>
      </p:sp>
      <p:pic>
        <p:nvPicPr>
          <p:cNvPr id="614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2636838"/>
            <a:ext cx="4716463" cy="353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450" y="981075"/>
            <a:ext cx="7534275" cy="5434013"/>
          </a:xfrm>
        </p:spPr>
        <p:txBody>
          <a:bodyPr rtlCol="0">
            <a:normAutofit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Char char="§"/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 Light" pitchFamily="34" charset="0"/>
              </a:rPr>
              <a:t> důležitou roli v textu: INICIACE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200" u="sng" dirty="0" smtClean="0">
                <a:solidFill>
                  <a:srgbClr val="FF0000"/>
                </a:solidFill>
                <a:latin typeface="Calibri Light" pitchFamily="34" charset="0"/>
              </a:rPr>
              <a:t>STRUČNÝ DĚJ</a:t>
            </a:r>
            <a:r>
              <a:rPr lang="cs-CZ" sz="3200" dirty="0" smtClean="0">
                <a:solidFill>
                  <a:srgbClr val="FF0000"/>
                </a:solidFill>
                <a:latin typeface="Calibri Light" pitchFamily="34" charset="0"/>
              </a:rPr>
              <a:t>: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Char char="§"/>
              <a:defRPr/>
            </a:pPr>
            <a:r>
              <a:rPr lang="cs-CZ" sz="3200" dirty="0" smtClean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 smtClean="0">
                <a:solidFill>
                  <a:srgbClr val="002060"/>
                </a:solidFill>
                <a:latin typeface="Calibri Light" pitchFamily="34" charset="0"/>
              </a:rPr>
              <a:t>hlavní hrdina, mladý výpravčí, se po prvním sexuálním nezdaru pokusí o sebevraždu &gt; trauma mu pomůže překonat až tajemná odbojářka &gt; hlavní hrdina, zbaven problému, nakonec nastavuje život v sabotážní akci</a:t>
            </a:r>
            <a:endParaRPr lang="cs-CZ" sz="32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u="sng" dirty="0" smtClean="0">
              <a:solidFill>
                <a:srgbClr val="FF0000"/>
              </a:solidFill>
              <a:latin typeface="Calibri Light" pitchFamily="34" charset="0"/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0738" y="836613"/>
            <a:ext cx="7848600" cy="587853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u="sng" dirty="0">
                <a:solidFill>
                  <a:srgbClr val="FF0000"/>
                </a:solidFill>
                <a:latin typeface="Calibri Light" pitchFamily="34" charset="0"/>
              </a:rPr>
              <a:t>MILOŠ HRMA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Calibri Light" pitchFamily="34" charset="0"/>
              </a:rPr>
              <a:t>hlavní hrdina, vypravěč (</a:t>
            </a:r>
            <a:r>
              <a:rPr lang="cs-CZ" sz="2800" dirty="0" err="1">
                <a:solidFill>
                  <a:schemeClr val="accent1">
                    <a:lumMod val="50000"/>
                  </a:schemeClr>
                </a:solidFill>
                <a:latin typeface="Calibri Light" pitchFamily="34" charset="0"/>
              </a:rPr>
              <a:t>ich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Calibri Light" pitchFamily="34" charset="0"/>
              </a:rPr>
              <a:t> – forma)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problém se svým mužstvím &gt; několikrát se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kvůli tomu pokusil o sebevraždu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obdivuje úspěchy u žen výpravčího Hubičky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návštěva u psychiatra &gt; rada: STARŠÍ ŽENA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nebo MYSLET NA FOTBAL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setkává se s projevy okupace a zároveň se 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problémy z oblasti erotiky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problém mu pomůže překonat VIKTORIA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FREIE</a:t>
            </a:r>
          </a:p>
          <a:p>
            <a:pPr>
              <a:defRPr/>
            </a:pPr>
            <a:endParaRPr lang="cs-CZ" sz="3200" dirty="0">
              <a:solidFill>
                <a:schemeClr val="accent1">
                  <a:lumMod val="50000"/>
                </a:schemeClr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chemeClr val="accent1">
                  <a:lumMod val="50000"/>
                </a:schemeClr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8313" y="692150"/>
            <a:ext cx="8496300" cy="747897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po překonání problému se zapojuje do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sabotážní akce &gt; umírá</a:t>
            </a: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má jméno, kvůli kterému se mu ostatní smáli &gt;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hrma: archaický výraz pro vnější ženské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pohlavní orgány</a:t>
            </a: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r>
              <a:rPr lang="cs-CZ" sz="3200" u="sng" dirty="0">
                <a:solidFill>
                  <a:srgbClr val="FF0000"/>
                </a:solidFill>
                <a:latin typeface="Calibri Light" pitchFamily="34" charset="0"/>
              </a:rPr>
              <a:t>OSTATNÍ POSTAVY</a:t>
            </a: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: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Hubička: výpravčí, sukničkář, záletník, překazí „hubičku“ Miloše a Máši</a:t>
            </a: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Máša: mladá dívka, aktivní, přítomna Milošovu </a:t>
            </a:r>
            <a:r>
              <a:rPr lang="cs-CZ" sz="3200" dirty="0" smtClean="0">
                <a:solidFill>
                  <a:srgbClr val="002060"/>
                </a:solidFill>
                <a:latin typeface="Calibri Light" pitchFamily="34" charset="0"/>
              </a:rPr>
              <a:t>selhání</a:t>
            </a:r>
            <a:endParaRPr lang="cs-CZ" sz="3200" dirty="0">
              <a:solidFill>
                <a:srgbClr val="00206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765175"/>
            <a:ext cx="8064500" cy="6492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pan přednosta: vášnivý chovatel holubů,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touží po povýšení &gt; nestane se („pokálený“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kabát)</a:t>
            </a: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Viktoria Freie: mladá žena, tajemná, přináší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munici (nálož), první Milošova milenka, její 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jméno: vítězství a svoboda</a:t>
            </a: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32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Zdenička Svatá: telegrafistka, vůbec není </a:t>
            </a: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     „svatá“</a:t>
            </a:r>
          </a:p>
          <a:p>
            <a:pPr>
              <a:defRPr/>
            </a:pPr>
            <a:endParaRPr lang="cs-CZ" sz="3200" dirty="0">
              <a:solidFill>
                <a:srgbClr val="00206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00206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r>
              <a:rPr lang="cs-CZ" sz="3200" dirty="0">
                <a:solidFill>
                  <a:srgbClr val="002060"/>
                </a:solidFill>
                <a:latin typeface="Calibri Light" pitchFamily="34" charset="0"/>
              </a:rPr>
              <a:t> </a:t>
            </a: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4213" y="765175"/>
            <a:ext cx="7991475" cy="729430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u="sng" dirty="0">
                <a:solidFill>
                  <a:srgbClr val="002060"/>
                </a:solidFill>
                <a:latin typeface="Calibri Light" pitchFamily="34" charset="0"/>
              </a:rPr>
              <a:t>v popředí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: konfrontace intimního život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naivního mladého muže a kruté válečné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reality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v knize je vylíčeno, jak pronikají hrůzy války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do běžného života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u="sng" dirty="0">
                <a:solidFill>
                  <a:srgbClr val="002060"/>
                </a:solidFill>
                <a:latin typeface="Calibri Light" pitchFamily="34" charset="0"/>
              </a:rPr>
              <a:t>název díla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: díky ostře sledovaným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transportům, které vozily zbraně, vojáky a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munici do Říše (mají ještě zvrátit vývoj války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ve prospěch Říše)</a:t>
            </a:r>
            <a:endParaRPr lang="cs-CZ" sz="2800" dirty="0">
              <a:solidFill>
                <a:srgbClr val="FF0000"/>
              </a:solidFill>
              <a:latin typeface="Calibri Light" pitchFamily="34" charset="0"/>
            </a:endParaRP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0000"/>
                </a:solidFill>
                <a:latin typeface="Calibri Light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vznikla přepracováním starších textů (hl. </a:t>
            </a:r>
          </a:p>
          <a:p>
            <a:pPr>
              <a:defRPr/>
            </a:pPr>
            <a:r>
              <a:rPr lang="cs-CZ" sz="2800" dirty="0">
                <a:solidFill>
                  <a:srgbClr val="002060"/>
                </a:solidFill>
                <a:latin typeface="Calibri Light" pitchFamily="34" charset="0"/>
              </a:rPr>
              <a:t>      povídka Kain)</a:t>
            </a: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C00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00206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750" y="620713"/>
            <a:ext cx="8064500" cy="64944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rgbClr val="FF0000"/>
                </a:solidFill>
                <a:latin typeface="Calibri" panose="020F0502020204030204" pitchFamily="34" charset="0"/>
              </a:rPr>
              <a:t>KONTROLNÍ OTÁZKY</a:t>
            </a:r>
            <a:endParaRPr lang="cs-CZ" sz="3200" dirty="0">
              <a:solidFill>
                <a:srgbClr val="002060"/>
              </a:solidFill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Kdy a kde se odehrává děj díla Ostře sledované vlaky?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Jak se jmenuje hlavní hrdina tohoto </a:t>
            </a:r>
            <a:r>
              <a:rPr lang="cs-CZ" sz="32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díla, </a:t>
            </a: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co vše o něm víme?</a:t>
            </a:r>
            <a:endParaRPr lang="cs-CZ" sz="3200" dirty="0">
              <a:solidFill>
                <a:srgbClr val="002060"/>
              </a:solidFill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Kdo je to VIKORIA FREIE?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Vysvětli název tohoto Hrabalova díla. Proč se jmenuje Ostře sledované vlaky?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Kdo je to Zdenička Svatá?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3200" dirty="0">
                <a:solidFill>
                  <a:srgbClr val="002060"/>
                </a:solidFill>
                <a:latin typeface="Calibri" panose="020F0502020204030204" pitchFamily="34" charset="0"/>
              </a:rPr>
              <a:t>Jmenuj další postavy, které v knize vystupují.</a:t>
            </a:r>
          </a:p>
          <a:p>
            <a:pPr marL="514350" indent="-514350">
              <a:buFont typeface="+mj-lt"/>
              <a:buAutoNum type="arabicPeriod"/>
              <a:defRPr/>
            </a:pPr>
            <a:endParaRPr lang="cs-CZ" sz="3200" dirty="0">
              <a:solidFill>
                <a:srgbClr val="002060"/>
              </a:solidFill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endParaRPr lang="cs-CZ" sz="3200" dirty="0">
              <a:solidFill>
                <a:srgbClr val="002060"/>
              </a:solidFill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endParaRPr lang="cs-CZ" sz="32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2"/>
          <p:cNvSpPr txBox="1">
            <a:spLocks noChangeArrowheads="1"/>
          </p:cNvSpPr>
          <p:nvPr/>
        </p:nvSpPr>
        <p:spPr bwMode="auto">
          <a:xfrm>
            <a:off x="455613" y="777875"/>
            <a:ext cx="8135937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b="1" u="sng">
                <a:solidFill>
                  <a:srgbClr val="FF0000"/>
                </a:solidFill>
                <a:latin typeface="Calibri Light" pitchFamily="34" charset="0"/>
              </a:rPr>
              <a:t>PRAMENY A POUŽITÁ LITERATURA</a:t>
            </a:r>
          </a:p>
          <a:p>
            <a:pPr eaLnBrk="0" hangingPunct="0">
              <a:buFont typeface="Arial" charset="0"/>
              <a:buNone/>
            </a:pP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Lehár J. a kol.: </a:t>
            </a:r>
            <a:r>
              <a:rPr lang="cs-CZ" altLang="cs-CZ" sz="3200" i="1">
                <a:solidFill>
                  <a:srgbClr val="002060"/>
                </a:solidFill>
                <a:latin typeface="Calibri" pitchFamily="34" charset="0"/>
              </a:rPr>
              <a:t>Česká literatura od počátků k dnešku</a:t>
            </a: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. NLN, Praha 2004.</a:t>
            </a:r>
          </a:p>
          <a:p>
            <a:pPr eaLnBrk="0" hangingPunct="0">
              <a:buFont typeface="Arial" charset="0"/>
              <a:buNone/>
            </a:pP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Prokop V.: </a:t>
            </a:r>
            <a:r>
              <a:rPr lang="cs-CZ" altLang="cs-CZ" sz="3200" i="1">
                <a:solidFill>
                  <a:srgbClr val="002060"/>
                </a:solidFill>
                <a:latin typeface="Calibri" pitchFamily="34" charset="0"/>
              </a:rPr>
              <a:t>Přehled české literatury 20. století</a:t>
            </a: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. O.K. – Soft. Sokolov 2004.</a:t>
            </a:r>
          </a:p>
          <a:p>
            <a:pPr eaLnBrk="0" hangingPunct="0">
              <a:buFont typeface="Arial" charset="0"/>
              <a:buNone/>
            </a:pP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Andree L.: </a:t>
            </a:r>
            <a:r>
              <a:rPr lang="cs-CZ" altLang="cs-CZ" sz="3200" i="1">
                <a:solidFill>
                  <a:srgbClr val="002060"/>
                </a:solidFill>
                <a:latin typeface="Calibri" pitchFamily="34" charset="0"/>
              </a:rPr>
              <a:t>Literatura pro 4. ročník středních škol</a:t>
            </a:r>
            <a:r>
              <a:rPr lang="cs-CZ" altLang="cs-CZ" sz="3200">
                <a:solidFill>
                  <a:srgbClr val="002060"/>
                </a:solidFill>
                <a:latin typeface="Calibri" pitchFamily="34" charset="0"/>
              </a:rPr>
              <a:t>. Didaktis, Brno 2010.</a:t>
            </a:r>
          </a:p>
          <a:p>
            <a:pPr eaLnBrk="0" hangingPunct="0">
              <a:buFont typeface="Arial" charset="0"/>
              <a:buNone/>
            </a:pPr>
            <a:endParaRPr lang="cs-CZ" altLang="cs-CZ" sz="3200">
              <a:solidFill>
                <a:srgbClr val="002060"/>
              </a:solidFill>
            </a:endParaRPr>
          </a:p>
          <a:p>
            <a:endParaRPr lang="cs-CZ" altLang="cs-CZ" sz="3200" b="1" u="sng">
              <a:solidFill>
                <a:srgbClr val="002060"/>
              </a:solidFill>
              <a:latin typeface="Calibri Light" pitchFamily="34" charset="0"/>
            </a:endParaRPr>
          </a:p>
          <a:p>
            <a:endParaRPr lang="cs-CZ" altLang="cs-CZ" sz="3200">
              <a:solidFill>
                <a:srgbClr val="FF0000"/>
              </a:solidFill>
              <a:latin typeface="Calibri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750" y="549275"/>
            <a:ext cx="8208963" cy="3816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3200" u="sng" dirty="0">
                <a:solidFill>
                  <a:srgbClr val="002060"/>
                </a:solidFill>
                <a:latin typeface="Calibri" pitchFamily="34" charset="0"/>
                <a:hlinkClick r:id="rId2"/>
              </a:rPr>
              <a:t>http://jardal.ic.cz/klub/dokumenty/vlaky/ostre_sledovane_vlaky_PLAKAT_01.jpg</a:t>
            </a:r>
            <a:endParaRPr lang="cs-CZ" altLang="cs-CZ" sz="3200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altLang="cs-CZ" sz="3200" u="sng" dirty="0">
                <a:solidFill>
                  <a:srgbClr val="002060"/>
                </a:solidFill>
                <a:latin typeface="Calibri" pitchFamily="34" charset="0"/>
                <a:hlinkClick r:id="rId3"/>
              </a:rPr>
              <a:t>http://upload.wikimedia.org/wikipedia/commons/0/0e/Lod%C4%9Bnice_-_n%C3%A1dra%C5%BE%C3%AD.JPG</a:t>
            </a:r>
            <a:endParaRPr lang="cs-CZ" altLang="cs-CZ" sz="3200" u="sng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altLang="cs-CZ" sz="3200" dirty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autor: </a:t>
            </a:r>
            <a:r>
              <a:rPr lang="cs-CZ" altLang="cs-CZ" sz="3200" dirty="0" err="1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bludicka.s</a:t>
            </a:r>
            <a:r>
              <a:rPr lang="cs-CZ" altLang="cs-CZ" sz="3200" dirty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, licence </a:t>
            </a:r>
            <a:r>
              <a:rPr lang="cs-CZ" altLang="cs-CZ" sz="3200" dirty="0" err="1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Creative</a:t>
            </a:r>
            <a:r>
              <a:rPr lang="cs-CZ" altLang="cs-CZ" sz="3200" dirty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3200" dirty="0" err="1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Commons</a:t>
            </a:r>
            <a:r>
              <a:rPr lang="cs-CZ" altLang="cs-CZ" sz="3200" dirty="0">
                <a:solidFill>
                  <a:schemeClr val="accent4">
                    <a:lumMod val="75000"/>
                  </a:schemeClr>
                </a:solidFill>
                <a:latin typeface="Calibri" pitchFamily="34" charset="0"/>
              </a:rPr>
              <a:t>, BY-SA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367</TotalTime>
  <Words>545</Words>
  <Application>Microsoft Office PowerPoint</Application>
  <PresentationFormat>Předvádění na obrazovce (4:3)</PresentationFormat>
  <Paragraphs>90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Trebuchet MS</vt:lpstr>
      <vt:lpstr>Georgia</vt:lpstr>
      <vt:lpstr>Calibri</vt:lpstr>
      <vt:lpstr>Times New Roman</vt:lpstr>
      <vt:lpstr>Calibri Light</vt:lpstr>
      <vt:lpstr>Wingdings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47</cp:revision>
  <dcterms:created xsi:type="dcterms:W3CDTF">2010-09-06T12:21:50Z</dcterms:created>
  <dcterms:modified xsi:type="dcterms:W3CDTF">2014-06-05T12:07:45Z</dcterms:modified>
</cp:coreProperties>
</file>