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handoutMasterIdLst>
    <p:handoutMasterId r:id="rId18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3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312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66DD37-3BCF-40C1-A656-FA93B72D6F42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CEAFDE-E588-448E-A252-E1C060190C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AD6636-5777-4925-A41B-B94C88FB5BD4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72C0F7F-BC54-437A-8386-58ADE4EBB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e/Terezin_CZ_Ater95.jpg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upload.wikimedia.org/wikipedia/commons/c/c9/Judenstern_JMW.jpg" TargetMode="External"/><Relationship Id="rId5" Type="http://schemas.openxmlformats.org/officeDocument/2006/relationships/hyperlink" Target="http://upload.wikimedia.org/wikipedia/commons/f/f8/Playboy-logo.jpg?uselang=cs" TargetMode="External"/><Relationship Id="rId4" Type="http://schemas.openxmlformats.org/officeDocument/2006/relationships/hyperlink" Target="http://upload.wikimedia.org/wikipedia/commons/0/01/Auschwitz-Birkenau.JPG?uselang=cs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57464D-21B0-46DD-93A0-1493C68BD37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altLang="cs-CZ" u="sng" smtClean="0">
                <a:hlinkClick r:id="rId3"/>
              </a:rPr>
              <a:t>http://upload.wikimedia.org/wikipedia/commons/0/0e/Terezin_CZ_Ater95.jpg</a:t>
            </a:r>
            <a:endParaRPr lang="cs-CZ" altLang="cs-CZ" smtClean="0"/>
          </a:p>
          <a:p>
            <a:r>
              <a:rPr lang="cs-CZ" altLang="cs-CZ" u="sng" smtClean="0">
                <a:hlinkClick r:id="rId4"/>
              </a:rPr>
              <a:t>http://upload.wikimedia.org/wikipedia/commons/0/01/Auschwitz-Birkenau.JPG?uselang=cs</a:t>
            </a:r>
            <a:endParaRPr lang="cs-CZ" altLang="cs-CZ" smtClean="0"/>
          </a:p>
          <a:p>
            <a:r>
              <a:rPr lang="cs-CZ" altLang="cs-CZ" u="sng" smtClean="0">
                <a:hlinkClick r:id="rId5"/>
              </a:rPr>
              <a:t>http://upload.wikimedia.org/wikipedia/commons/f/f8/Playboy-logo.jpg?uselang=cs</a:t>
            </a:r>
            <a:endParaRPr lang="cs-CZ" altLang="cs-CZ" smtClean="0"/>
          </a:p>
          <a:p>
            <a:r>
              <a:rPr lang="cs-CZ" altLang="cs-CZ" u="sng" smtClean="0">
                <a:hlinkClick r:id="rId6"/>
              </a:rPr>
              <a:t>http://upload.wikimedia.org/wikipedia/commons/c/c9/Judenstern_JMW.jpg</a:t>
            </a:r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EB53089-CB96-4FA4-BB79-08D2948E161C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53A0B-9B39-47B8-A3F4-A43D5078B024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8ECCE-90EA-4F18-B039-17DBF205B0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ACE3E-3205-4B13-B74B-721E27947F94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19654-069B-44BE-ACBE-86ABC5E444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FF3D7-D02A-4D6B-8A1D-5DEB260F2CA5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F5E0-C0C7-4A19-9A88-8F1005A3F3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0AD83-29D3-4061-95C8-232E30675D60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933BB-EAE8-48DF-9CE9-1CB58A0C1A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1E936-942A-429F-8E1B-BF060936A948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0A644-ABC0-4F28-8720-BFC333A9ED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F46D6-657C-47BD-B6FD-8B81AD48730F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F25C5-919B-40CB-9090-F5B983D8EC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1CBC1-ED71-4014-B3F4-2C9B079BA5A3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0602-7D62-43B6-8551-E8DA40DF0B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DC7EE-0627-4340-BA75-4D94C628CC18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EB27D-5F37-465F-8546-1B22F8C68E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D30B5-212B-421A-98F9-5E9835C2DA27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2F1AF-6984-43FB-BFFC-6F082AD4FE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FB294-3B77-49D5-BA77-9FA0A03228BD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A8B0F-E8DA-425C-B5A3-6C149B7C03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650F1-D5C6-480F-9459-6A3740564D20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844-26AD-4729-8585-B98A01EF4D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48DB376-14A6-4F52-B5A6-F62B2FE5CD7B}" type="datetime1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87ABF22-0A26-4598-8D04-66213047F1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5/52/Arnost_Lustig_a_Marketa_Malisova_-1_cropped.jpg?uselang=c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e/Terezin_CZ_Ater95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f/f8/Playboy-logo.jpg?uselang=cs" TargetMode="External"/><Relationship Id="rId4" Type="http://schemas.openxmlformats.org/officeDocument/2006/relationships/hyperlink" Target="http://upload.wikimedia.org/wikipedia/commons/0/01/Auschwitz-Birkenau.JPG?uselang=cs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c/c9/Judenstern_JMW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1531938" y="260350"/>
            <a:ext cx="6081712" cy="14859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377950" y="1916113"/>
          <a:ext cx="6389688" cy="4787899"/>
        </p:xfrm>
        <a:graphic>
          <a:graphicData uri="http://schemas.openxmlformats.org/drawingml/2006/table">
            <a:tbl>
              <a:tblPr/>
              <a:tblGrid>
                <a:gridCol w="2348993"/>
                <a:gridCol w="4040695"/>
              </a:tblGrid>
              <a:tr h="582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1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CZ.1.07/1.5.00/34.0873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VY_12_INOVACE_01.02.04,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Lustig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1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Mgr. Veronika Mikešová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6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Učivo 4. ročníku oboru obchodník </a:t>
                      </a:r>
                      <a:r>
                        <a:rPr lang="cs-CZ" sz="1400" kern="120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 ČJ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1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ročník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1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30. 11. 2013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Materiál slouží k získání základních vědomostí o životě a tvorbě JA. Lustiga.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50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Studenti si během promítání prezentace dělají poznámky do svých sešitů.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FFFF00"/>
                </a:solidFill>
              </a:rPr>
              <a:t>Arnošt LUSTIG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21.12. 1926 – 26. 2. 2011</a:t>
            </a:r>
            <a:br>
              <a:rPr lang="cs-CZ" dirty="0" smtClean="0">
                <a:solidFill>
                  <a:srgbClr val="FFFF00"/>
                </a:solidFill>
              </a:rPr>
            </a:br>
            <a:endParaRPr lang="cs-CZ" dirty="0" smtClean="0">
              <a:solidFill>
                <a:srgbClr val="FFFF00"/>
              </a:solidFill>
            </a:endParaRPr>
          </a:p>
        </p:txBody>
      </p:sp>
      <p:pic>
        <p:nvPicPr>
          <p:cNvPr id="307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71775" y="1773238"/>
            <a:ext cx="3800475" cy="4787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u="sng" smtClean="0">
                <a:solidFill>
                  <a:srgbClr val="FFFF00"/>
                </a:solidFill>
              </a:rPr>
              <a:t>Spisovatelův život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26866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narodil se </a:t>
            </a:r>
            <a:r>
              <a:rPr lang="cs-CZ" smtClean="0">
                <a:solidFill>
                  <a:srgbClr val="FFFF00"/>
                </a:solidFill>
              </a:rPr>
              <a:t>v rodině </a:t>
            </a:r>
            <a:r>
              <a:rPr lang="cs-CZ" dirty="0" smtClean="0">
                <a:solidFill>
                  <a:srgbClr val="FFFF00"/>
                </a:solidFill>
              </a:rPr>
              <a:t>maloobchodníka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židovský původ &gt; kvůli němu r. 1941 vyloučen        z měšťanky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učil se krejčím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v listopadu 1942 odsunut do terezínského ghetta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rgbClr val="FFFF00"/>
              </a:solidFill>
            </a:endParaRPr>
          </a:p>
        </p:txBody>
      </p:sp>
      <p:pic>
        <p:nvPicPr>
          <p:cNvPr id="410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4079875"/>
            <a:ext cx="4097338" cy="268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altLang="cs-CZ" smtClean="0">
                <a:solidFill>
                  <a:srgbClr val="FFFF00"/>
                </a:solidFill>
              </a:rPr>
              <a:t>od r. 1944 prošel koncentračními tábory Osvětim a Buchenwald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>
                <a:solidFill>
                  <a:srgbClr val="FFFF00"/>
                </a:solidFill>
              </a:rPr>
              <a:t>13. dubna 1945 utekl z pochodu smrti, která směřoval do Dachau</a:t>
            </a:r>
          </a:p>
        </p:txBody>
      </p:sp>
      <p:pic>
        <p:nvPicPr>
          <p:cNvPr id="5123" name="Obrázek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8025" y="3068638"/>
            <a:ext cx="4379913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Obrázek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068638"/>
            <a:ext cx="3924300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po osvobození: studium na OA, poté na Vysoké škole politických a sociálních věd (novinářství)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od r. 1946 novinářem &gt; Mladá fronta, Židovský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FF00"/>
                </a:solidFill>
              </a:rPr>
              <a:t>    věstník, Zemědělské noviny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v letech 1948, 1949 dopisovatelem z bojů arabsko – izraelského konfliktu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1950 – 58 reportérem Čs. rozhlasu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vedoucí kulturní redakce </a:t>
            </a:r>
            <a:r>
              <a:rPr lang="cs-CZ" dirty="0" err="1" smtClean="0">
                <a:solidFill>
                  <a:srgbClr val="FFFF00"/>
                </a:solidFill>
              </a:rPr>
              <a:t>týd</a:t>
            </a:r>
            <a:r>
              <a:rPr lang="cs-CZ" dirty="0" smtClean="0">
                <a:solidFill>
                  <a:srgbClr val="FFFF00"/>
                </a:solidFill>
              </a:rPr>
              <a:t>. Mladý svět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r. 1968 emigroval do USA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287972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v USA působil na: University </a:t>
            </a:r>
            <a:r>
              <a:rPr lang="cs-CZ" dirty="0" err="1" smtClean="0">
                <a:solidFill>
                  <a:srgbClr val="FFFF00"/>
                </a:solidFill>
              </a:rPr>
              <a:t>of</a:t>
            </a:r>
            <a:r>
              <a:rPr lang="cs-CZ" dirty="0" smtClean="0">
                <a:solidFill>
                  <a:srgbClr val="FFFF00"/>
                </a:solidFill>
              </a:rPr>
              <a:t> Iowa (scénář, skladba divadelní hry a krátká povídka), University </a:t>
            </a:r>
            <a:r>
              <a:rPr lang="cs-CZ" dirty="0" err="1" smtClean="0">
                <a:solidFill>
                  <a:srgbClr val="FFFF00"/>
                </a:solidFill>
              </a:rPr>
              <a:t>of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Nebrasca</a:t>
            </a:r>
            <a:r>
              <a:rPr lang="cs-CZ" dirty="0" smtClean="0">
                <a:solidFill>
                  <a:srgbClr val="FFFF00"/>
                </a:solidFill>
              </a:rPr>
              <a:t>, </a:t>
            </a:r>
            <a:r>
              <a:rPr lang="cs-CZ" dirty="0" err="1" smtClean="0">
                <a:solidFill>
                  <a:srgbClr val="FFFF00"/>
                </a:solidFill>
              </a:rPr>
              <a:t>American</a:t>
            </a:r>
            <a:r>
              <a:rPr lang="cs-CZ" dirty="0" smtClean="0">
                <a:solidFill>
                  <a:srgbClr val="FFFF00"/>
                </a:solidFill>
              </a:rPr>
              <a:t> University Washington D. C. (</a:t>
            </a:r>
            <a:r>
              <a:rPr lang="cs-CZ" dirty="0" err="1" smtClean="0">
                <a:solidFill>
                  <a:srgbClr val="FFFF00"/>
                </a:solidFill>
              </a:rPr>
              <a:t>fil</a:t>
            </a:r>
            <a:r>
              <a:rPr lang="cs-CZ" dirty="0" smtClean="0">
                <a:solidFill>
                  <a:srgbClr val="FFFF00"/>
                </a:solidFill>
              </a:rPr>
              <a:t> a literatura)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v letech 1995 – 97 redaktorem české verze časopisu</a:t>
            </a:r>
          </a:p>
        </p:txBody>
      </p:sp>
      <p:pic>
        <p:nvPicPr>
          <p:cNvPr id="7171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2708275"/>
            <a:ext cx="571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468313" y="4221163"/>
            <a:ext cx="8207375" cy="2554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§"/>
              <a:defRPr/>
            </a:pPr>
            <a:r>
              <a:rPr lang="cs-CZ" sz="3200" dirty="0">
                <a:solidFill>
                  <a:srgbClr val="FFFF00"/>
                </a:solidFill>
                <a:latin typeface="+mn-lt"/>
              </a:rPr>
              <a:t>po r. 1989 působil na UK</a:t>
            </a:r>
          </a:p>
          <a:p>
            <a:pPr marL="457200" indent="-457200">
              <a:buFont typeface="Wingdings" pitchFamily="2" charset="2"/>
              <a:buChar char="§"/>
              <a:defRPr/>
            </a:pPr>
            <a:r>
              <a:rPr lang="cs-CZ" sz="3200" dirty="0">
                <a:solidFill>
                  <a:srgbClr val="FFFF00"/>
                </a:solidFill>
                <a:latin typeface="+mn-lt"/>
              </a:rPr>
              <a:t>v r. 2008 obdržel mezinárodní Cenu Franze Kafky za literaturu</a:t>
            </a:r>
          </a:p>
          <a:p>
            <a:pPr marL="457200" indent="-457200">
              <a:buFont typeface="Wingdings" pitchFamily="2" charset="2"/>
              <a:buChar char="§"/>
              <a:defRPr/>
            </a:pPr>
            <a:r>
              <a:rPr lang="cs-CZ" sz="3200" dirty="0">
                <a:solidFill>
                  <a:srgbClr val="FFFF00"/>
                </a:solidFill>
                <a:latin typeface="+mn-lt"/>
              </a:rPr>
              <a:t>v r. 2009 si zahrál ve filmu Líbáš jako bůh (Marie Poledňáková)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u="sng" smtClean="0">
                <a:solidFill>
                  <a:srgbClr val="FFFF00"/>
                </a:solidFill>
              </a:rPr>
              <a:t>Lustigova literární tvorba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29083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r. 1946 literární debut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přispíval do řady periodik: LIDOVÉ NOVINY, MF, LITERÁRNÍ NOVINY, LITERÁRNÍ LISTY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„EMPIRICKÝ ZÁKLAD TVORBY“ &gt; životní zkušenosti (židovský původ a holocaust)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i="1" dirty="0" smtClean="0">
              <a:solidFill>
                <a:srgbClr val="92D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750" y="4365625"/>
            <a:ext cx="8135938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3200" i="1" dirty="0">
                <a:solidFill>
                  <a:srgbClr val="002060"/>
                </a:solidFill>
                <a:latin typeface="+mn-lt"/>
              </a:rPr>
              <a:t>„KDO BYL V OSVĚTIMI, UŽ Z TOHO NIKDY NEVYJDE. NEJDE ALE ZAPOMENOUT, NELZE UŽ PSÁT O NIČEM JINÉM.“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6048375" cy="381635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altLang="cs-CZ" smtClean="0">
                <a:solidFill>
                  <a:srgbClr val="FFFF00"/>
                </a:solidFill>
              </a:rPr>
              <a:t>autobiografičnost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>
                <a:solidFill>
                  <a:srgbClr val="FFFF00"/>
                </a:solidFill>
              </a:rPr>
              <a:t>každodennost v ghettu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>
                <a:solidFill>
                  <a:srgbClr val="FFFF00"/>
                </a:solidFill>
              </a:rPr>
              <a:t>otázky života a smrti, mravnosti, možnosti odolávat zlu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>
                <a:solidFill>
                  <a:srgbClr val="FFFF00"/>
                </a:solidFill>
              </a:rPr>
              <a:t>i v mezních lidských podmínkách může vzniknout milostný vztah, přátelství</a:t>
            </a:r>
          </a:p>
          <a:p>
            <a:pPr eaLnBrk="1" hangingPunct="1">
              <a:buFont typeface="Wingdings" pitchFamily="2" charset="2"/>
              <a:buChar char="§"/>
            </a:pPr>
            <a:endParaRPr lang="cs-CZ" altLang="cs-CZ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Char char="§"/>
            </a:pPr>
            <a:endParaRPr lang="cs-CZ" altLang="cs-CZ" smtClean="0">
              <a:solidFill>
                <a:srgbClr val="FFFF00"/>
              </a:solidFill>
            </a:endParaRPr>
          </a:p>
        </p:txBody>
      </p:sp>
      <p:pic>
        <p:nvPicPr>
          <p:cNvPr id="9219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9813" y="20638"/>
            <a:ext cx="3024187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50825" y="4516438"/>
            <a:ext cx="8424863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§"/>
              <a:defRPr/>
            </a:pPr>
            <a:r>
              <a:rPr lang="cs-CZ" sz="3200" dirty="0">
                <a:solidFill>
                  <a:srgbClr val="FFFF00"/>
                </a:solidFill>
                <a:latin typeface="+mn-lt"/>
              </a:rPr>
              <a:t>hlavní hrdinové: ŽIDÉ &gt; děti, dospívající, starci, obyčejní lidé, bezmocní &gt; autora zajímá jejich psychika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333375"/>
            <a:ext cx="8229600" cy="20875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v centru pozornosti: ŽENY &gt; postavy mladých židovských dívek (výhody díky své kráse &gt; dávají k dispozici své tělo nacistickým vojákům a jsou vystaveny utrpení, ponížení a zlu)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8938" y="2636838"/>
            <a:ext cx="8569325" cy="2554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3200" i="1" dirty="0">
                <a:solidFill>
                  <a:srgbClr val="002060"/>
                </a:solidFill>
                <a:latin typeface="+mn-lt"/>
              </a:rPr>
              <a:t>„MILUJU ŽENY… JSEM V DUŠI ŽENSKÁ. (…) VIDĚL JSEM OSUDY ŽEN ZA VÁLKY. CHOVALY SE DALEKO LÉPE NEŽ MUŽI. JEJICH OSUDY BYLY STRAŠNÉ. TAK TO CÍTÍM. NEMOHU ČTENÁŘI NIC NALHÁVAT. PROTO PÍŠU O ŽENÁCH. TY JSOU PRAVÉ.“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4213" y="5373688"/>
            <a:ext cx="7704137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  <a:defRPr/>
            </a:pPr>
            <a:r>
              <a:rPr lang="cs-CZ" sz="3200" dirty="0">
                <a:solidFill>
                  <a:srgbClr val="FFFF00"/>
                </a:solidFill>
                <a:latin typeface="+mn-lt"/>
              </a:rPr>
              <a:t>jeho hrdinky nejsou schopny zbavit se tíhy válečných zážitků (viz. W. </a:t>
            </a:r>
            <a:r>
              <a:rPr lang="cs-CZ" sz="3200" dirty="0" err="1">
                <a:solidFill>
                  <a:srgbClr val="FFFF00"/>
                </a:solidFill>
                <a:latin typeface="+mn-lt"/>
              </a:rPr>
              <a:t>Styron</a:t>
            </a:r>
            <a:r>
              <a:rPr lang="cs-CZ" sz="3200" dirty="0">
                <a:solidFill>
                  <a:srgbClr val="FFFF00"/>
                </a:solidFill>
                <a:latin typeface="+mn-lt"/>
              </a:rPr>
              <a:t>: </a:t>
            </a:r>
            <a:r>
              <a:rPr lang="cs-CZ" sz="3200" dirty="0" err="1">
                <a:solidFill>
                  <a:srgbClr val="FFFF00"/>
                </a:solidFill>
                <a:latin typeface="+mn-lt"/>
              </a:rPr>
              <a:t>Sophiina</a:t>
            </a:r>
            <a:r>
              <a:rPr lang="cs-CZ" sz="3200" dirty="0">
                <a:solidFill>
                  <a:srgbClr val="FFFF00"/>
                </a:solidFill>
                <a:latin typeface="+mn-lt"/>
              </a:rPr>
              <a:t> volba)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hlavní hrdinové nemají VŮLI ŽÍT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využití vnitřního monologu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návraty ke </a:t>
            </a:r>
            <a:r>
              <a:rPr lang="cs-CZ" dirty="0" smtClean="0">
                <a:solidFill>
                  <a:srgbClr val="FFFF00"/>
                </a:solidFill>
              </a:rPr>
              <a:t>starším </a:t>
            </a:r>
            <a:r>
              <a:rPr lang="cs-CZ" dirty="0" smtClean="0">
                <a:solidFill>
                  <a:srgbClr val="FFFF00"/>
                </a:solidFill>
              </a:rPr>
              <a:t>textům &gt; přepracování, přepisování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potlačena vnější dějovost, důraz na lyrické zachycení atmosféry okamžiku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rgbClr val="FFFF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>
                <a:solidFill>
                  <a:srgbClr val="FFFF00"/>
                </a:solidFill>
              </a:rPr>
              <a:t>PŘEHLED DĚL</a:t>
            </a:r>
            <a:r>
              <a:rPr lang="cs-CZ" dirty="0" smtClean="0">
                <a:solidFill>
                  <a:srgbClr val="FFFF00"/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NOC A NADĚJE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DÉMANTY NOCI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586581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DITA SAXOVÁ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MODLITBA PRO KATEŘINU HOROVITZOVOU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HOŘKÁ VŮNĚ MANDLÍ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MILÁČEK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NEMILOVANÁ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rgbClr val="FFFF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>
                <a:solidFill>
                  <a:srgbClr val="FFFF00"/>
                </a:solidFill>
              </a:rPr>
              <a:t>Filmové adaptace</a:t>
            </a:r>
            <a:r>
              <a:rPr lang="cs-CZ" dirty="0" smtClean="0">
                <a:solidFill>
                  <a:srgbClr val="FFFF00"/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Transport z ráje (Z. Brynych, 1963)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Dita Saxová (A. </a:t>
            </a:r>
            <a:r>
              <a:rPr lang="cs-CZ" dirty="0" err="1" smtClean="0">
                <a:solidFill>
                  <a:srgbClr val="FFFF00"/>
                </a:solidFill>
              </a:rPr>
              <a:t>Moskalyk</a:t>
            </a:r>
            <a:r>
              <a:rPr lang="cs-CZ" dirty="0" smtClean="0">
                <a:solidFill>
                  <a:srgbClr val="FFFF00"/>
                </a:solidFill>
              </a:rPr>
              <a:t>, 1967)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srgbClr val="FFFF00"/>
                </a:solidFill>
              </a:rPr>
              <a:t>Modlitba pro Kateřinu Horovitzovou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FF00"/>
                </a:solidFill>
              </a:rPr>
              <a:t>    (A. </a:t>
            </a:r>
            <a:r>
              <a:rPr lang="cs-CZ" dirty="0" err="1" smtClean="0">
                <a:solidFill>
                  <a:srgbClr val="FFFF00"/>
                </a:solidFill>
              </a:rPr>
              <a:t>Moskalyk</a:t>
            </a:r>
            <a:r>
              <a:rPr lang="cs-CZ" dirty="0" smtClean="0">
                <a:solidFill>
                  <a:srgbClr val="FFFF00"/>
                </a:solidFill>
              </a:rPr>
              <a:t>, 1965, televizní inscenace)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cs-CZ" sz="3200" b="1" u="sng" dirty="0" smtClean="0">
                <a:solidFill>
                  <a:srgbClr val="FFFF00"/>
                </a:solidFill>
                <a:latin typeface="+mn-lt"/>
              </a:rPr>
              <a:t>DOPLŇ VYNECHANÁ SLOVA</a:t>
            </a:r>
            <a:endParaRPr lang="cs-CZ" sz="3200" b="1" u="sng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cs-CZ" smtClean="0">
                <a:solidFill>
                  <a:srgbClr val="FFFF00"/>
                </a:solidFill>
              </a:rPr>
              <a:t> Arnošt Lustig byl ……………… původu.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>
                <a:solidFill>
                  <a:srgbClr val="FFFF00"/>
                </a:solidFill>
              </a:rPr>
              <a:t>Prošel koncentračními tábory …………. a ……….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>
                <a:solidFill>
                  <a:srgbClr val="FFFF00"/>
                </a:solidFill>
              </a:rPr>
              <a:t>Od r. 1943 působil jako …………………………..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>
                <a:solidFill>
                  <a:srgbClr val="FFFF00"/>
                </a:solidFill>
              </a:rPr>
              <a:t>V letech 1948 – 49 pracoval jako ………………….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>
                <a:solidFill>
                  <a:srgbClr val="FFFF00"/>
                </a:solidFill>
              </a:rPr>
              <a:t>Lustgova literární tvorba vychází z ……………….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>
                <a:solidFill>
                  <a:srgbClr val="FFFF00"/>
                </a:solidFill>
              </a:rPr>
              <a:t>V centru pozornosti v jeho dílech stojí ………..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mtClean="0">
                <a:solidFill>
                  <a:srgbClr val="FFFF00"/>
                </a:solidFill>
              </a:rPr>
              <a:t>Lustigovy hrdinky nejsou schopné zbavit se ……………………………………………………………………..</a:t>
            </a:r>
          </a:p>
          <a:p>
            <a:pPr marL="514350" indent="-514350">
              <a:buFont typeface="Calibri" pitchFamily="34" charset="0"/>
              <a:buAutoNum type="arabicPeriod"/>
            </a:pPr>
            <a:endParaRPr lang="cs-CZ" smtClean="0">
              <a:solidFill>
                <a:srgbClr val="FFFF00"/>
              </a:solidFill>
            </a:endParaRPr>
          </a:p>
          <a:p>
            <a:pPr marL="514350" indent="-514350">
              <a:buFont typeface="Calibri" pitchFamily="34" charset="0"/>
              <a:buAutoNum type="arabicPeriod"/>
            </a:pPr>
            <a:endParaRPr lang="cs-CZ" smtClean="0">
              <a:solidFill>
                <a:srgbClr val="FFFF00"/>
              </a:solidFill>
            </a:endParaRPr>
          </a:p>
          <a:p>
            <a:pPr marL="514350" indent="-514350">
              <a:buFont typeface="Calibri" pitchFamily="34" charset="0"/>
              <a:buAutoNum type="arabicPeriod"/>
            </a:pPr>
            <a:endParaRPr lang="cs-CZ" smtClean="0">
              <a:solidFill>
                <a:srgbClr val="FFFF00"/>
              </a:solidFill>
            </a:endParaRPr>
          </a:p>
          <a:p>
            <a:pPr marL="514350" indent="-514350">
              <a:buFont typeface="Calibri" pitchFamily="34" charset="0"/>
              <a:buAutoNum type="arabicPeriod"/>
            </a:pPr>
            <a:endParaRPr lang="cs-CZ" smtClean="0">
              <a:solidFill>
                <a:srgbClr val="FFFF00"/>
              </a:solidFill>
            </a:endParaRPr>
          </a:p>
          <a:p>
            <a:pPr marL="514350" indent="-514350">
              <a:buFont typeface="Calibri" pitchFamily="34" charset="0"/>
              <a:buAutoNum type="arabicPeriod"/>
            </a:pPr>
            <a:endParaRPr lang="cs-CZ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291512" cy="611981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cs-CZ" altLang="cs-CZ" b="1" u="sng" dirty="0" smtClean="0">
                <a:solidFill>
                  <a:srgbClr val="FFFF00"/>
                </a:solidFill>
              </a:rPr>
              <a:t>PRAMENY A POUŽITÁ LITERATURA</a:t>
            </a:r>
          </a:p>
          <a:p>
            <a:pPr>
              <a:buFont typeface="Arial" charset="0"/>
              <a:buNone/>
              <a:defRPr/>
            </a:pPr>
            <a:r>
              <a:rPr lang="cs-CZ" altLang="cs-CZ" dirty="0" err="1">
                <a:solidFill>
                  <a:srgbClr val="FFFF00"/>
                </a:solidFill>
              </a:rPr>
              <a:t>Lehár</a:t>
            </a:r>
            <a:r>
              <a:rPr lang="cs-CZ" altLang="cs-CZ" dirty="0">
                <a:solidFill>
                  <a:srgbClr val="FFFF00"/>
                </a:solidFill>
              </a:rPr>
              <a:t> J. a kol.: </a:t>
            </a:r>
            <a:r>
              <a:rPr lang="cs-CZ" altLang="cs-CZ" i="1" dirty="0">
                <a:solidFill>
                  <a:srgbClr val="FFFF00"/>
                </a:solidFill>
              </a:rPr>
              <a:t>Česká literatura od počátků k dnešku</a:t>
            </a:r>
            <a:r>
              <a:rPr lang="cs-CZ" altLang="cs-CZ" dirty="0">
                <a:solidFill>
                  <a:srgbClr val="FFFF00"/>
                </a:solidFill>
              </a:rPr>
              <a:t>. NLN, Praha 2004.</a:t>
            </a:r>
          </a:p>
          <a:p>
            <a:pPr>
              <a:buFont typeface="Arial" charset="0"/>
              <a:buNone/>
              <a:defRPr/>
            </a:pPr>
            <a:r>
              <a:rPr lang="cs-CZ" altLang="cs-CZ" dirty="0">
                <a:solidFill>
                  <a:srgbClr val="FFFF00"/>
                </a:solidFill>
              </a:rPr>
              <a:t>Prokop V.: </a:t>
            </a:r>
            <a:r>
              <a:rPr lang="cs-CZ" altLang="cs-CZ" i="1" dirty="0">
                <a:solidFill>
                  <a:srgbClr val="FFFF00"/>
                </a:solidFill>
              </a:rPr>
              <a:t>Přehled české literatury 20. století</a:t>
            </a:r>
            <a:r>
              <a:rPr lang="cs-CZ" altLang="cs-CZ" dirty="0">
                <a:solidFill>
                  <a:srgbClr val="FFFF00"/>
                </a:solidFill>
              </a:rPr>
              <a:t>. O.K. – Soft. Sokolov 2004.</a:t>
            </a:r>
          </a:p>
          <a:p>
            <a:pPr>
              <a:buFont typeface="Arial" charset="0"/>
              <a:buNone/>
              <a:defRPr/>
            </a:pPr>
            <a:r>
              <a:rPr lang="cs-CZ" altLang="cs-CZ" dirty="0">
                <a:solidFill>
                  <a:srgbClr val="FFFF00"/>
                </a:solidFill>
              </a:rPr>
              <a:t>Andree L.: </a:t>
            </a:r>
            <a:r>
              <a:rPr lang="cs-CZ" altLang="cs-CZ" i="1" dirty="0">
                <a:solidFill>
                  <a:srgbClr val="FFFF00"/>
                </a:solidFill>
              </a:rPr>
              <a:t>Literatura pro 4. ročník středních škol</a:t>
            </a:r>
            <a:r>
              <a:rPr lang="cs-CZ" altLang="cs-CZ" dirty="0">
                <a:solidFill>
                  <a:srgbClr val="FFFF00"/>
                </a:solidFill>
              </a:rPr>
              <a:t>. </a:t>
            </a:r>
            <a:r>
              <a:rPr lang="cs-CZ" altLang="cs-CZ" dirty="0" err="1">
                <a:solidFill>
                  <a:srgbClr val="FFFF00"/>
                </a:solidFill>
              </a:rPr>
              <a:t>Didaktis</a:t>
            </a:r>
            <a:r>
              <a:rPr lang="cs-CZ" altLang="cs-CZ" dirty="0">
                <a:solidFill>
                  <a:srgbClr val="FFFF00"/>
                </a:solidFill>
              </a:rPr>
              <a:t>, Brno 2010.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u="sng" dirty="0" smtClean="0">
                <a:hlinkClick r:id="rId2"/>
              </a:rPr>
              <a:t>http</a:t>
            </a:r>
            <a:r>
              <a:rPr lang="cs-CZ" u="sng" dirty="0">
                <a:hlinkClick r:id="rId2"/>
              </a:rPr>
              <a:t>://upload.wikimedia.org/wikipedia/commons/5/52/Arnost_Lustig_a_Marketa_Malisova_-</a:t>
            </a:r>
            <a:r>
              <a:rPr lang="cs-CZ" u="sng" dirty="0" smtClean="0">
                <a:hlinkClick r:id="rId2"/>
              </a:rPr>
              <a:t>1_cropped.jpg?uselang=cs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0099"/>
                </a:solidFill>
              </a:rPr>
              <a:t>autor: Jiří Nedorost, licence </a:t>
            </a:r>
            <a:r>
              <a:rPr lang="cs-CZ" dirty="0" err="1" smtClean="0">
                <a:solidFill>
                  <a:srgbClr val="000099"/>
                </a:solidFill>
              </a:rPr>
              <a:t>Creative</a:t>
            </a:r>
            <a:r>
              <a:rPr lang="cs-CZ" dirty="0" smtClean="0">
                <a:solidFill>
                  <a:srgbClr val="000099"/>
                </a:solidFill>
              </a:rPr>
              <a:t> </a:t>
            </a:r>
            <a:r>
              <a:rPr lang="cs-CZ" dirty="0" err="1" smtClean="0">
                <a:solidFill>
                  <a:srgbClr val="000099"/>
                </a:solidFill>
              </a:rPr>
              <a:t>Commons</a:t>
            </a:r>
            <a:r>
              <a:rPr lang="cs-CZ" dirty="0" smtClean="0">
                <a:solidFill>
                  <a:srgbClr val="000099"/>
                </a:solidFill>
              </a:rPr>
              <a:t>, BY-SA</a:t>
            </a:r>
            <a:endParaRPr lang="cs-CZ" dirty="0">
              <a:solidFill>
                <a:srgbClr val="000099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altLang="cs-CZ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395288" y="260350"/>
            <a:ext cx="8229600" cy="619283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u="sng" smtClean="0">
                <a:hlinkClick r:id="rId3"/>
              </a:rPr>
              <a:t>http://upload.wikimedia.org/wikipedia/commons/0/0e/Terezin_CZ_Ater95.jpg</a:t>
            </a:r>
            <a:r>
              <a:rPr lang="cs-CZ" altLang="cs-CZ" smtClean="0"/>
              <a:t> </a:t>
            </a:r>
            <a:r>
              <a:rPr lang="cs-CZ" altLang="cs-CZ" smtClean="0">
                <a:solidFill>
                  <a:srgbClr val="000099"/>
                </a:solidFill>
              </a:rPr>
              <a:t>autor: Hans Weingarcz, licence Creative Commons, BY-SA</a:t>
            </a:r>
            <a:endParaRPr lang="cs-CZ" altLang="cs-CZ" u="sng" smtClean="0">
              <a:solidFill>
                <a:srgbClr val="000099"/>
              </a:solidFill>
            </a:endParaRPr>
          </a:p>
          <a:p>
            <a:pPr marL="0" indent="0">
              <a:buFont typeface="Arial" charset="0"/>
              <a:buNone/>
            </a:pPr>
            <a:endParaRPr lang="cs-CZ" altLang="cs-CZ" smtClean="0"/>
          </a:p>
          <a:p>
            <a:pPr marL="0" indent="0">
              <a:buFont typeface="Arial" charset="0"/>
              <a:buNone/>
            </a:pPr>
            <a:r>
              <a:rPr lang="cs-CZ" altLang="cs-CZ" u="sng" smtClean="0">
                <a:hlinkClick r:id="rId4"/>
              </a:rPr>
              <a:t>http://upload.wikimedia.org/wikipedia/commons/0/01/Auschwitz-Birkenau.JPG?uselang=cs</a:t>
            </a:r>
            <a:r>
              <a:rPr lang="cs-CZ" altLang="cs-CZ" smtClean="0"/>
              <a:t> </a:t>
            </a:r>
            <a:r>
              <a:rPr lang="cs-CZ" altLang="cs-CZ" smtClean="0">
                <a:solidFill>
                  <a:srgbClr val="000099"/>
                </a:solidFill>
              </a:rPr>
              <a:t>autor: Chmee2, licence Public Domain, BY-SA</a:t>
            </a:r>
            <a:endParaRPr lang="cs-CZ" altLang="cs-CZ" u="sng" smtClean="0">
              <a:solidFill>
                <a:srgbClr val="000099"/>
              </a:solidFill>
            </a:endParaRPr>
          </a:p>
          <a:p>
            <a:pPr marL="0" indent="0">
              <a:buFont typeface="Arial" charset="0"/>
              <a:buNone/>
            </a:pPr>
            <a:endParaRPr lang="cs-CZ" altLang="cs-CZ" smtClean="0">
              <a:solidFill>
                <a:srgbClr val="000099"/>
              </a:solidFill>
            </a:endParaRPr>
          </a:p>
          <a:p>
            <a:pPr marL="0" indent="0">
              <a:buFont typeface="Arial" charset="0"/>
              <a:buNone/>
            </a:pPr>
            <a:r>
              <a:rPr lang="cs-CZ" altLang="cs-CZ" u="sng" smtClean="0">
                <a:hlinkClick r:id="rId5"/>
              </a:rPr>
              <a:t>http://upload.wikimedia.org/wikipedia/commons/f/f8/Playboy-logo.jpg?uselang=cs</a:t>
            </a:r>
            <a:r>
              <a:rPr lang="cs-CZ" altLang="cs-CZ" smtClean="0"/>
              <a:t> autor: Antoinairiarte, licence Creative Commons, BY-SA</a:t>
            </a:r>
          </a:p>
          <a:p>
            <a:pPr marL="0" indent="0">
              <a:buFont typeface="Arial" charset="0"/>
              <a:buNone/>
            </a:pPr>
            <a:endParaRPr lang="cs-CZ" altLang="cs-CZ" smtClean="0">
              <a:solidFill>
                <a:srgbClr val="000099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323850" y="333375"/>
            <a:ext cx="8229600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u="sng" smtClean="0">
                <a:hlinkClick r:id="rId2"/>
              </a:rPr>
              <a:t>http://upload.wikimedia.org/wikipedia/commons/c/c9/Judenstern_JMW.jpg</a:t>
            </a:r>
            <a:r>
              <a:rPr lang="cs-CZ" altLang="cs-CZ" smtClean="0"/>
              <a:t> </a:t>
            </a:r>
            <a:r>
              <a:rPr lang="cs-CZ" altLang="cs-CZ" smtClean="0">
                <a:solidFill>
                  <a:srgbClr val="000099"/>
                </a:solidFill>
              </a:rPr>
              <a:t>autor: Daniel Ullrich, licence Creative Commons, BY-SA</a:t>
            </a:r>
          </a:p>
          <a:p>
            <a:pPr marL="0" indent="0">
              <a:buFont typeface="Arial" charset="0"/>
              <a:buNone/>
            </a:pPr>
            <a:endParaRPr lang="cs-CZ" alt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745</Words>
  <Application>Microsoft Office PowerPoint</Application>
  <PresentationFormat>Předvádění na obrazovce (4:3)</PresentationFormat>
  <Paragraphs>98</Paragraphs>
  <Slides>15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Motiv systému Office</vt:lpstr>
      <vt:lpstr>Snímek 1</vt:lpstr>
      <vt:lpstr>Arnošt LUSTIG 21.12. 1926 – 26. 2. 2011 </vt:lpstr>
      <vt:lpstr>Spisovatelův život</vt:lpstr>
      <vt:lpstr>Snímek 4</vt:lpstr>
      <vt:lpstr>Snímek 5</vt:lpstr>
      <vt:lpstr>Snímek 6</vt:lpstr>
      <vt:lpstr>Lustigova literární tvorba</vt:lpstr>
      <vt:lpstr>Snímek 8</vt:lpstr>
      <vt:lpstr>Snímek 9</vt:lpstr>
      <vt:lpstr>Snímek 10</vt:lpstr>
      <vt:lpstr>Snímek 11</vt:lpstr>
      <vt:lpstr>DOPLŇ VYNECHANÁ SLOVA</vt:lpstr>
      <vt:lpstr>Snímek 13</vt:lpstr>
      <vt:lpstr>Snímek 14</vt:lpstr>
      <vt:lpstr>Snímek 15</vt:lpstr>
    </vt:vector>
  </TitlesOfParts>
  <Company>Ministerstvo školství, mládeže a tělovýchovy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machackova petra</dc:creator>
  <cp:lastModifiedBy>Dum</cp:lastModifiedBy>
  <cp:revision>52</cp:revision>
  <dcterms:created xsi:type="dcterms:W3CDTF">2010-09-06T12:21:50Z</dcterms:created>
  <dcterms:modified xsi:type="dcterms:W3CDTF">2014-06-05T12:04:05Z</dcterms:modified>
</cp:coreProperties>
</file>