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70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9841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829C1EC-3CB6-494E-8799-B92E93B8F09F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660C402-BFE0-4880-839E-533CA9403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57880E6-1850-462A-BCA1-C9357F826E86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B59BAF-A814-4D60-B8A0-A72DAE353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D69595-946D-4871-89DF-1998C16FE02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C47C4-0E71-462F-AF22-5B137419DA3C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9CB16-C003-484A-B963-D94C5986C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3DF6D-6B41-4CF1-96FF-BD0D2C642BD0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D16AC-59E2-45E5-A017-D42C00E8E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E1E6E-9E26-4BEE-8AF0-D159F3D90153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0DB91-23A3-41B9-A0F2-9577C0EF9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9C5C5-6B8E-4A17-9630-7C6F06212C8A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C20D4-A1B6-4E87-92A0-F26699970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E307C-01D4-41D3-A412-67172500EA44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9FEBC-D4E9-4772-AFBB-0EC892E81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2D45D-3692-4256-9048-523776D87CA5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99BD5-CC7D-4DE3-8969-B6D137463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A4159-5AC5-4FDF-AC48-0F5236147C3A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2E0A4-BD01-4828-BFC9-87D66C4FD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A9592-247F-44FB-B113-DA657C3E5919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B8EDB-327B-4841-B001-D66C22E40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921AB-CFFF-4291-9706-60286303DFEB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47D2B-EE72-4662-9897-99A6F4AF0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21D66-8B7D-4125-B4B1-8BD0C435FDDE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58697-BDB7-4FB6-A201-5411848E6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2695B-3AD1-4E2D-B2D7-EA8FB2F00D10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5B4FF-0177-4928-BD4C-A0569264F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2D2F5FC-C8F0-413B-9A93-D748F9641861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8E0FBC6-5909-4AA8-A32A-7211BA6E6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25" r:id="rId4"/>
    <p:sldLayoutId id="2147483831" r:id="rId5"/>
    <p:sldLayoutId id="2147483826" r:id="rId6"/>
    <p:sldLayoutId id="2147483832" r:id="rId7"/>
    <p:sldLayoutId id="2147483833" r:id="rId8"/>
    <p:sldLayoutId id="2147483834" r:id="rId9"/>
    <p:sldLayoutId id="2147483827" r:id="rId10"/>
    <p:sldLayoutId id="2147483835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ress-Jazz-in-Tygmont-AB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Louis_Armstrong_restore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531938" y="274638"/>
            <a:ext cx="6081712" cy="1471612"/>
          </a:xfrm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altLang="cs-CZ" dirty="0" smtClean="0"/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33550"/>
          <a:ext cx="6697662" cy="5022853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82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VY_12_INOVACE_01.02.07,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Zbabělci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Veronika Mikešová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Učivo 4. ročníku oboru obchodník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z ČJ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5. 1. 2014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Materiál slouží k prohloubení znalostí o díle Zbabělci od J. Škvoreckého.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300" b="1" dirty="0" smtClean="0">
                <a:solidFill>
                  <a:srgbClr val="E98415"/>
                </a:solidFill>
                <a:latin typeface="Calibri" panose="020F0502020204030204" pitchFamily="34" charset="0"/>
              </a:rPr>
              <a:t>ZBABĚLCI (1958)</a:t>
            </a:r>
            <a:r>
              <a:rPr lang="cs-CZ" sz="32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/>
            </a:r>
            <a:br>
              <a:rPr lang="cs-CZ" sz="32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</a:br>
            <a:endParaRPr lang="cs-CZ" sz="3200" b="1" dirty="0">
              <a:solidFill>
                <a:schemeClr val="accent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rgbClr val="FF6600"/>
              </a:buClr>
              <a:buFont typeface="Wingdings 2"/>
              <a:buChar char=""/>
              <a:defRPr/>
            </a:pPr>
            <a:r>
              <a:rPr lang="cs-CZ" dirty="0" smtClean="0">
                <a:latin typeface="Calibri" panose="020F0502020204030204" pitchFamily="34" charset="0"/>
              </a:rPr>
              <a:t>generační román</a:t>
            </a:r>
          </a:p>
          <a:p>
            <a:pPr eaLnBrk="1" fontAlgn="auto" hangingPunct="1">
              <a:spcAft>
                <a:spcPts val="0"/>
              </a:spcAft>
              <a:buClr>
                <a:srgbClr val="FF6600"/>
              </a:buClr>
              <a:buFont typeface="Wingdings 2"/>
              <a:buChar char=""/>
              <a:defRPr/>
            </a:pPr>
            <a:r>
              <a:rPr lang="cs-CZ" dirty="0" smtClean="0">
                <a:latin typeface="Calibri" panose="020F0502020204030204" pitchFamily="34" charset="0"/>
              </a:rPr>
              <a:t>dílo dokončeno už r. 1948, ale z politických důvodů vyšlo až o deset let později</a:t>
            </a:r>
          </a:p>
          <a:p>
            <a:pPr eaLnBrk="1" fontAlgn="auto" hangingPunct="1">
              <a:spcAft>
                <a:spcPts val="0"/>
              </a:spcAft>
              <a:buClr>
                <a:srgbClr val="FF6600"/>
              </a:buClr>
              <a:buFont typeface="Wingdings 2"/>
              <a:buChar char=""/>
              <a:defRPr/>
            </a:pPr>
            <a:r>
              <a:rPr lang="cs-CZ" dirty="0" smtClean="0">
                <a:latin typeface="Calibri" panose="020F0502020204030204" pitchFamily="34" charset="0"/>
              </a:rPr>
              <a:t>po drobných textových úpravách (cenzura) vychází definitivně r. 1964</a:t>
            </a:r>
          </a:p>
          <a:p>
            <a:pPr eaLnBrk="1" fontAlgn="auto" hangingPunct="1">
              <a:spcAft>
                <a:spcPts val="0"/>
              </a:spcAft>
              <a:buClr>
                <a:srgbClr val="FF6600"/>
              </a:buClr>
              <a:buFont typeface="Wingdings 2"/>
              <a:buChar char=""/>
              <a:defRPr/>
            </a:pPr>
            <a:r>
              <a:rPr lang="cs-CZ" dirty="0" smtClean="0">
                <a:latin typeface="Calibri" panose="020F0502020204030204" pitchFamily="34" charset="0"/>
              </a:rPr>
              <a:t>děj se odehrává v Kostelci v severních Čechách (fiktivní název města) &gt;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smtClean="0">
                <a:latin typeface="Calibri" panose="020F0502020204030204" pitchFamily="34" charset="0"/>
              </a:rPr>
              <a:t>&gt; údajně Náchod</a:t>
            </a:r>
          </a:p>
          <a:p>
            <a:pPr eaLnBrk="1" fontAlgn="auto" hangingPunct="1">
              <a:spcAft>
                <a:spcPts val="0"/>
              </a:spcAft>
              <a:buClr>
                <a:srgbClr val="FF6600"/>
              </a:buClr>
              <a:buFont typeface="Wingdings 2"/>
              <a:buChar char=""/>
              <a:defRPr/>
            </a:pPr>
            <a:r>
              <a:rPr lang="cs-CZ" dirty="0" smtClean="0">
                <a:latin typeface="Calibri" panose="020F0502020204030204" pitchFamily="34" charset="0"/>
              </a:rPr>
              <a:t>doba: poslední dny německé okupace &gt; 4. – 11. května 1945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>
              <a:latin typeface="Calibri" panose="020F050202020403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Calibri" panose="020F050202020403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Calibri" panose="020F050202020403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Calibri" panose="020F050202020403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395288" y="620713"/>
            <a:ext cx="84248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6600"/>
              </a:buClr>
              <a:buSzPct val="70000"/>
            </a:pPr>
            <a:r>
              <a:rPr lang="cs-CZ" altLang="cs-CZ" sz="3200" b="1" u="sng">
                <a:solidFill>
                  <a:srgbClr val="FF6600"/>
                </a:solidFill>
                <a:latin typeface="Calibri" pitchFamily="34" charset="0"/>
              </a:rPr>
              <a:t>DANNY SMIŘICKÝ</a:t>
            </a:r>
          </a:p>
        </p:txBody>
      </p:sp>
      <p:sp>
        <p:nvSpPr>
          <p:cNvPr id="12291" name="TextovéPole 7"/>
          <p:cNvSpPr txBox="1">
            <a:spLocks noChangeArrowheads="1"/>
          </p:cNvSpPr>
          <p:nvPr/>
        </p:nvSpPr>
        <p:spPr bwMode="auto">
          <a:xfrm>
            <a:off x="250825" y="1400175"/>
            <a:ext cx="8785225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hlavní hrdina (autorův autobiografický zástupce)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vypravěč příběhu &gt; ich-forma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 20 let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syn rodičů z vyšší střední vrstvy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gymnazista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totálně nasazen jako dělník v Messerschmittově továrně na výrobu stíhaček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vystupuje v roli kronikáře událostí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bez víry v nějaké cíle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jeho plány do budoucna jsou spíše fantazírováním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288" y="549275"/>
            <a:ext cx="8353425" cy="69865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trpí pocitem nedostatečnosti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ironické vnímání světa, smysl pro humor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hraje na saxofon v jazzové kapele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zamilovaný do Ireny (více žije v jeho představách)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často Irenu pronásleduje, ale přitom se soustředí i na jiné dívky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milostné avantýry &gt; dočasně si jimi nahrazuje „opravdovou lásku“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jeho hlavní starostí: jak vypadá v očích druhých lidí</a:t>
            </a:r>
          </a:p>
          <a:p>
            <a:pPr>
              <a:buClr>
                <a:srgbClr val="FF6600"/>
              </a:buClr>
              <a:buSzPct val="70000"/>
              <a:defRPr/>
            </a:pPr>
            <a:endParaRPr lang="cs-CZ" sz="3200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endParaRPr lang="cs-CZ" sz="3200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endParaRPr lang="cs-CZ" sz="3200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87350" y="549275"/>
            <a:ext cx="7848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 b="1" u="sng">
                <a:solidFill>
                  <a:srgbClr val="FF6600"/>
                </a:solidFill>
                <a:latin typeface="Calibri" pitchFamily="34" charset="0"/>
              </a:rPr>
              <a:t>MOTIV JAZZU</a:t>
            </a: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539750" y="1484313"/>
            <a:ext cx="76962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počeštěle „džes“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vznik: 20. léta 20. století v New Orleans mezi afroamerickou komunitou smísením afrických a evropských hudebních stylů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endParaRPr lang="cs-CZ" altLang="cs-CZ" sz="3200">
              <a:solidFill>
                <a:schemeClr val="tx2"/>
              </a:solidFill>
              <a:latin typeface="Calibri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endParaRPr lang="cs-CZ" altLang="cs-CZ" sz="3200">
              <a:solidFill>
                <a:schemeClr val="tx2"/>
              </a:solidFill>
              <a:latin typeface="Calibri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endParaRPr lang="cs-CZ" altLang="cs-CZ" sz="3200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14340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588" y="3644900"/>
            <a:ext cx="3427412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3644900"/>
            <a:ext cx="3559175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468313" y="692150"/>
            <a:ext cx="8351837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představitelé: Louis Armstrong, Frank Sinatra, Benny Goodman, Miles Davis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metaforou svobodného, ničím neomezovaného života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2 roviny v textu: </a:t>
            </a:r>
            <a:r>
              <a:rPr lang="cs-CZ" altLang="cs-CZ" sz="3200" b="1">
                <a:solidFill>
                  <a:schemeClr val="tx2"/>
                </a:solidFill>
                <a:latin typeface="Calibri" pitchFamily="34" charset="0"/>
              </a:rPr>
              <a:t>1. faktická </a:t>
            </a: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(zkoušky kapely, koncerty a poslechy gramofonových desek),   </a:t>
            </a:r>
            <a:r>
              <a:rPr lang="cs-CZ" altLang="cs-CZ" sz="3200" b="1">
                <a:solidFill>
                  <a:schemeClr val="tx2"/>
                </a:solidFill>
                <a:latin typeface="Calibri" pitchFamily="34" charset="0"/>
              </a:rPr>
              <a:t>2. snová</a:t>
            </a: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 (most do světa představivosti)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hranicí mezi generacemi (jazz – mladá generace, dechovka – starší generace)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prolíná se s motivem sexuality &gt; </a:t>
            </a:r>
            <a:r>
              <a:rPr lang="cs-CZ" altLang="cs-CZ" sz="3200" i="1">
                <a:solidFill>
                  <a:schemeClr val="tx2"/>
                </a:solidFill>
                <a:latin typeface="Calibri" pitchFamily="34" charset="0"/>
              </a:rPr>
              <a:t>„Saxofon je nejsexuálnější nástroj. Úplná vábička na holky.“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323850" y="549275"/>
            <a:ext cx="7632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b="1" u="sng">
                <a:solidFill>
                  <a:srgbClr val="FF6600"/>
                </a:solidFill>
                <a:latin typeface="Calibri" pitchFamily="34" charset="0"/>
              </a:rPr>
              <a:t>LÁSKA K IRENĚ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323850" y="1268413"/>
            <a:ext cx="8208963" cy="551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miluje ji (spíše však ve svých představách)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Irena je věrná svému </a:t>
            </a:r>
            <a:r>
              <a:rPr lang="cs-CZ" altLang="cs-CZ" sz="3200" dirty="0" err="1" smtClean="0">
                <a:solidFill>
                  <a:schemeClr val="tx2"/>
                </a:solidFill>
                <a:latin typeface="Calibri" pitchFamily="34" charset="0"/>
              </a:rPr>
              <a:t>Zděnkovi</a:t>
            </a:r>
            <a:endParaRPr lang="cs-CZ" altLang="cs-CZ" sz="3200" dirty="0">
              <a:solidFill>
                <a:schemeClr val="tx2"/>
              </a:solidFill>
              <a:latin typeface="Calibri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má minimální naději svou lásku získat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pronásleduje ji s komickou posedlostí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ví, že Irena je dívka  „průměrné inteligence a banální krásy“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jeho city kolísají &gt; jednou Irenu strašně miluje, podruhé v ní vidí jen „hloupou holku“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 dirty="0">
                <a:solidFill>
                  <a:schemeClr val="tx2"/>
                </a:solidFill>
                <a:latin typeface="Calibri" pitchFamily="34" charset="0"/>
              </a:rPr>
              <a:t>svou lásku k Ireně dokáže „odložit“ a miluje se s jinými děvčaty, kdykoli se naskytne příležitost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68313" y="549275"/>
            <a:ext cx="79914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6600"/>
              </a:buClr>
              <a:buSzPct val="70000"/>
            </a:pPr>
            <a:r>
              <a:rPr lang="cs-CZ" altLang="cs-CZ" sz="3200" b="1" u="sng">
                <a:solidFill>
                  <a:srgbClr val="FF6600"/>
                </a:solidFill>
                <a:latin typeface="Calibri" pitchFamily="34" charset="0"/>
              </a:rPr>
              <a:t>JAZYK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8313" y="1341438"/>
            <a:ext cx="8064500" cy="74787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rozmanité vrstvy jazyka: hovorová a nespisovná čeština, občas vulgarismy, anglicismy, germanismy, hudební terminologie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di do </a:t>
            </a: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pivováru</a:t>
            </a: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; neser, </a:t>
            </a: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čéče</a:t>
            </a: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; </a:t>
            </a: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dyž</a:t>
            </a: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 tam pudem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okej</a:t>
            </a: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, </a:t>
            </a: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redy</a:t>
            </a:r>
            <a:endParaRPr lang="cs-CZ" sz="3200" i="1" dirty="0">
              <a:solidFill>
                <a:srgbClr val="FF6600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i="1" dirty="0">
                <a:solidFill>
                  <a:srgbClr val="FF6600"/>
                </a:solidFill>
                <a:latin typeface="Calibri" panose="020F0502020204030204" pitchFamily="34" charset="0"/>
              </a:rPr>
              <a:t>nádherná disonance ve </a:t>
            </a:r>
            <a:r>
              <a:rPr lang="cs-CZ" sz="3200" i="1" dirty="0" err="1">
                <a:solidFill>
                  <a:srgbClr val="FF6600"/>
                </a:solidFill>
                <a:latin typeface="Calibri" panose="020F0502020204030204" pitchFamily="34" charset="0"/>
              </a:rPr>
              <a:t>fortissimu</a:t>
            </a:r>
            <a:endParaRPr lang="cs-CZ" sz="3200" i="1" dirty="0">
              <a:solidFill>
                <a:srgbClr val="FF6600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i="1" dirty="0">
                <a:solidFill>
                  <a:schemeClr val="tx2"/>
                </a:solidFill>
                <a:latin typeface="Calibri" panose="020F0502020204030204" pitchFamily="34" charset="0"/>
              </a:rPr>
              <a:t>v textu se objevuje spousta dialogů </a:t>
            </a: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&gt; krátké repliky (pro oživení textu, zvýšení dramatičnosti a autentičnosti)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r>
              <a:rPr lang="cs-CZ" sz="3200" i="1" dirty="0">
                <a:solidFill>
                  <a:schemeClr val="tx2"/>
                </a:solidFill>
                <a:latin typeface="Calibri" panose="020F0502020204030204" pitchFamily="34" charset="0"/>
              </a:rPr>
              <a:t>banalita dialogů </a:t>
            </a:r>
            <a:r>
              <a:rPr lang="cs-CZ" sz="3200" dirty="0">
                <a:solidFill>
                  <a:schemeClr val="tx2"/>
                </a:solidFill>
                <a:latin typeface="Calibri" panose="020F0502020204030204" pitchFamily="34" charset="0"/>
              </a:rPr>
              <a:t>&gt; tlachání o ničem</a:t>
            </a:r>
            <a:endParaRPr lang="cs-CZ" sz="3200" i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endParaRPr lang="cs-CZ" sz="3200" i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>
              <a:buClr>
                <a:srgbClr val="FF6600"/>
              </a:buClr>
              <a:buSzPct val="70000"/>
              <a:defRPr/>
            </a:pPr>
            <a:endParaRPr lang="cs-CZ" sz="3200" i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endParaRPr lang="cs-CZ" sz="3200" i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marL="457200" indent="-457200">
              <a:buClr>
                <a:srgbClr val="FF6600"/>
              </a:buClr>
              <a:buSzPct val="70000"/>
              <a:buFont typeface="Wingdings 2" panose="05020102010507070707" pitchFamily="18" charset="2"/>
              <a:buChar char=""/>
              <a:defRPr/>
            </a:pPr>
            <a:endParaRPr lang="cs-CZ" sz="3200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95288" y="476250"/>
            <a:ext cx="60483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b="1" u="sng">
                <a:solidFill>
                  <a:srgbClr val="FF6600"/>
                </a:solidFill>
                <a:latin typeface="Calibri" pitchFamily="34" charset="0"/>
              </a:rPr>
              <a:t>KOMPOZICE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395288" y="1268413"/>
            <a:ext cx="8208962" cy="551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chronologická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poslední dny války (4. – 11. května 1945)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8 kapitol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každá kapitola = jeden den  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každá kapitola začíná Dannyho odchodem z domu a končí jeho příchodem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objevují se popisné pasáže, úvahové pasáže a líčení dramatických událostí, kterých je Danny svědkem a též aktivním účastníkem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historické události nejsou důležité</a:t>
            </a:r>
          </a:p>
          <a:p>
            <a:pPr marL="457200" indent="-457200">
              <a:buClr>
                <a:srgbClr val="FF6600"/>
              </a:buClr>
              <a:buSzPct val="70000"/>
              <a:buFont typeface="Wingdings 2" pitchFamily="18" charset="2"/>
              <a:buChar char=""/>
            </a:pP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důležitý je vnitřní život hrdiny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288" y="476250"/>
            <a:ext cx="8353425" cy="4524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rgbClr val="FF6600"/>
                </a:solidFill>
                <a:latin typeface="Calibri" pitchFamily="34" charset="0"/>
              </a:rPr>
              <a:t>KONTROLNÍ OTÁZKY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 Kdy bylo dílo Zbabělci vydáno?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 Do jakého města je zasazen děj tohoto díla?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 V jaké době se toto dílo odehrává?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 Jak se jmenuje hlavní hrdina tohoto díla a co o něm víš?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 Vystihni motiv jazzu v tomto díle.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FF6600"/>
                </a:solidFill>
                <a:latin typeface="Calibri" pitchFamily="34" charset="0"/>
              </a:rPr>
              <a:t>Charakterizuj jazykovou rovinu díla.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cs-CZ" sz="3200" dirty="0">
              <a:solidFill>
                <a:srgbClr val="FF66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315913" y="333375"/>
            <a:ext cx="7561262" cy="708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b="1" u="sng">
                <a:solidFill>
                  <a:srgbClr val="FF6600"/>
                </a:solidFill>
                <a:latin typeface="Calibri" pitchFamily="34" charset="0"/>
              </a:rPr>
              <a:t>PRAMENY A POUŽITÁ LITERATURA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Arial" charset="0"/>
              <a:buNone/>
            </a:pP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Lehár J. a kol.: </a:t>
            </a:r>
            <a:r>
              <a:rPr lang="cs-CZ" altLang="cs-CZ" sz="3200" i="1">
                <a:solidFill>
                  <a:srgbClr val="FF6600"/>
                </a:solidFill>
                <a:latin typeface="Calibri" pitchFamily="34" charset="0"/>
              </a:rPr>
              <a:t>Česká literatura od počátků k dnešku</a:t>
            </a: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. NLN, Praha 2004.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Arial" charset="0"/>
              <a:buNone/>
            </a:pP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Prokop V.: </a:t>
            </a:r>
            <a:r>
              <a:rPr lang="cs-CZ" altLang="cs-CZ" sz="3200" i="1">
                <a:solidFill>
                  <a:srgbClr val="FF6600"/>
                </a:solidFill>
                <a:latin typeface="Calibri" pitchFamily="34" charset="0"/>
              </a:rPr>
              <a:t>Přehled české literatury 20. století</a:t>
            </a: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. O.K. – Soft. Sokolov 2004.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Arial" charset="0"/>
              <a:buNone/>
            </a:pP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Andree L.: </a:t>
            </a:r>
            <a:r>
              <a:rPr lang="cs-CZ" altLang="cs-CZ" sz="3200" i="1">
                <a:solidFill>
                  <a:srgbClr val="FF6600"/>
                </a:solidFill>
                <a:latin typeface="Calibri" pitchFamily="34" charset="0"/>
              </a:rPr>
              <a:t>Literatura pro 4. ročník středních škol</a:t>
            </a:r>
            <a:r>
              <a:rPr lang="cs-CZ" altLang="cs-CZ" sz="3200">
                <a:solidFill>
                  <a:srgbClr val="FF6600"/>
                </a:solidFill>
                <a:latin typeface="Calibri" pitchFamily="34" charset="0"/>
              </a:rPr>
              <a:t>. Didaktis, Brno 2010.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Arial" charset="0"/>
              <a:buNone/>
            </a:pPr>
            <a:endParaRPr lang="cs-CZ" altLang="cs-CZ" sz="3200" b="1" u="sng">
              <a:solidFill>
                <a:srgbClr val="FF6600"/>
              </a:solidFill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altLang="cs-CZ" sz="3200" b="1" u="sng">
                <a:solidFill>
                  <a:schemeClr val="tx2"/>
                </a:solidFill>
                <a:latin typeface="Calibri" pitchFamily="34" charset="0"/>
                <a:hlinkClick r:id="rId2"/>
              </a:rPr>
              <a:t>http://commons.wikimedia.org/wiki/File:Tress-Jazz-in-Tygmont-AB.jpg</a:t>
            </a:r>
            <a:r>
              <a:rPr lang="cs-CZ" altLang="cs-CZ" sz="3200">
                <a:solidFill>
                  <a:schemeClr val="tx2"/>
                </a:solidFill>
                <a:latin typeface="Calibri" pitchFamily="34" charset="0"/>
              </a:rPr>
              <a:t> </a:t>
            </a:r>
            <a:r>
              <a:rPr lang="cs-CZ" altLang="cs-CZ" sz="3200">
                <a:solidFill>
                  <a:srgbClr val="0088B8"/>
                </a:solidFill>
                <a:latin typeface="Calibri" pitchFamily="34" charset="0"/>
              </a:rPr>
              <a:t>autor: Worl – Telegram steff Photografher, licence Creative Commons. BY-SA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Arial" charset="0"/>
              <a:buNone/>
            </a:pPr>
            <a:endParaRPr lang="cs-CZ" altLang="cs-CZ" sz="3200" b="1" u="sng">
              <a:solidFill>
                <a:srgbClr val="FF66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468313" y="549275"/>
            <a:ext cx="8351837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3200">
              <a:latin typeface="Calibri" pitchFamily="34" charset="0"/>
            </a:endParaRPr>
          </a:p>
          <a:p>
            <a:r>
              <a:rPr lang="cs-CZ" altLang="cs-CZ" sz="3200" b="1" u="sng">
                <a:latin typeface="Calibri" pitchFamily="34" charset="0"/>
                <a:hlinkClick r:id="rId2"/>
              </a:rPr>
              <a:t>http://commons.wikimedia.org/wiki/File:Louis_Armstrong_restored.jpg</a:t>
            </a:r>
            <a:r>
              <a:rPr lang="cs-CZ" altLang="cs-CZ" sz="3200">
                <a:latin typeface="Calibri" pitchFamily="34" charset="0"/>
              </a:rPr>
              <a:t>  </a:t>
            </a:r>
            <a:r>
              <a:rPr lang="cs-CZ" altLang="cs-CZ" sz="3200">
                <a:solidFill>
                  <a:srgbClr val="0070C0"/>
                </a:solidFill>
                <a:latin typeface="Calibri" pitchFamily="34" charset="0"/>
              </a:rPr>
              <a:t>autor: Andrzej Baratasz, licence Creative Commons, BY-SA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324</TotalTime>
  <Words>698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Snímek 1</vt:lpstr>
      <vt:lpstr>ZBABĚLCI (1958)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53</cp:revision>
  <dcterms:created xsi:type="dcterms:W3CDTF">2010-09-06T12:21:50Z</dcterms:created>
  <dcterms:modified xsi:type="dcterms:W3CDTF">2014-06-05T11:59:55Z</dcterms:modified>
</cp:coreProperties>
</file>