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264" r:id="rId2"/>
    <p:sldId id="256" r:id="rId3"/>
    <p:sldId id="257" r:id="rId4"/>
    <p:sldId id="258" r:id="rId5"/>
    <p:sldId id="259" r:id="rId6"/>
    <p:sldId id="260" r:id="rId7"/>
    <p:sldId id="262" r:id="rId8"/>
    <p:sldId id="261" r:id="rId9"/>
    <p:sldId id="265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8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804B34-D32B-4B2B-A4B1-BEABBBBC87B2}" type="datetimeFigureOut">
              <a:rPr lang="cs-CZ" smtClean="0"/>
              <a:pPr/>
              <a:t>3.6.2014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FD9379-38B5-4A40-BA66-ECFA883E61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1199959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3174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5243FB5-229F-46C1-A5BE-7D15031661FD}" type="slidenum">
              <a:rPr lang="cs-CZ" altLang="cs-CZ" smtClean="0"/>
              <a:pPr eaLnBrk="1" hangingPunct="1"/>
              <a:t>1</a:t>
            </a:fld>
            <a:endParaRPr lang="cs-CZ" alt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79192-DD31-4C80-A66B-7683C5E84123}" type="datetimeFigureOut">
              <a:rPr lang="cs-CZ" smtClean="0"/>
              <a:pPr/>
              <a:t>3.6.2014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7AB5787-AB2C-4A32-9771-8F4226123E3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79192-DD31-4C80-A66B-7683C5E84123}" type="datetimeFigureOut">
              <a:rPr lang="cs-CZ" smtClean="0"/>
              <a:pPr/>
              <a:t>3.6.2014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57AB5787-AB2C-4A32-9771-8F4226123E3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79192-DD31-4C80-A66B-7683C5E84123}" type="datetimeFigureOut">
              <a:rPr lang="cs-CZ" smtClean="0"/>
              <a:pPr/>
              <a:t>3.6.2014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7AB5787-AB2C-4A32-9771-8F4226123E3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21979192-DD31-4C80-A66B-7683C5E84123}" type="datetimeFigureOut">
              <a:rPr lang="cs-CZ" smtClean="0"/>
              <a:pPr/>
              <a:t>3.6.2014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B5787-AB2C-4A32-9771-8F4226123E3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79192-DD31-4C80-A66B-7683C5E84123}" type="datetimeFigureOut">
              <a:rPr lang="cs-CZ" smtClean="0"/>
              <a:pPr/>
              <a:t>3.6.2014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57AB5787-AB2C-4A32-9771-8F4226123E3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79192-DD31-4C80-A66B-7683C5E84123}" type="datetimeFigureOut">
              <a:rPr lang="cs-CZ" smtClean="0"/>
              <a:pPr/>
              <a:t>3.6.2014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57AB5787-AB2C-4A32-9771-8F4226123E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79192-DD31-4C80-A66B-7683C5E84123}" type="datetimeFigureOut">
              <a:rPr lang="cs-CZ" smtClean="0"/>
              <a:pPr/>
              <a:t>3.6.2014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7AB5787-AB2C-4A32-9771-8F4226123E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7AB5787-AB2C-4A32-9771-8F4226123E3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79192-DD31-4C80-A66B-7683C5E84123}" type="datetimeFigureOut">
              <a:rPr lang="cs-CZ" smtClean="0"/>
              <a:pPr/>
              <a:t>3.6.2014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57AB5787-AB2C-4A32-9771-8F4226123E3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21979192-DD31-4C80-A66B-7683C5E84123}" type="datetimeFigureOut">
              <a:rPr lang="cs-CZ" smtClean="0"/>
              <a:pPr/>
              <a:t>3.6.2014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79192-DD31-4C80-A66B-7683C5E84123}" type="datetimeFigureOut">
              <a:rPr lang="cs-CZ" smtClean="0"/>
              <a:pPr/>
              <a:t>3.6.2014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B5787-AB2C-4A32-9771-8F4226123E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57AB5787-AB2C-4A32-9771-8F4226123E3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79192-DD31-4C80-A66B-7683C5E84123}" type="datetimeFigureOut">
              <a:rPr lang="cs-CZ" smtClean="0"/>
              <a:pPr/>
              <a:t>3.6.2014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21979192-DD31-4C80-A66B-7683C5E84123}" type="datetimeFigureOut">
              <a:rPr lang="cs-CZ" smtClean="0"/>
              <a:pPr/>
              <a:t>3.6.2014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7AB5787-AB2C-4A32-9771-8F4226123E3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title"/>
          </p:nvPr>
        </p:nvSpPr>
        <p:spPr>
          <a:xfrm>
            <a:off x="1531938" y="333375"/>
            <a:ext cx="5992812" cy="1295400"/>
          </a:xfrm>
        </p:spPr>
        <p:txBody>
          <a:bodyPr/>
          <a:lstStyle/>
          <a:p>
            <a:pPr eaLnBrk="1" hangingPunct="1">
              <a:defRPr/>
            </a:pPr>
            <a:endParaRPr lang="cs-CZ" altLang="cs-CZ" smtClean="0"/>
          </a:p>
        </p:txBody>
      </p:sp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90937628"/>
              </p:ext>
            </p:extLst>
          </p:nvPr>
        </p:nvGraphicFramePr>
        <p:xfrm>
          <a:off x="1258888" y="1916113"/>
          <a:ext cx="6697662" cy="4397380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4759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19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CZ.1.07/1.5.00/34.0873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19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6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VY_12_INOVACE_01.02.26,</a:t>
                      </a:r>
                      <a:r>
                        <a:rPr lang="cs-CZ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Otčenášek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19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Mgr. Jan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Křoustek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19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6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Učivo 4. ročníku oboru obchodník z ČJ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19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 ročník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19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27. 12. 2013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1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Materiál slouží k získání základních vědomostí o životě a tvorbě J. </a:t>
                      </a: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Otčenáška.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1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Studenti si během promítání prezentace dělají poznámky do svých sešitů.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321020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smtClean="0">
                <a:solidFill>
                  <a:schemeClr val="tx1"/>
                </a:solidFill>
              </a:rPr>
              <a:t>Jan Otčenášek</a:t>
            </a:r>
            <a:br>
              <a:rPr lang="cs-CZ" b="1" smtClean="0">
                <a:solidFill>
                  <a:schemeClr val="tx1"/>
                </a:solidFill>
              </a:rPr>
            </a:br>
            <a:r>
              <a:rPr lang="cs-CZ" b="1" smtClean="0">
                <a:solidFill>
                  <a:schemeClr val="tx1"/>
                </a:solidFill>
              </a:rPr>
              <a:t>(19.11. 1924 – 24. 2. 1979)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023037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Jan Otčenášek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u="sng" dirty="0" smtClean="0"/>
              <a:t>Život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Narozen 19. 11. 1924 v Praze.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Odmaturoval na obchodní akademii.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Během 2. sv. války nasazen na práce v Německu a v továrně Avia Letňany.</a:t>
            </a:r>
          </a:p>
          <a:p>
            <a:pPr>
              <a:buFont typeface="Wingdings" pitchFamily="2" charset="2"/>
              <a:buChar char="§"/>
            </a:pPr>
            <a:r>
              <a:rPr lang="cs-CZ" dirty="0"/>
              <a:t>K</a:t>
            </a:r>
            <a:r>
              <a:rPr lang="cs-CZ" dirty="0" smtClean="0"/>
              <a:t>oncem války  se zapojil do ilegálního hnutí mládeže.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6082704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Jan Otčenášek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u="sng" dirty="0" smtClean="0"/>
              <a:t>Život</a:t>
            </a:r>
          </a:p>
          <a:p>
            <a:pPr>
              <a:buFont typeface="Wingdings" pitchFamily="2" charset="2"/>
              <a:buChar char="§"/>
            </a:pPr>
            <a:r>
              <a:rPr lang="cs-CZ" dirty="0"/>
              <a:t>P</a:t>
            </a:r>
            <a:r>
              <a:rPr lang="cs-CZ" dirty="0" smtClean="0"/>
              <a:t>o 2. sv. válce nedokončil studia na FF UK</a:t>
            </a:r>
          </a:p>
          <a:p>
            <a:pPr>
              <a:buFont typeface="Wingdings" pitchFamily="2" charset="2"/>
              <a:buChar char="§"/>
            </a:pPr>
            <a:r>
              <a:rPr lang="cs-CZ" dirty="0"/>
              <a:t>P</a:t>
            </a:r>
            <a:r>
              <a:rPr lang="cs-CZ" dirty="0" smtClean="0"/>
              <a:t>rošel několika zaměstnáními a od roku 1960 působil jako spisovatel na volné noze.</a:t>
            </a:r>
          </a:p>
          <a:p>
            <a:pPr>
              <a:buFont typeface="Wingdings" pitchFamily="2" charset="2"/>
              <a:buChar char="§"/>
            </a:pPr>
            <a:r>
              <a:rPr lang="cs-CZ" dirty="0"/>
              <a:t>O</a:t>
            </a:r>
            <a:r>
              <a:rPr lang="cs-CZ" dirty="0" smtClean="0"/>
              <a:t>d roku 1973 pracoval jako dramaturg Filmového studia Barrandov.</a:t>
            </a:r>
          </a:p>
          <a:p>
            <a:pPr>
              <a:buFont typeface="Wingdings" pitchFamily="2" charset="2"/>
              <a:buChar char="§"/>
            </a:pPr>
            <a:r>
              <a:rPr lang="cs-CZ" dirty="0"/>
              <a:t>Z</a:t>
            </a:r>
            <a:r>
              <a:rPr lang="cs-CZ" dirty="0" smtClean="0"/>
              <a:t>emřel 24. 2. 1979 v Praze. 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9658223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chemeClr val="tx1"/>
                </a:solidFill>
              </a:rPr>
              <a:t>Jan Otčenášek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Život</a:t>
            </a:r>
            <a:endParaRPr lang="cs-CZ" b="1" u="sng" dirty="0"/>
          </a:p>
          <a:p>
            <a:r>
              <a:rPr lang="cs-CZ" dirty="0"/>
              <a:t>R</a:t>
            </a:r>
            <a:r>
              <a:rPr lang="cs-CZ" dirty="0" smtClean="0"/>
              <a:t>odina – syn Jan Otčenášek, dramaturg, nyní </a:t>
            </a:r>
            <a:r>
              <a:rPr lang="cs-CZ" dirty="0" err="1" smtClean="0"/>
              <a:t>šéfdramaturg</a:t>
            </a:r>
            <a:r>
              <a:rPr lang="cs-CZ" dirty="0" smtClean="0"/>
              <a:t> vývoje programu ČT (pseudonym Petr Zikmund, pod nímž napsal či spolupracoval na několika známých  seriálech, např. Hotel </a:t>
            </a:r>
            <a:r>
              <a:rPr lang="cs-CZ" dirty="0" err="1" smtClean="0"/>
              <a:t>Herbich</a:t>
            </a:r>
            <a:r>
              <a:rPr lang="cs-CZ" dirty="0" smtClean="0"/>
              <a:t>, Náhrdelník).</a:t>
            </a:r>
          </a:p>
          <a:p>
            <a:r>
              <a:rPr lang="cs-CZ" dirty="0" smtClean="0"/>
              <a:t>Syn Štěpán Otčenášek – dramaturg (Divadlo Labyrint, Divadlo v Dlouhé) a divadelní historik.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6724023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Jan Otčenášek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Dílo</a:t>
            </a:r>
          </a:p>
          <a:p>
            <a:pPr>
              <a:buFont typeface="Wingdings" pitchFamily="2" charset="2"/>
              <a:buChar char="§"/>
            </a:pPr>
            <a:r>
              <a:rPr lang="cs-CZ" dirty="0"/>
              <a:t>P</a:t>
            </a:r>
            <a:r>
              <a:rPr lang="cs-CZ" dirty="0" smtClean="0"/>
              <a:t>ublikoval v různých periodikách, </a:t>
            </a:r>
            <a:r>
              <a:rPr lang="cs-CZ" dirty="0" err="1" smtClean="0"/>
              <a:t>např</a:t>
            </a:r>
            <a:r>
              <a:rPr lang="cs-CZ" dirty="0" smtClean="0"/>
              <a:t>: Lidové noviny, Rudé právo, Květy.</a:t>
            </a:r>
          </a:p>
          <a:p>
            <a:pPr>
              <a:buFont typeface="Wingdings" pitchFamily="2" charset="2"/>
              <a:buChar char="§"/>
            </a:pPr>
            <a:r>
              <a:rPr lang="cs-CZ" b="1" dirty="0" smtClean="0"/>
              <a:t>Budovatelská tematika</a:t>
            </a:r>
            <a:r>
              <a:rPr lang="cs-CZ" dirty="0" smtClean="0"/>
              <a:t>: romány </a:t>
            </a:r>
            <a:r>
              <a:rPr lang="cs-CZ" u="sng" dirty="0" smtClean="0"/>
              <a:t>Plným krokem</a:t>
            </a:r>
            <a:r>
              <a:rPr lang="cs-CZ" dirty="0" smtClean="0"/>
              <a:t>, </a:t>
            </a:r>
            <a:r>
              <a:rPr lang="cs-CZ" u="sng" dirty="0" smtClean="0"/>
              <a:t>Občan Brych </a:t>
            </a:r>
            <a:r>
              <a:rPr lang="cs-CZ" dirty="0" smtClean="0"/>
              <a:t>– politický román z únorového převratu v roce 1948. Tématem je rozhodování váhavého intelektuála, zda přijmout či odmítnout poúnorovou situaci.</a:t>
            </a:r>
          </a:p>
        </p:txBody>
      </p:sp>
    </p:spTree>
    <p:extLst>
      <p:ext uri="{BB962C8B-B14F-4D97-AF65-F5344CB8AC3E}">
        <p14:creationId xmlns="" xmlns:p14="http://schemas.microsoft.com/office/powerpoint/2010/main" val="26778868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Jan Otčenášek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527048"/>
            <a:ext cx="889248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b="1" u="sng" dirty="0" smtClean="0"/>
              <a:t>Dílo</a:t>
            </a:r>
          </a:p>
          <a:p>
            <a:pPr>
              <a:buFont typeface="Wingdings" pitchFamily="2" charset="2"/>
              <a:buChar char="§"/>
            </a:pPr>
            <a:r>
              <a:rPr lang="cs-CZ" b="1" dirty="0" smtClean="0"/>
              <a:t>Tematika okupace</a:t>
            </a:r>
            <a:r>
              <a:rPr lang="cs-CZ" dirty="0" smtClean="0"/>
              <a:t>: novela </a:t>
            </a:r>
            <a:r>
              <a:rPr lang="cs-CZ" u="sng" dirty="0" smtClean="0"/>
              <a:t>Romeo, Julie a tma</a:t>
            </a:r>
          </a:p>
          <a:p>
            <a:pPr marL="0" indent="0">
              <a:buNone/>
            </a:pPr>
            <a:r>
              <a:rPr lang="cs-CZ" dirty="0" smtClean="0"/>
              <a:t>			        román </a:t>
            </a:r>
            <a:r>
              <a:rPr lang="cs-CZ" u="sng" dirty="0" smtClean="0"/>
              <a:t>Kulhavý Orfeus</a:t>
            </a:r>
            <a:r>
              <a:rPr lang="cs-CZ" dirty="0" smtClean="0"/>
              <a:t> – zobrazuje snahu mládeže aktivně se zapojit do odbojové činnosti, odhodlání nestát stranou v těžkých dobách okupace. Otčenášek vychází z vlastních zážitků při totálním nasazení. </a:t>
            </a:r>
          </a:p>
          <a:p>
            <a:pPr marL="0" indent="0">
              <a:buFont typeface="Wingdings" pitchFamily="2" charset="2"/>
              <a:buChar char="§"/>
            </a:pPr>
            <a:r>
              <a:rPr lang="cs-CZ" b="1" dirty="0" smtClean="0"/>
              <a:t> Milostná tematika: </a:t>
            </a:r>
            <a:r>
              <a:rPr lang="cs-CZ" dirty="0" smtClean="0"/>
              <a:t>román </a:t>
            </a:r>
            <a:r>
              <a:rPr lang="cs-CZ" u="sng" dirty="0" smtClean="0"/>
              <a:t>Když v ráji pršelo</a:t>
            </a:r>
          </a:p>
          <a:p>
            <a:pPr marL="0" indent="0">
              <a:buNone/>
            </a:pPr>
            <a:r>
              <a:rPr lang="cs-CZ" dirty="0" smtClean="0"/>
              <a:t>			          drama </a:t>
            </a:r>
            <a:r>
              <a:rPr lang="cs-CZ" u="sng" dirty="0" smtClean="0"/>
              <a:t>Víkend uprostřed týdne</a:t>
            </a:r>
          </a:p>
          <a:p>
            <a:pPr>
              <a:buNone/>
            </a:pPr>
            <a:endParaRPr lang="cs-CZ" b="1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Jan Otčenášek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507288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Dílo</a:t>
            </a:r>
          </a:p>
          <a:p>
            <a:pPr>
              <a:buFont typeface="Wingdings" pitchFamily="2" charset="2"/>
              <a:buChar char="§"/>
            </a:pPr>
            <a:r>
              <a:rPr lang="cs-CZ" dirty="0"/>
              <a:t>p</a:t>
            </a:r>
            <a:r>
              <a:rPr lang="cs-CZ" dirty="0" smtClean="0"/>
              <a:t>odle svých próz psal </a:t>
            </a:r>
            <a:r>
              <a:rPr lang="cs-CZ" b="1" dirty="0" smtClean="0"/>
              <a:t>scénáře k filmům</a:t>
            </a:r>
            <a:r>
              <a:rPr lang="cs-CZ" dirty="0" smtClean="0"/>
              <a:t>, např.: Občan Brych (1958, režie O. Vávra)                              Romeo, Julie a tma (1959, režie J. Weiss).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Je autorem (či spoluautorem) mnoha původních filmových scénářů, </a:t>
            </a:r>
            <a:r>
              <a:rPr lang="cs-CZ" dirty="0" err="1" smtClean="0"/>
              <a:t>např</a:t>
            </a:r>
            <a:r>
              <a:rPr lang="cs-CZ" dirty="0" smtClean="0"/>
              <a:t>: Lásky mezi kapkami deště (1979, režie K. Kachyňa).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Pro Československou televizi psal </a:t>
            </a:r>
            <a:r>
              <a:rPr lang="cs-CZ" b="1" dirty="0" smtClean="0"/>
              <a:t>hry a seriály</a:t>
            </a:r>
            <a:r>
              <a:rPr lang="cs-CZ" dirty="0" smtClean="0"/>
              <a:t>, např.: seriál Byl jednou jeden dům.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0320358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Jan Otčenášek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KONTROLNÍ  OTÁZKY</a:t>
            </a:r>
          </a:p>
          <a:p>
            <a:pPr marL="514350" indent="-514350">
              <a:buAutoNum type="arabicParenR"/>
            </a:pPr>
            <a:r>
              <a:rPr lang="cs-CZ" dirty="0" smtClean="0"/>
              <a:t>Kde se J. Otčenášek narodil?</a:t>
            </a:r>
          </a:p>
          <a:p>
            <a:pPr marL="514350" indent="-514350">
              <a:buAutoNum type="arabicParenR"/>
            </a:pPr>
            <a:r>
              <a:rPr lang="cs-CZ" dirty="0" smtClean="0"/>
              <a:t>Kde strávil J. Otčenášek 2. sv. válku?</a:t>
            </a:r>
          </a:p>
          <a:p>
            <a:pPr marL="514350" indent="-514350">
              <a:buAutoNum type="arabicParenR"/>
            </a:pPr>
            <a:r>
              <a:rPr lang="cs-CZ" dirty="0" smtClean="0"/>
              <a:t>Doplňte název jeho novely – Romeo, Julie a …</a:t>
            </a:r>
          </a:p>
          <a:p>
            <a:pPr marL="514350" indent="-514350">
              <a:buAutoNum type="arabicParenR"/>
            </a:pPr>
            <a:r>
              <a:rPr lang="cs-CZ" dirty="0" smtClean="0"/>
              <a:t>Jak se jmenuje román s tematikou okupace, v němž zobrazuje snahu mládeže aktivně se zapojit do odbojové činnosti?</a:t>
            </a:r>
          </a:p>
          <a:p>
            <a:pPr marL="514350" indent="-514350">
              <a:buAutoNum type="arabicParenR"/>
            </a:pP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Jan Otčenášek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Seznam použitých zdrojů</a:t>
            </a:r>
          </a:p>
          <a:p>
            <a:pPr>
              <a:buNone/>
            </a:pPr>
            <a:r>
              <a:rPr lang="cs-CZ" dirty="0" smtClean="0"/>
              <a:t>POLÁŠKOVÁ, T., MILOTOVÁ, D. (2005). </a:t>
            </a:r>
            <a:r>
              <a:rPr lang="cs-CZ" i="1" dirty="0" smtClean="0"/>
              <a:t>Literatura – přehled středoškolského učiva. </a:t>
            </a:r>
            <a:r>
              <a:rPr lang="cs-CZ" dirty="0" smtClean="0"/>
              <a:t>Třebíč: Nakladatelství Petra </a:t>
            </a:r>
            <a:r>
              <a:rPr lang="cs-CZ" dirty="0" err="1" smtClean="0"/>
              <a:t>Velanová</a:t>
            </a:r>
            <a:r>
              <a:rPr lang="cs-CZ" dirty="0" smtClean="0"/>
              <a:t>. 207 s. ISBN 9788090257160</a:t>
            </a:r>
            <a:endParaRPr lang="cs-CZ" b="1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http://www.slovnikceskeliteratury.cz/showContent.jsp?docId=833&amp;hl=jan+ot%C4%8Den%C3%A1%C5%A1ek+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548</TotalTime>
  <Words>455</Words>
  <Application>Microsoft Office PowerPoint</Application>
  <PresentationFormat>Předvádění na obrazovce (4:3)</PresentationFormat>
  <Paragraphs>62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Administrativní</vt:lpstr>
      <vt:lpstr>Snímek 1</vt:lpstr>
      <vt:lpstr>Jan Otčenášek (19.11. 1924 – 24. 2. 1979)</vt:lpstr>
      <vt:lpstr>Jan Otčenášek</vt:lpstr>
      <vt:lpstr>Jan Otčenášek</vt:lpstr>
      <vt:lpstr>Jan Otčenášek</vt:lpstr>
      <vt:lpstr>Jan Otčenášek</vt:lpstr>
      <vt:lpstr>Jan Otčenášek</vt:lpstr>
      <vt:lpstr>Jan Otčenášek</vt:lpstr>
      <vt:lpstr>Jan Otčenášek</vt:lpstr>
      <vt:lpstr>Jan Otčenášek</vt:lpstr>
    </vt:vector>
  </TitlesOfParts>
  <Company>UHK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Jan Otčenášek</dc:title>
  <dc:creator>sobota</dc:creator>
  <cp:lastModifiedBy>SOS Hořice</cp:lastModifiedBy>
  <cp:revision>16</cp:revision>
  <dcterms:created xsi:type="dcterms:W3CDTF">2013-12-08T15:50:05Z</dcterms:created>
  <dcterms:modified xsi:type="dcterms:W3CDTF">2014-06-03T09:26:35Z</dcterms:modified>
</cp:coreProperties>
</file>