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5" r:id="rId7"/>
    <p:sldId id="261" r:id="rId8"/>
    <p:sldId id="262" r:id="rId9"/>
    <p:sldId id="260" r:id="rId10"/>
    <p:sldId id="263" r:id="rId11"/>
    <p:sldId id="264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9B509-BAB8-4FF0-AF08-206B8F9A09E1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26B46-003E-4A4A-879C-4F9BFE540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8544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FEA096-D91E-4818-82C5-A343FA7BE0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78DFFC4-0C02-400F-ABBB-E67F9E3DE555}" type="datetimeFigureOut">
              <a:rPr lang="cs-CZ" smtClean="0"/>
              <a:pPr/>
              <a:t>3.6.2014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D4DD121-2123-4204-A412-2958A990150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y-jazyk.cz/ctenarsky-denik/vladimir-paral/milenci-a-vrazi.html" TargetMode="External"/><Relationship Id="rId2" Type="http://schemas.openxmlformats.org/officeDocument/2006/relationships/hyperlink" Target="http://cs.wikipedia.org/wiki/Milenci_a_vraz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1531938" y="333375"/>
            <a:ext cx="5992812" cy="1295400"/>
          </a:xfrm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53521859"/>
              </p:ext>
            </p:extLst>
          </p:nvPr>
        </p:nvGraphicFramePr>
        <p:xfrm>
          <a:off x="1259632" y="1772816"/>
          <a:ext cx="6697662" cy="439749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CZ.1.07/1.5.00/34.0873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VY_12_INOVACE_01.02.30, Milenci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vrazi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Mgr. Jan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Křoustek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Učivo 4. ročníku oboru obchodník z ČJ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ročník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9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2013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Materiál slouží k prohloubení znalostí o díle Milenci a vrazi od V. Párala.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Studenti si během promítání prezentace dělají poznámky do svých sešitů.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8012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u="sng" dirty="0" smtClean="0">
                <a:solidFill>
                  <a:schemeClr val="tx1"/>
                </a:solidFill>
              </a:rPr>
              <a:t>Milenci a vrazi</a:t>
            </a:r>
            <a:endParaRPr lang="cs-CZ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85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Rok vydání: 1969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Modelový společenský román, zobrazuje dějinný vývoj jako nezměnitelný sled automatismů a stereotypů, věčný souboj mezi „Dobyvateli a Obléhanými, Červenými a Modrými“.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Pro kulturní politiku normalizace nepřijatelný román psaný formou životopisů několika osob různého společenského postavení a glos z politického i kulturního dění.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49308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POSTAVY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románu se objevuje řada postav, které jsou rozděleny do dvou rozdílných společenských tříd.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„Modří“ </a:t>
            </a:r>
            <a:r>
              <a:rPr lang="cs-CZ" dirty="0" smtClean="0"/>
              <a:t>– společensky dobře postavení, zajištění a majetní.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„Červení“ </a:t>
            </a:r>
            <a:r>
              <a:rPr lang="cs-CZ" dirty="0" smtClean="0"/>
              <a:t>– chudí, ale draví a dobyvační.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Borek Trojan </a:t>
            </a:r>
            <a:r>
              <a:rPr lang="cs-CZ" dirty="0" smtClean="0"/>
              <a:t>– v románu mu patří největší prostor. Inženýr chemie, který postupně zdolává společenskou hierarchii od nejnižších příček až do vedení fabriky – „postupně modrá“.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07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496944" cy="5328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POSTAVY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„Modří“ – jsou zastoupeni ředitelem chemického závodu  </a:t>
            </a:r>
            <a:r>
              <a:rPr lang="cs-CZ" dirty="0" err="1" smtClean="0"/>
              <a:t>Kotex</a:t>
            </a:r>
            <a:r>
              <a:rPr lang="cs-CZ" dirty="0" smtClean="0"/>
              <a:t> Evženem Gráfem, jeho ženou Zitou a synem Romanem – bydlí v domě č. p. 2000, v nejlepším bytě.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„Červení“ – představují je další obyvatelé domu – Manželé Jolana a </a:t>
            </a:r>
            <a:r>
              <a:rPr lang="cs-CZ" dirty="0" err="1" smtClean="0"/>
              <a:t>Bogan</a:t>
            </a:r>
            <a:r>
              <a:rPr lang="cs-CZ" dirty="0" smtClean="0"/>
              <a:t> </a:t>
            </a:r>
            <a:r>
              <a:rPr lang="cs-CZ" dirty="0" err="1" smtClean="0"/>
              <a:t>Tušlovi</a:t>
            </a:r>
            <a:r>
              <a:rPr lang="cs-CZ" dirty="0" smtClean="0"/>
              <a:t>, </a:t>
            </a:r>
            <a:r>
              <a:rPr lang="cs-CZ" dirty="0" err="1" smtClean="0"/>
              <a:t>Madda</a:t>
            </a:r>
            <a:r>
              <a:rPr lang="cs-CZ" dirty="0" smtClean="0"/>
              <a:t> </a:t>
            </a:r>
            <a:r>
              <a:rPr lang="cs-CZ" dirty="0" err="1" smtClean="0"/>
              <a:t>Serafinová</a:t>
            </a:r>
            <a:r>
              <a:rPr lang="cs-CZ" dirty="0" smtClean="0"/>
              <a:t> a její bratr Alex.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Každá z postav je v průběhu textu charakterizována životopisným sloupkem, v němž se opakují stejné a podobné motivy, takže lidský charakter se ve výsledku jeví jako odhadnutelná varianta té které série.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6861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-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568952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 smtClean="0"/>
              <a:t>VLIV DÍLA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Jedním z rysů prozaické tvorby 60. let bylo i konfrontování individuálního osudu jedince s obecným pohybem dějin. V tomto ohledu je Milencům a vrahům blízká Sekyra L. Vaculíka či Žert M. Kundery.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Páral však vyčnívá právě díky vytváření schematických, modelových situací, které mu umožňují vyslovit svou filozofii dějin zřetelně a konkrétně.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Román byl v roce 2004 zfilmován Viktorem Polesným.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912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MÍSTO A  ČAS DĚJE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Děj se odehrává v 60. letech 20. st. ve fiktivní chemičce </a:t>
            </a:r>
            <a:r>
              <a:rPr lang="cs-CZ" dirty="0" err="1" smtClean="0"/>
              <a:t>Kotex</a:t>
            </a:r>
            <a:r>
              <a:rPr lang="cs-CZ" dirty="0" smtClean="0"/>
              <a:t> v Ústí nad Labem (objevuje se již v předchozích Páralových dílech) a v domě symbolického č. p. 2000.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95175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DĚJ DÍLA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Život je představen jako věčný a uzavřený koloběh předznamenaný sexuální touhou a touhou vlastnit.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textu se střídá líčení životů příslušníků dvou společenských tříd – chudých a bohatých – tomu odpovídají série kapitol nazvané Dobyvatelé a Obležení.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71252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8579296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DĚJ DÍLA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Na příkladu Borka Trojana, který se ze sexuálně neukojeného laboranta vyšplhal na post ředitele </a:t>
            </a:r>
            <a:r>
              <a:rPr lang="cs-CZ" dirty="0" err="1" smtClean="0"/>
              <a:t>Kotexu</a:t>
            </a:r>
            <a:r>
              <a:rPr lang="cs-CZ" dirty="0" smtClean="0"/>
              <a:t>, je názorně zachycen ústřední společenský princip postupného „modrání červených“ a jejich vytlačování novými „červenými“.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Tento koloběh je prezentován jako nevratný. Román zachycuje bludných kruhů několik, každá postava představuje jednu z vývojových fází.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Pozitivní východisko Páral nenabízí. V závěru zobecňuje individuální lidské osudy v abstraktní koncepci dějin lidstva.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706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UKÁZKA Z DÍLA</a:t>
            </a:r>
          </a:p>
          <a:p>
            <a:pPr marL="0" indent="0">
              <a:buNone/>
            </a:pPr>
            <a:r>
              <a:rPr lang="cs-CZ" dirty="0" smtClean="0"/>
              <a:t>„Já už přestávám věřit, že se z téhle cimry někdy dostaneme…“ vzdechla Jolana.</a:t>
            </a:r>
          </a:p>
          <a:p>
            <a:pPr marL="0" indent="0">
              <a:buNone/>
            </a:pPr>
            <a:r>
              <a:rPr lang="cs-CZ" dirty="0" smtClean="0"/>
              <a:t>„Neboj, </a:t>
            </a:r>
            <a:r>
              <a:rPr lang="cs-CZ" dirty="0" err="1" smtClean="0"/>
              <a:t>dostanem</a:t>
            </a:r>
            <a:r>
              <a:rPr lang="cs-CZ" dirty="0" smtClean="0"/>
              <a:t>!“</a:t>
            </a:r>
          </a:p>
          <a:p>
            <a:pPr marL="0" indent="0">
              <a:buNone/>
            </a:pPr>
            <a:r>
              <a:rPr lang="cs-CZ" dirty="0" smtClean="0"/>
              <a:t>„Všichni už bydlí, jen my musíme pořád </a:t>
            </a:r>
            <a:r>
              <a:rPr lang="cs-CZ" dirty="0"/>
              <a:t>š</a:t>
            </a:r>
            <a:r>
              <a:rPr lang="cs-CZ" dirty="0" smtClean="0"/>
              <a:t>kemrat a oni se nám za zády chechtají, starají se jen o </a:t>
            </a:r>
            <a:r>
              <a:rPr lang="cs-CZ" dirty="0" err="1" smtClean="0"/>
              <a:t>svý</a:t>
            </a:r>
            <a:r>
              <a:rPr lang="cs-CZ" dirty="0" smtClean="0"/>
              <a:t> auťáky a chaty, bodejť by ne – oni všichni už bydlí! Slyšíš, </a:t>
            </a:r>
            <a:r>
              <a:rPr lang="cs-CZ" dirty="0" err="1" smtClean="0"/>
              <a:t>Bogane</a:t>
            </a:r>
            <a:r>
              <a:rPr lang="cs-CZ" dirty="0" smtClean="0"/>
              <a:t>, všichni na nás kašlou – oni-už-bydlí – co my je pořád otravujeme s nějakým bytem? ONI HO UŽ MAJÍ! – „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6578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UKÁZKA Z DÍLA</a:t>
            </a:r>
          </a:p>
          <a:p>
            <a:pPr marL="0" indent="0">
              <a:buNone/>
            </a:pPr>
            <a:r>
              <a:rPr lang="cs-CZ" dirty="0" smtClean="0"/>
              <a:t>„Tak dlouho </a:t>
            </a:r>
            <a:r>
              <a:rPr lang="cs-CZ" dirty="0" err="1" smtClean="0"/>
              <a:t>budem</a:t>
            </a:r>
            <a:r>
              <a:rPr lang="cs-CZ" dirty="0" smtClean="0"/>
              <a:t> na ně najíždět, až – „</a:t>
            </a:r>
          </a:p>
          <a:p>
            <a:pPr marL="0" indent="0">
              <a:buNone/>
            </a:pPr>
            <a:r>
              <a:rPr lang="cs-CZ" dirty="0" smtClean="0"/>
              <a:t>„Jsou dva druhy lidí: s kvartýrem a bez něho. A mezi </a:t>
            </a:r>
            <a:r>
              <a:rPr lang="cs-CZ" dirty="0" err="1" smtClean="0"/>
              <a:t>nima</a:t>
            </a:r>
            <a:r>
              <a:rPr lang="cs-CZ" dirty="0" smtClean="0"/>
              <a:t> </a:t>
            </a:r>
            <a:r>
              <a:rPr lang="cs-CZ" dirty="0" err="1" smtClean="0"/>
              <a:t>ostnatej</a:t>
            </a:r>
            <a:r>
              <a:rPr lang="cs-CZ" dirty="0" smtClean="0"/>
              <a:t> drát. Au, když pomyslím, že v tomhle </a:t>
            </a:r>
            <a:r>
              <a:rPr lang="cs-CZ" dirty="0" err="1" smtClean="0"/>
              <a:t>budem</a:t>
            </a:r>
            <a:r>
              <a:rPr lang="cs-CZ" dirty="0" smtClean="0"/>
              <a:t> brzo s děckem tři…“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167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KONTROLNÍ  OTÁZKY</a:t>
            </a:r>
          </a:p>
          <a:p>
            <a:pPr marL="514350" indent="-514350">
              <a:buAutoNum type="arabicParenR"/>
            </a:pPr>
            <a:r>
              <a:rPr lang="cs-CZ" dirty="0" smtClean="0"/>
              <a:t>Ve kterém roce bylo dílo poprvé vydáno?</a:t>
            </a:r>
          </a:p>
          <a:p>
            <a:pPr marL="514350" indent="-514350">
              <a:buAutoNum type="arabicParenR"/>
            </a:pPr>
            <a:r>
              <a:rPr lang="cs-CZ" dirty="0" smtClean="0"/>
              <a:t>Kde a kdy se děj knihy odehrává?</a:t>
            </a:r>
          </a:p>
          <a:p>
            <a:pPr marL="514350" indent="-514350">
              <a:buAutoNum type="arabicParenR"/>
            </a:pPr>
            <a:r>
              <a:rPr lang="cs-CZ" dirty="0" smtClean="0"/>
              <a:t>Jak se jmenuje hlavní postava díla?</a:t>
            </a:r>
          </a:p>
          <a:p>
            <a:pPr marL="514350" indent="-514350">
              <a:buAutoNum type="arabicParenR"/>
            </a:pPr>
            <a:r>
              <a:rPr lang="cs-CZ" dirty="0" smtClean="0"/>
              <a:t>Na jaké dvě vrstvy jsou postavy v díle rozděleny?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Vladimír Páral – Milenci a vrazi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/>
              <a:t>Seznam použitých zdrojů</a:t>
            </a:r>
          </a:p>
          <a:p>
            <a:pPr>
              <a:buNone/>
            </a:pPr>
            <a:r>
              <a:rPr lang="cs-CZ" dirty="0"/>
              <a:t>SLANAŘ, O. a kol. (2006). </a:t>
            </a:r>
            <a:r>
              <a:rPr lang="cs-CZ" i="1" dirty="0"/>
              <a:t>Obsahy a rozbory děl. </a:t>
            </a:r>
            <a:r>
              <a:rPr lang="cs-CZ" dirty="0"/>
              <a:t>Třebíč: Nakladatelství Petra Mrákotová. 255 s. ISBN 8090257178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cs.wikipedia.org/wiki/Milenci_a_vrazi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www.cesky-jazyk.cz/ctenarsky-denik/vladimir-paral/milenci-a-vrazi.html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2570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325</TotalTime>
  <Words>796</Words>
  <Application>Microsoft Office PowerPoint</Application>
  <PresentationFormat>Předvádění na obrazovce (4:3)</PresentationFormat>
  <Paragraphs>73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Administrativní</vt:lpstr>
      <vt:lpstr>Snímek 1</vt:lpstr>
      <vt:lpstr>Vladimír Páral   Milenci a vrazi</vt:lpstr>
      <vt:lpstr>Vladimír Páral – Milenci a vrazi</vt:lpstr>
      <vt:lpstr>Vladimír Páral – Milenci a vrazi</vt:lpstr>
      <vt:lpstr>Vladimír Páral – Milenci a vrazi</vt:lpstr>
      <vt:lpstr>Vladimír Páral - Milenci a vrazi</vt:lpstr>
      <vt:lpstr>Vladimír Páral – Milenci a vrazi</vt:lpstr>
      <vt:lpstr>Vladimír Páral – Milenci a vrazi</vt:lpstr>
      <vt:lpstr>Vladimír Páral – Milenci a vrazi</vt:lpstr>
      <vt:lpstr>Vladimír Páral – Milenci a vrazi</vt:lpstr>
      <vt:lpstr>Vladimír Páral – Milenci a vrazi</vt:lpstr>
      <vt:lpstr>Vladimír Páral – Milenci a vrazi</vt:lpstr>
      <vt:lpstr>Vladimír Páral – Milenci a vrazi</vt:lpstr>
    </vt:vector>
  </TitlesOfParts>
  <Company>UHK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Vladimír Páral – Milenci a vrazi</dc:title>
  <dc:creator>sobota</dc:creator>
  <cp:lastModifiedBy>kroustj</cp:lastModifiedBy>
  <cp:revision>19</cp:revision>
  <dcterms:created xsi:type="dcterms:W3CDTF">2014-01-19T14:33:30Z</dcterms:created>
  <dcterms:modified xsi:type="dcterms:W3CDTF">2014-06-03T07:23:36Z</dcterms:modified>
</cp:coreProperties>
</file>