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7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68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80" r:id="rId24"/>
    <p:sldId id="277" r:id="rId25"/>
    <p:sldId id="27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8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D045E2-A571-4602-8E5D-8BA4A1B1C291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DF5C71-FFA2-4861-ABA2-C4390CF9C3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011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3E30C5C-963F-454D-8F15-C31E7DA13F38}" type="slidenum">
              <a:rPr lang="cs-CZ" altLang="cs-CZ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1</a:t>
            </a:fld>
            <a:endParaRPr lang="cs-CZ" alt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A8EE-7065-4053-A75F-F17D5E0EE96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BD8FB27-57FB-440C-9026-4DE6223830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A8EE-7065-4053-A75F-F17D5E0EE96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BD8FB27-57FB-440C-9026-4DE6223830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A8EE-7065-4053-A75F-F17D5E0EE96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BD8FB27-57FB-440C-9026-4DE6223830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B02A8EE-7065-4053-A75F-F17D5E0EE96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8FB27-57FB-440C-9026-4DE6223830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A8EE-7065-4053-A75F-F17D5E0EE96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BD8FB27-57FB-440C-9026-4DE6223830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A8EE-7065-4053-A75F-F17D5E0EE96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BD8FB27-57FB-440C-9026-4DE622383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A8EE-7065-4053-A75F-F17D5E0EE96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BD8FB27-57FB-440C-9026-4DE622383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BD8FB27-57FB-440C-9026-4DE6223830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A8EE-7065-4053-A75F-F17D5E0EE96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BD8FB27-57FB-440C-9026-4DE6223830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B02A8EE-7065-4053-A75F-F17D5E0EE96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A8EE-7065-4053-A75F-F17D5E0EE96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8FB27-57FB-440C-9026-4DE622383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BD8FB27-57FB-440C-9026-4DE6223830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A8EE-7065-4053-A75F-F17D5E0EE96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B02A8EE-7065-4053-A75F-F17D5E0EE96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BD8FB27-57FB-440C-9026-4DE6223830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Karel_Kryl_memorial_plaque.jpg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roslav_Hutka" TargetMode="External"/><Relationship Id="rId2" Type="http://schemas.openxmlformats.org/officeDocument/2006/relationships/hyperlink" Target="http://commons.wikimedia.org/wiki/File:Hutka.simecek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Jaromir_Nohavica_in_Brno_March_9th_201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1531938" y="333375"/>
            <a:ext cx="5992812" cy="1295400"/>
          </a:xfrm>
        </p:spPr>
        <p:txBody>
          <a:bodyPr/>
          <a:lstStyle/>
          <a:p>
            <a:pPr eaLnBrk="1" hangingPunct="1">
              <a:defRPr/>
            </a:pPr>
            <a:endParaRPr lang="cs-CZ" altLang="cs-CZ" smtClean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8178048"/>
              </p:ext>
            </p:extLst>
          </p:nvPr>
        </p:nvGraphicFramePr>
        <p:xfrm>
          <a:off x="1258888" y="1916113"/>
          <a:ext cx="6697662" cy="4397379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59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3" marB="45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3" marB="45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CZ.1.07/1.5.00/34.0873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T="45713" marB="45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VY_12_INOVACE_01.02.32,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Písňová tvorba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3" marB="45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Mgr. Jan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Křoustek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3" marB="45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Učivo 4. ročníku oboru obchodník z ČJ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3" marB="45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ročník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3" marB="45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10. 10. 2013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10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3" marB="45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Materiál slouží k získání základních vědomostí o představitelích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písňové tvorby.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10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3" marB="45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Studenti si během promítání prezentace dělají poznámky do svých sešitů.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271115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886200"/>
            <a:ext cx="7848872" cy="17526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Karel Kryl, 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Jaroslav </a:t>
            </a:r>
            <a:r>
              <a:rPr lang="cs-CZ" sz="3200" dirty="0" err="1" smtClean="0">
                <a:solidFill>
                  <a:schemeClr val="tx1"/>
                </a:solidFill>
              </a:rPr>
              <a:t>Hutka</a:t>
            </a:r>
            <a:r>
              <a:rPr lang="cs-CZ" sz="3200" dirty="0" smtClean="0">
                <a:solidFill>
                  <a:schemeClr val="tx1"/>
                </a:solidFill>
              </a:rPr>
              <a:t>, 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Jaromír Nohavica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Písňová tvorba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286983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Karel Kryl (1944 – 1994)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16024" y="1611758"/>
            <a:ext cx="5868144" cy="4525963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Písničkář a básník, hlavní představitel československého protikomunistického protestsongu v letech 1963 – 1989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 smtClean="0"/>
              <a:t>Pamětní deska Karla Kryla v Olomouci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12776"/>
            <a:ext cx="2603058" cy="4724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889457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Karel Kryl (1944 – 1994)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ŽIVOT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Narodil se v Kroměříži v rodině knihtiskařů. Tiskárna byla v roce 1950 komunisty zlikvidována a rodina přestěhována do suterénu neudržovaného domku.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Chtěl se stát hrnčířem, absolvoval v Bechyni keramickou školu, rozhodl se ovšem věnovat hudbě a poezii.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Jeho první vydanou písní je Nevidomá dívka, kterou v roce 1968 nazpívala Hana Ulrychová.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90976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Karel Kryl (1944 – 1994)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ŽIVOT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 srpnu 1968 se stal otevřeným kritikem režimu. </a:t>
            </a: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roce 1969 odjel na písničkářský festival konaný na západoněmeckém hradě </a:t>
            </a:r>
            <a:r>
              <a:rPr lang="cs-CZ" dirty="0" err="1" smtClean="0"/>
              <a:t>Waldecku</a:t>
            </a:r>
            <a:r>
              <a:rPr lang="cs-CZ" dirty="0" smtClean="0"/>
              <a:t>. Rozhodl se zde požádat o azyl a v Německu zůstal 20 let.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normalizačním Československu se jeho nahrávky pomocí magnetofonů tajně kopírovaly a mnohé písničky se dostaly do obecného povědomí.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46971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r>
              <a:rPr lang="cs-CZ" b="1" dirty="0" smtClean="0"/>
              <a:t>Karel Kryl (1944 – 1994)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424936" cy="525658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ŽIVOT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emigraci spolupracoval pro rozhlasovou stanici Svobodná Evropa a v různých zemích pořádal pro krajany koncertní turné (např. Anglie, USA, Kanada, Austrálie).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Nepožádal o německé občanství, protože by přišel o československé a toho se nevzdal po celý exil.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Do Československa se vrátil 30. listopadu 1989, aby se zúčastnil pohřbu své matky.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 krátkém nadšení ze Sametové revoluce u něj nastalo hrubé nespokojení s celkovou situací v Československu.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Zemřel náhle a nečekaně na srdeční příhodu v Mnichově   3. 3. 1994.</a:t>
            </a:r>
          </a:p>
        </p:txBody>
      </p:sp>
    </p:spTree>
    <p:extLst>
      <p:ext uri="{BB962C8B-B14F-4D97-AF65-F5344CB8AC3E}">
        <p14:creationId xmlns="" xmlns:p14="http://schemas.microsoft.com/office/powerpoint/2010/main" val="469880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Karel Kryl (1944 – 1994)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12776"/>
            <a:ext cx="8424936" cy="53285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TVORBA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Je jedním z nejuznávanějších zástupců protikomunistického protestsongu i angažované písně po roce 1989.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Měl velký rozsah tvorby počínaje veršovanými pamflety (např. Bakterie, Král a klaun) a konče zpívanými básněmi (např. Rakovina, Divný kníže), které pracují s hlubokými alegoriemi a složitými jazykovými a významovými konstrukcemi.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Významnou roli hraje i tvorba inspirovaná biblickými texty (např. Jidáš, Zapření Petrovo).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Mimo zpívanou poezii vydal několik sbírek poezie, většinou je doprovodil vlastními grafickými díly.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09001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KAREL KRYL (1944 – 1994)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340768"/>
            <a:ext cx="9144000" cy="597666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</a:t>
            </a:r>
            <a:r>
              <a:rPr lang="cs-CZ" b="1" u="sng" dirty="0" smtClean="0"/>
              <a:t>TVORBA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b="1" dirty="0" smtClean="0"/>
              <a:t>Bratříčku, zavírej vrátka </a:t>
            </a:r>
            <a:r>
              <a:rPr lang="cs-CZ" dirty="0" smtClean="0"/>
              <a:t>– Jeho první deska,  vydaná půl roku po vpádu „bratrských vojsk“ do Československa. Titulní stejnojmenná píseň vznikla údajně naprosto spontánně v noci 22. srpna 1968 jako okamžitá reakce na vpád vojsk na naše území. Motivy zoufalství, úzkosti, zklamání.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b="1" dirty="0" smtClean="0"/>
              <a:t>Rakovina</a:t>
            </a:r>
            <a:r>
              <a:rPr lang="cs-CZ" dirty="0" smtClean="0"/>
              <a:t> – první album vydané v exilu. Většina písní vznikla ještě v Československu. Písně jsou odrazem atmosféry po událostech v srpnu 1968.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87988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Karel Kryl (1944 – 1994)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TVORBA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Další známé desky: např. Maškary, </a:t>
            </a:r>
            <a:r>
              <a:rPr lang="cs-CZ" dirty="0" err="1" smtClean="0"/>
              <a:t>Plaváček</a:t>
            </a:r>
            <a:r>
              <a:rPr lang="cs-CZ" dirty="0" smtClean="0"/>
              <a:t>, Ocelárna.</a:t>
            </a:r>
          </a:p>
          <a:p>
            <a:pPr marL="0" indent="0">
              <a:buNone/>
            </a:pPr>
            <a:r>
              <a:rPr lang="cs-CZ" dirty="0" smtClean="0"/>
              <a:t>Bibliografie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b="1" dirty="0" err="1" smtClean="0"/>
              <a:t>Kníška</a:t>
            </a:r>
            <a:r>
              <a:rPr lang="cs-CZ" b="1" dirty="0" smtClean="0"/>
              <a:t> Karla Kryla </a:t>
            </a:r>
            <a:r>
              <a:rPr lang="cs-CZ" dirty="0" smtClean="0"/>
              <a:t>(1972, Kolín nad Rýnem) – písňové texty a výběr z poezie 1960 – 1971)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b="1" dirty="0" smtClean="0"/>
              <a:t>Sedm básniček na zrcadlo </a:t>
            </a:r>
            <a:r>
              <a:rPr lang="cs-CZ" dirty="0" smtClean="0"/>
              <a:t>(1974, Mnichov) – milostná poezie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b="1" dirty="0" smtClean="0"/>
              <a:t>(Z pod stolu)Sebrané spisy </a:t>
            </a:r>
            <a:r>
              <a:rPr lang="cs-CZ" dirty="0" smtClean="0"/>
              <a:t>(1978, Toronto)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65599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Jaroslav </a:t>
            </a:r>
            <a:r>
              <a:rPr lang="cs-CZ" b="1" dirty="0" err="1" smtClean="0">
                <a:solidFill>
                  <a:schemeClr val="tx1"/>
                </a:solidFill>
              </a:rPr>
              <a:t>Hutka</a:t>
            </a:r>
            <a:r>
              <a:rPr lang="cs-CZ" b="1" dirty="0" smtClean="0">
                <a:solidFill>
                  <a:schemeClr val="tx1"/>
                </a:solidFill>
              </a:rPr>
              <a:t> (1947)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5050904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Folkový hudebník, skladatel a písničkář.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Významný </a:t>
            </a:r>
            <a:r>
              <a:rPr lang="cs-CZ" dirty="0"/>
              <a:t>k</a:t>
            </a:r>
            <a:r>
              <a:rPr lang="cs-CZ" dirty="0" smtClean="0"/>
              <a:t>ritik komunistického režimu.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4784"/>
            <a:ext cx="3157773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7130936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Jaroslav </a:t>
            </a:r>
            <a:r>
              <a:rPr lang="cs-CZ" b="1" dirty="0" err="1" smtClean="0">
                <a:solidFill>
                  <a:schemeClr val="tx1"/>
                </a:solidFill>
              </a:rPr>
              <a:t>Hutka</a:t>
            </a:r>
            <a:r>
              <a:rPr lang="cs-CZ" b="1" dirty="0" smtClean="0">
                <a:solidFill>
                  <a:schemeClr val="tx1"/>
                </a:solidFill>
              </a:rPr>
              <a:t> (1947)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ŽIVOT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Narodil se v Olomouci, studoval v Praze uměleckoprůmyslovou školu.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Na konci šedesátých let začal vystupoval s Vladimírem </a:t>
            </a:r>
            <a:r>
              <a:rPr lang="cs-CZ" dirty="0" err="1" smtClean="0"/>
              <a:t>Veitem</a:t>
            </a:r>
            <a:r>
              <a:rPr lang="cs-CZ" dirty="0" smtClean="0"/>
              <a:t>. Později se svým vlastním hudebním programem.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Získal si velké množství příznivců, několikrát byl vyhodnocen jako písničkář roku.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Bojoval proti komunistickému režimu, signatář Charty 77.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552812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Jaroslav </a:t>
            </a:r>
            <a:r>
              <a:rPr lang="cs-CZ" b="1" dirty="0" err="1" smtClean="0">
                <a:solidFill>
                  <a:schemeClr val="tx1"/>
                </a:solidFill>
              </a:rPr>
              <a:t>Hutka</a:t>
            </a:r>
            <a:r>
              <a:rPr lang="cs-CZ" b="1" dirty="0" smtClean="0">
                <a:solidFill>
                  <a:schemeClr val="tx1"/>
                </a:solidFill>
              </a:rPr>
              <a:t> (1947)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ŽIVOT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Kvůli soustavné policejní šikaně opustil roku 1978 Československo a žil v emigraci v Nizozemí.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 pádu komunismu se 26. listopadu 1989 vrátil a stejného dne zpíval na manifestaci Občanského fóra na Letenské pláni. </a:t>
            </a: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Postupem času se z něho stal kritik české postkomunistické demokracie.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019979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Jaroslav </a:t>
            </a:r>
            <a:r>
              <a:rPr lang="cs-CZ" b="1" dirty="0" err="1" smtClean="0">
                <a:solidFill>
                  <a:schemeClr val="tx1"/>
                </a:solidFill>
              </a:rPr>
              <a:t>Hutka</a:t>
            </a:r>
            <a:r>
              <a:rPr lang="cs-CZ" b="1" dirty="0" smtClean="0">
                <a:solidFill>
                  <a:schemeClr val="tx1"/>
                </a:solidFill>
              </a:rPr>
              <a:t> (1947)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268760"/>
            <a:ext cx="91440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TVORBA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Kromě svých písní hraje moravské lidové balady.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Mezi jeho nejznámější písně patří </a:t>
            </a:r>
            <a:r>
              <a:rPr lang="cs-CZ" b="1" dirty="0" smtClean="0"/>
              <a:t>Krásný je vzduch</a:t>
            </a:r>
            <a:r>
              <a:rPr lang="cs-CZ" dirty="0" smtClean="0"/>
              <a:t>, kterou složil jako hymnu festivalu, který se měl konat v srpnu 1973 v Náměšti na Hané.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Na festival bylo prodáno 20 000 vstupenek, ale tři týdny před začátkem byl režimem zrušen.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I přes zákaz dorazilo do Náměště asi 5000 diváků, kteří byli rozehnáni Sborem národní bezpečnosti.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a památku této události uváděl a šířil tuto píseň pod názvem </a:t>
            </a:r>
            <a:r>
              <a:rPr lang="cs-CZ" b="1" dirty="0" smtClean="0"/>
              <a:t>Náměšť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624542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Jaroslav </a:t>
            </a:r>
            <a:r>
              <a:rPr lang="cs-CZ" b="1" dirty="0" err="1" smtClean="0">
                <a:solidFill>
                  <a:schemeClr val="tx1"/>
                </a:solidFill>
              </a:rPr>
              <a:t>Hutka</a:t>
            </a:r>
            <a:r>
              <a:rPr lang="cs-CZ" b="1" dirty="0" smtClean="0">
                <a:solidFill>
                  <a:schemeClr val="tx1"/>
                </a:solidFill>
              </a:rPr>
              <a:t> (1947)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TVORBA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roce  2007 složil píseň Udavač z Těšína, ve které odsuzuje Jaromíra Nohavicu za spolupráci s </a:t>
            </a:r>
            <a:r>
              <a:rPr lang="cs-CZ" dirty="0" err="1" smtClean="0"/>
              <a:t>StB</a:t>
            </a:r>
            <a:r>
              <a:rPr lang="cs-CZ" dirty="0" smtClean="0"/>
              <a:t> – konkrétně za donášení na Karla Kryla a spisovatele Pavla Kohouta a za to, že se Nohavica se svou minulostí nedostatečně veřejně vyrovnal.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172959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Jaroslav </a:t>
            </a:r>
            <a:r>
              <a:rPr lang="cs-CZ" b="1" dirty="0" err="1" smtClean="0">
                <a:solidFill>
                  <a:schemeClr val="tx1"/>
                </a:solidFill>
              </a:rPr>
              <a:t>Hutka</a:t>
            </a:r>
            <a:r>
              <a:rPr lang="cs-CZ" b="1" dirty="0" smtClean="0">
                <a:solidFill>
                  <a:schemeClr val="tx1"/>
                </a:solidFill>
              </a:rPr>
              <a:t> (1947)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TVORBA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Dnes si vydává svou tvorbu sám, sám si i kreslí a tiskne obaly a CD prodává. Edici pojmenoval „Samopal“ – dal si za úkol vydat veškerou svou tvorbu na CD.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Vystupuje většinou v malých sálech a klubech společně s kytaristou Radimem Hladíkem.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Pravidelně publikuje své fejetony.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Podílel se na tvorbě cyklů ČT Příběhy železné opony a V zajetí železné opony.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976270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Jaroslav </a:t>
            </a:r>
            <a:r>
              <a:rPr lang="cs-CZ" b="1" dirty="0" err="1" smtClean="0">
                <a:solidFill>
                  <a:schemeClr val="tx1"/>
                </a:solidFill>
              </a:rPr>
              <a:t>Hutka</a:t>
            </a:r>
            <a:r>
              <a:rPr lang="cs-CZ" b="1" dirty="0" smtClean="0">
                <a:solidFill>
                  <a:schemeClr val="tx1"/>
                </a:solidFill>
              </a:rPr>
              <a:t> (1947)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TVORBA</a:t>
            </a:r>
          </a:p>
          <a:p>
            <a:pPr marL="0" indent="0">
              <a:buNone/>
            </a:pPr>
            <a:r>
              <a:rPr lang="cs-CZ" b="1" u="sng" dirty="0" smtClean="0"/>
              <a:t>Diskografie - výběr</a:t>
            </a:r>
          </a:p>
          <a:p>
            <a:pPr marL="0" indent="0">
              <a:buNone/>
            </a:pPr>
            <a:r>
              <a:rPr lang="cs-CZ" b="1" dirty="0" smtClean="0"/>
              <a:t>Stůj, břízo zelená </a:t>
            </a:r>
            <a:r>
              <a:rPr lang="cs-CZ" dirty="0" smtClean="0"/>
              <a:t>(1974/75, Praha)</a:t>
            </a:r>
          </a:p>
          <a:p>
            <a:pPr marL="0" indent="0">
              <a:buNone/>
            </a:pPr>
            <a:r>
              <a:rPr lang="cs-CZ" b="1" dirty="0" smtClean="0"/>
              <a:t>Vandrovali hudci </a:t>
            </a:r>
            <a:r>
              <a:rPr lang="cs-CZ" dirty="0" smtClean="0"/>
              <a:t>(1976, Praha)</a:t>
            </a:r>
          </a:p>
          <a:p>
            <a:pPr marL="0" indent="0">
              <a:buNone/>
            </a:pPr>
            <a:r>
              <a:rPr lang="cs-CZ" b="1" dirty="0" err="1" smtClean="0"/>
              <a:t>Hier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mijn</a:t>
            </a:r>
            <a:r>
              <a:rPr lang="cs-CZ" b="1" dirty="0" smtClean="0"/>
              <a:t> </a:t>
            </a:r>
            <a:r>
              <a:rPr lang="cs-CZ" b="1" dirty="0" err="1" smtClean="0"/>
              <a:t>thuis</a:t>
            </a:r>
            <a:r>
              <a:rPr lang="cs-CZ" b="1" dirty="0" smtClean="0"/>
              <a:t> </a:t>
            </a:r>
            <a:r>
              <a:rPr lang="cs-CZ" dirty="0" smtClean="0"/>
              <a:t>(Zde domov můj) (1984, Rotterdam)</a:t>
            </a:r>
          </a:p>
          <a:p>
            <a:pPr marL="0" indent="0">
              <a:buNone/>
            </a:pPr>
            <a:r>
              <a:rPr lang="cs-CZ" b="1" dirty="0" smtClean="0"/>
              <a:t>Návrat</a:t>
            </a:r>
            <a:r>
              <a:rPr lang="cs-CZ" dirty="0" smtClean="0"/>
              <a:t> (1990, Praha)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610307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Jaromír Nohavica (1953)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4427984" cy="4525963"/>
          </a:xfrm>
        </p:spPr>
        <p:txBody>
          <a:bodyPr/>
          <a:lstStyle/>
          <a:p>
            <a:pPr>
              <a:buNone/>
            </a:pPr>
            <a:r>
              <a:rPr lang="cs-CZ" smtClean="0"/>
              <a:t>    Významný český folkový písničkář, textař, libretista, zpěvák a skladatel</a:t>
            </a:r>
            <a:endParaRPr lang="cs-CZ"/>
          </a:p>
        </p:txBody>
      </p:sp>
      <p:pic>
        <p:nvPicPr>
          <p:cNvPr id="1026" name="Picture 2" descr="File:Jaromir Nohavica in Brno March 9th 2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5" y="1143000"/>
            <a:ext cx="3240360" cy="484841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3881216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Jaromír Nohavica (1953)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229600" cy="54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ŽIVOT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Pochází z Ostravy, svou první píseň napsal již v osmi letech, od třinácti let se začal učit hrát na kytaru.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 letech 1978 – 1981 dálkově studoval na SŠ knihovnické v Brně. Pozdější studia na Vysoké škole báňské přerušil, vystřídal několik zaměstnání a nakonec zůstal volným textařem.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Jako textař se proslavil textem písně Lásko, voníš deštěm pro Marii Rottrovou (v originálu </a:t>
            </a:r>
            <a:r>
              <a:rPr lang="cs-CZ" dirty="0" err="1" smtClean="0"/>
              <a:t>She</a:t>
            </a:r>
            <a:r>
              <a:rPr lang="cs-CZ" dirty="0" err="1" smtClean="0">
                <a:sym typeface="Symbol"/>
              </a:rPr>
              <a:t>s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gone</a:t>
            </a:r>
            <a:r>
              <a:rPr lang="cs-CZ" dirty="0" smtClean="0">
                <a:sym typeface="Symbol"/>
              </a:rPr>
              <a:t> od Black </a:t>
            </a:r>
            <a:r>
              <a:rPr lang="cs-CZ" dirty="0" err="1" smtClean="0">
                <a:sym typeface="Symbol"/>
              </a:rPr>
              <a:t>Sabbath</a:t>
            </a:r>
            <a:r>
              <a:rPr lang="cs-CZ" dirty="0" smtClean="0">
                <a:sym typeface="Symbol"/>
              </a:rPr>
              <a:t>)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Jaromír Nohavica (1953)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12776"/>
            <a:ext cx="8229600" cy="4997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ŽIVOT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Texty psal poté i pro další známé interprety (např. Věra Špinarová) a začal i sám vystupovat.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 době komunistického Československa byl v kontaktu s umělci, kteří u nás nemohli veřejně vystupovat nebo žili v emigraci.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 pádu komunistického režimu se přiznal k vynucené spolupráci s </a:t>
            </a:r>
            <a:r>
              <a:rPr lang="cs-CZ" dirty="0" err="1" smtClean="0"/>
              <a:t>StB</a:t>
            </a:r>
            <a:r>
              <a:rPr lang="cs-CZ" dirty="0" smtClean="0"/>
              <a:t>, ale prohlásil, že nikoho nikdy neudal.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 roce 1989 se stal jedním za našich nejpopulárnějších zpěváků.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Jaromír Nohavica (1953)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u="sng" dirty="0" smtClean="0"/>
              <a:t>TVORBA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Zpívá především vlastní písně, popularitu si získal díky osobitým lyricko-epickým textům o obyčejných životních situacích a lidech. Často jsou však jeho písně i silně ironizující.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Staví se do role ostravského barda. Rád používá nářečí z této oblasti.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Zhudebnil a nazpíval některé básně ze Slezských písní Petra Bezruče.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Rád se inspiruje i ruskými autory (např.  Vladimir </a:t>
            </a:r>
            <a:r>
              <a:rPr lang="cs-CZ" dirty="0" err="1" smtClean="0"/>
              <a:t>Vysockij</a:t>
            </a:r>
            <a:r>
              <a:rPr lang="cs-CZ" dirty="0" smtClean="0"/>
              <a:t>, Bulat </a:t>
            </a:r>
            <a:r>
              <a:rPr lang="cs-CZ" dirty="0" err="1" smtClean="0"/>
              <a:t>Okudžava</a:t>
            </a:r>
            <a:r>
              <a:rPr lang="cs-CZ" dirty="0" smtClean="0"/>
              <a:t>).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Jaromír Nohavica (1953)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229600" cy="51125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TVORBA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Vedle písňové tvorby překládá Mozartovy opery do češtiny.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Získal významné ocenění za překlad opery Cosi </a:t>
            </a:r>
            <a:r>
              <a:rPr lang="cs-CZ" dirty="0" err="1" smtClean="0"/>
              <a:t>fan</a:t>
            </a:r>
            <a:r>
              <a:rPr lang="cs-CZ" dirty="0" smtClean="0"/>
              <a:t> </a:t>
            </a:r>
            <a:r>
              <a:rPr lang="cs-CZ" dirty="0" err="1" smtClean="0"/>
              <a:t>tutte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Časopis Rock </a:t>
            </a:r>
            <a:r>
              <a:rPr lang="cs-CZ" dirty="0" smtClean="0">
                <a:sym typeface="Symbol"/>
              </a:rPr>
              <a:t> pop vyhodnotil jako nejlepší české hudební album od roku 1989 jeho Divné století.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ym typeface="Symbol"/>
              </a:rPr>
              <a:t>Při udílení cen Anděl 2010 se stal zpěvákem dvacetiletí.</a:t>
            </a: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Jaromír Nohavica (1953)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TVORBA</a:t>
            </a:r>
          </a:p>
          <a:p>
            <a:pPr>
              <a:buNone/>
            </a:pPr>
            <a:r>
              <a:rPr lang="cs-CZ" b="1" u="sng" dirty="0" smtClean="0"/>
              <a:t>Diskografie – výběr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err="1" smtClean="0"/>
              <a:t>Darmoděj</a:t>
            </a:r>
            <a:r>
              <a:rPr lang="cs-CZ" dirty="0" smtClean="0"/>
              <a:t> (1988)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tom roce pitomém (1990)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Tři čuníci (1994)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Divné století (1996)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Babylon (2003)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Ikarus (2008)</a:t>
            </a:r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Písňová 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42844" y="1527048"/>
            <a:ext cx="9001156" cy="4572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KONTROLNÍ  OTÁZKY</a:t>
            </a:r>
          </a:p>
          <a:p>
            <a:pPr marL="514350" indent="-514350">
              <a:buAutoNum type="arabicParenR"/>
            </a:pPr>
            <a:r>
              <a:rPr lang="cs-CZ" dirty="0" smtClean="0"/>
              <a:t>Kde se narodil Karel Kryl?</a:t>
            </a:r>
          </a:p>
          <a:p>
            <a:pPr marL="514350" indent="-514350">
              <a:buAutoNum type="arabicParenR"/>
            </a:pPr>
            <a:r>
              <a:rPr lang="cs-CZ" dirty="0" smtClean="0"/>
              <a:t>Ve kterém státě Kryl žil po odchodu z Československa?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 se jmenuje jeho první deska, kterou vydal půl roku po vpádu „bratrských vojsk“ na naše území?</a:t>
            </a:r>
          </a:p>
          <a:p>
            <a:pPr marL="514350" indent="-514350">
              <a:buAutoNum type="arabicParenR"/>
            </a:pPr>
            <a:r>
              <a:rPr lang="cs-CZ" dirty="0" smtClean="0"/>
              <a:t>Kde žil po odchodu z Československa Jaroslav </a:t>
            </a:r>
            <a:r>
              <a:rPr lang="cs-CZ" dirty="0" err="1" smtClean="0"/>
              <a:t>Hutka</a:t>
            </a:r>
            <a:r>
              <a:rPr lang="cs-CZ" dirty="0" smtClean="0"/>
              <a:t>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 se jmenuje píseň, kterou J. </a:t>
            </a:r>
            <a:r>
              <a:rPr lang="cs-CZ" dirty="0" err="1" smtClean="0"/>
              <a:t>Hutka</a:t>
            </a:r>
            <a:r>
              <a:rPr lang="cs-CZ" dirty="0" smtClean="0"/>
              <a:t> složil jako hymnu festivalu, který se měl konat v r. 1973 v Náměšti na Hané?</a:t>
            </a:r>
          </a:p>
          <a:p>
            <a:pPr marL="514350" indent="-514350">
              <a:buAutoNum type="arabicParenR"/>
            </a:pPr>
            <a:r>
              <a:rPr lang="cs-CZ" dirty="0" smtClean="0"/>
              <a:t>Ve kterém městě se narodil Jaromír </a:t>
            </a:r>
            <a:r>
              <a:rPr lang="cs-CZ" dirty="0" err="1" smtClean="0"/>
              <a:t>Nohavica</a:t>
            </a:r>
            <a:r>
              <a:rPr lang="cs-CZ" smtClean="0"/>
              <a:t>?</a:t>
            </a: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Písňová tvorba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Seznam použitých zdrojů</a:t>
            </a:r>
          </a:p>
          <a:p>
            <a:pPr marL="0" indent="0">
              <a:buNone/>
            </a:pPr>
            <a:r>
              <a:rPr lang="cs-CZ" altLang="cs-CZ" dirty="0"/>
              <a:t>POLÁŠKOVÁ, T., MILOTOVÁ, D. (2005).</a:t>
            </a:r>
            <a:r>
              <a:rPr lang="cs-CZ" altLang="cs-CZ" i="1" dirty="0"/>
              <a:t> Literatura – přehled středoškolského učiva. </a:t>
            </a:r>
            <a:r>
              <a:rPr lang="cs-CZ" altLang="cs-CZ" dirty="0"/>
              <a:t>Třebíč: Nakladatelství Petra </a:t>
            </a:r>
            <a:r>
              <a:rPr lang="cs-CZ" altLang="cs-CZ" dirty="0" err="1"/>
              <a:t>Velanová</a:t>
            </a:r>
            <a:r>
              <a:rPr lang="cs-CZ" altLang="cs-CZ" dirty="0"/>
              <a:t>. 207 s. ISBN 9788090257160</a:t>
            </a:r>
            <a:endParaRPr lang="cs-CZ" altLang="cs-CZ" b="1" dirty="0"/>
          </a:p>
          <a:p>
            <a:pPr marL="0" indent="0">
              <a:buNone/>
            </a:pPr>
            <a:endParaRPr lang="cs-CZ" dirty="0">
              <a:hlinkClick r:id="rId2"/>
            </a:endParaRP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commons.wikimedia.org/wiki/</a:t>
            </a:r>
            <a:r>
              <a:rPr lang="cs-CZ" dirty="0" err="1" smtClean="0">
                <a:hlinkClick r:id="rId2"/>
              </a:rPr>
              <a:t>File:Karel_Kryl_memorial_plaque.jpg</a:t>
            </a:r>
            <a:r>
              <a:rPr lang="cs-CZ" dirty="0" smtClean="0"/>
              <a:t>, autor: Snek01, licence public </a:t>
            </a:r>
            <a:r>
              <a:rPr lang="cs-CZ" dirty="0" err="1" smtClean="0"/>
              <a:t>domain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http</a:t>
            </a:r>
            <a:r>
              <a:rPr lang="cs-CZ" dirty="0"/>
              <a:t>://cs.wikipedia.org/wiki/Karel_Kryl</a:t>
            </a:r>
          </a:p>
        </p:txBody>
      </p:sp>
    </p:spTree>
    <p:extLst>
      <p:ext uri="{BB962C8B-B14F-4D97-AF65-F5344CB8AC3E}">
        <p14:creationId xmlns="" xmlns:p14="http://schemas.microsoft.com/office/powerpoint/2010/main" val="16827373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Písňová tvorba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964488" cy="4782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Seznam použitých zdrojů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</a:t>
            </a:r>
            <a:r>
              <a:rPr lang="cs-CZ" dirty="0" err="1" smtClean="0">
                <a:hlinkClick r:id="rId2"/>
              </a:rPr>
              <a:t>File:Hutka.simecek.jpg</a:t>
            </a:r>
            <a:r>
              <a:rPr lang="cs-CZ" dirty="0" smtClean="0"/>
              <a:t>, autor: </a:t>
            </a:r>
            <a:r>
              <a:rPr lang="cs-CZ" dirty="0" err="1" smtClean="0"/>
              <a:t>Nitrosoft</a:t>
            </a:r>
            <a:r>
              <a:rPr lang="cs-CZ" dirty="0" smtClean="0"/>
              <a:t>, licence public </a:t>
            </a:r>
            <a:r>
              <a:rPr lang="cs-CZ" dirty="0" err="1" smtClean="0"/>
              <a:t>domain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cs.wikipedia.org/wiki/Jaroslav_Hutka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commons.wikimedia.org/wiki/File:Jaromir_Nohavica_in_Brno_March_9th_2010.jpg</a:t>
            </a:r>
            <a:r>
              <a:rPr lang="cs-CZ" dirty="0" smtClean="0"/>
              <a:t>, autor: </a:t>
            </a:r>
            <a:r>
              <a:rPr lang="cs-CZ" dirty="0" err="1" smtClean="0"/>
              <a:t>Kirk</a:t>
            </a:r>
            <a:r>
              <a:rPr lang="cs-CZ" dirty="0" smtClean="0"/>
              <a:t>, licence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, BY – SA</a:t>
            </a:r>
          </a:p>
          <a:p>
            <a:pPr marL="0" indent="0">
              <a:buNone/>
            </a:pPr>
            <a:r>
              <a:rPr lang="cs-CZ" dirty="0"/>
              <a:t>http://cs.wikipedia.org/wiki/Jarom%C3%ADr_Nohavica</a:t>
            </a:r>
          </a:p>
        </p:txBody>
      </p:sp>
    </p:spTree>
    <p:extLst>
      <p:ext uri="{BB962C8B-B14F-4D97-AF65-F5344CB8AC3E}">
        <p14:creationId xmlns="" xmlns:p14="http://schemas.microsoft.com/office/powerpoint/2010/main" val="32816838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491</TotalTime>
  <Words>1481</Words>
  <Application>Microsoft Office PowerPoint</Application>
  <PresentationFormat>Předvádění na obrazovce (4:3)</PresentationFormat>
  <Paragraphs>160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Administrativní</vt:lpstr>
      <vt:lpstr>Snímek 1</vt:lpstr>
      <vt:lpstr>Písňová tvorba</vt:lpstr>
      <vt:lpstr>Karel Kryl (1944 – 1994)</vt:lpstr>
      <vt:lpstr>Karel Kryl (1944 – 1994)</vt:lpstr>
      <vt:lpstr>Karel Kryl (1944 – 1994)</vt:lpstr>
      <vt:lpstr>Karel Kryl (1944 – 1994)</vt:lpstr>
      <vt:lpstr>Karel Kryl (1944 – 1994)</vt:lpstr>
      <vt:lpstr>KAREL KRYL (1944 – 1994)</vt:lpstr>
      <vt:lpstr>Karel Kryl (1944 – 1994)</vt:lpstr>
      <vt:lpstr>Jaroslav Hutka (1947)</vt:lpstr>
      <vt:lpstr>Jaroslav Hutka (1947)</vt:lpstr>
      <vt:lpstr>Jaroslav Hutka (1947)</vt:lpstr>
      <vt:lpstr>Jaroslav Hutka (1947)</vt:lpstr>
      <vt:lpstr>Jaroslav Hutka (1947)</vt:lpstr>
      <vt:lpstr>Jaroslav Hutka (1947)</vt:lpstr>
      <vt:lpstr>Jaroslav Hutka (1947)</vt:lpstr>
      <vt:lpstr>Jaromír Nohavica (1953)</vt:lpstr>
      <vt:lpstr>Jaromír Nohavica (1953)</vt:lpstr>
      <vt:lpstr>Jaromír Nohavica (1953)</vt:lpstr>
      <vt:lpstr>Jaromír Nohavica (1953)</vt:lpstr>
      <vt:lpstr>Jaromír Nohavica (1953)</vt:lpstr>
      <vt:lpstr>Jaromír Nohavica (1953)</vt:lpstr>
      <vt:lpstr>Písňová tvorba</vt:lpstr>
      <vt:lpstr>Písňová tvorba</vt:lpstr>
      <vt:lpstr>Písňová tvorba</vt:lpstr>
    </vt:vector>
  </TitlesOfParts>
  <Company>UHK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Písňová tvorba</dc:title>
  <dc:creator>sobota</dc:creator>
  <cp:lastModifiedBy>SOS Hořice</cp:lastModifiedBy>
  <cp:revision>32</cp:revision>
  <dcterms:created xsi:type="dcterms:W3CDTF">2014-01-26T15:30:17Z</dcterms:created>
  <dcterms:modified xsi:type="dcterms:W3CDTF">2014-06-03T09:02:15Z</dcterms:modified>
</cp:coreProperties>
</file>