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7" r:id="rId2"/>
    <p:sldId id="256" r:id="rId3"/>
    <p:sldId id="260" r:id="rId4"/>
    <p:sldId id="265" r:id="rId5"/>
    <p:sldId id="266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82661" autoAdjust="0"/>
  </p:normalViewPr>
  <p:slideViewPr>
    <p:cSldViewPr>
      <p:cViewPr varScale="1">
        <p:scale>
          <a:sx n="87" d="100"/>
          <a:sy n="87" d="100"/>
        </p:scale>
        <p:origin x="-3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1E708-C96D-4E2E-91D2-1A85BB106B28}" type="datetimeFigureOut">
              <a:rPr lang="cs-CZ" smtClean="0"/>
              <a:t>4.6.2014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716759-2D09-4BD5-B977-A7C7E80B2E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9416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16759-2D09-4BD5-B977-A7C7E80B2EC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1087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3528"/>
            <a:ext cx="5759450" cy="1258570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071246"/>
              </p:ext>
            </p:extLst>
          </p:nvPr>
        </p:nvGraphicFramePr>
        <p:xfrm>
          <a:off x="971600" y="1988840"/>
          <a:ext cx="7115047" cy="40142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Číslo projektu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CZ.1.07/1.5.00/34.0950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Kódování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VY_32_INOVACE_mix1_fyz18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Označení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fyz18_stac_mg_pole.zip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Název školy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Gymnázium Kladno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Autor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RNDr.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Vít Doležel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060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Anotace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 přehledu pojmů, fyzikálních veličin a vzorců učiva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stacionárního magnetického pole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 rozsahu výuky fyziky na gymnáziu. Textový dokument obsahující sadu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včetně obecného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řešení a číselných výsledků.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Předmět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Fyzika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873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oblast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Elektřina a magnetismus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Téma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Stacionární magnetické pole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2891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Očekávané výstupy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Shrnutí základních pojmů, veličin a vzorců,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postup řešení 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souvisejících se stacionárním magnetickým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polem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Klíčová slova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magnetismus, magnetická síla, indukční čára, magnetická indukce, magnetické pole, permeabilita, magnetování látky, elektromagnet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Druh učebního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prezentace, textový dokument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Ročník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3., 4.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Cílová skupina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vyšší stupeň osmiletého gymnázia, čtyřleté gymnázium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Ověřeno</a:t>
                      </a:r>
                      <a:endParaRPr lang="cs-CZ" sz="120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defTabSz="914400" eaLnBrk="1" fontAlgn="base" latinLnBrk="0" hangingPunct="1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4. 6. 2014, SFYZ (3. roč. </a:t>
                      </a:r>
                      <a:r>
                        <a:rPr lang="cs-CZ" sz="120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 O7)</a:t>
                      </a: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Zdroje uvedeny na konci dokumentu.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971600" y="1588150"/>
            <a:ext cx="5375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Elektřina a magnetismus – stacionární magnetické pole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4938320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Stacionární magnetické pole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Elektřina a magnetismus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Magnetická síla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Magnetická indukční čára</a:t>
            </a:r>
          </a:p>
          <a:p>
            <a:pPr>
              <a:spcAft>
                <a:spcPts val="1200"/>
              </a:spcAft>
            </a:pPr>
            <a:r>
              <a:rPr lang="cs-CZ" sz="2600" b="1" dirty="0" err="1" smtClean="0">
                <a:latin typeface="Arial" pitchFamily="34" charset="0"/>
                <a:cs typeface="Arial" pitchFamily="34" charset="0"/>
              </a:rPr>
              <a:t>Ampèrovo</a:t>
            </a: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 pravidlo pravé ruky</a:t>
            </a:r>
          </a:p>
          <a:p>
            <a:pPr>
              <a:spcAft>
                <a:spcPts val="1200"/>
              </a:spcAft>
            </a:pPr>
            <a:r>
              <a:rPr lang="cs-CZ" sz="2600" b="1" dirty="0" err="1" smtClean="0">
                <a:latin typeface="Arial" pitchFamily="34" charset="0"/>
                <a:cs typeface="Arial" pitchFamily="34" charset="0"/>
              </a:rPr>
              <a:t>Flemingovo</a:t>
            </a: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 pravidlo levé ruky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Magnetické pole vodiče s proudem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Magnetické pole cívky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Lorentzova síla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Látky diamagnetické, paramagnetické, feromagnetické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Magnetování látky; materiál magneticky tvrdý/měkký; hysterezní smyčka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Pojmy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  <a:tabLst>
                <a:tab pos="4757738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Magnetická síla</a:t>
            </a:r>
            <a:r>
              <a:rPr lang="cs-CZ" sz="2400" b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b="1" i="1" dirty="0" err="1" smtClean="0">
                <a:latin typeface="Arial" pitchFamily="34" charset="0"/>
                <a:cs typeface="Arial" pitchFamily="34" charset="0"/>
              </a:rPr>
              <a:t>F</a:t>
            </a:r>
            <a:r>
              <a:rPr lang="cs-CZ" sz="2400" i="1" baseline="-25000" dirty="0" err="1" smtClean="0">
                <a:latin typeface="Arial" pitchFamily="34" charset="0"/>
                <a:cs typeface="Arial" pitchFamily="34" charset="0"/>
              </a:rPr>
              <a:t>m</a:t>
            </a:r>
            <a:endParaRPr lang="cs-CZ" sz="2400" baseline="-250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2400"/>
              </a:spcBef>
              <a:spcAft>
                <a:spcPts val="600"/>
              </a:spcAft>
              <a:tabLst>
                <a:tab pos="4757738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Magnetická indukce	</a:t>
            </a:r>
            <a:r>
              <a:rPr lang="cs-CZ" sz="2400" b="1" i="1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200" i="1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] = T (= N.A</a:t>
            </a:r>
            <a:r>
              <a:rPr lang="cs-CZ" sz="2200" baseline="30000" dirty="0" smtClean="0">
                <a:latin typeface="Arial" pitchFamily="34" charset="0"/>
                <a:cs typeface="Arial" pitchFamily="34" charset="0"/>
              </a:rPr>
              <a:t>-1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.m</a:t>
            </a:r>
            <a:r>
              <a:rPr lang="cs-CZ" sz="2200" baseline="30000" dirty="0" smtClean="0">
                <a:latin typeface="Arial" pitchFamily="34" charset="0"/>
                <a:cs typeface="Arial" pitchFamily="34" charset="0"/>
              </a:rPr>
              <a:t>-1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spcBef>
                <a:spcPts val="2400"/>
              </a:spcBef>
              <a:spcAft>
                <a:spcPts val="600"/>
              </a:spcAft>
              <a:tabLst>
                <a:tab pos="4757738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Permeabilita prostředí, vakua	</a:t>
            </a:r>
            <a:r>
              <a:rPr lang="cs-CZ" sz="2400" i="1" dirty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cs-CZ" sz="2400" dirty="0" smtClean="0">
                <a:latin typeface="Arial" pitchFamily="34" charset="0"/>
                <a:cs typeface="Arial" pitchFamily="34" charset="0"/>
                <a:sym typeface="Symbol"/>
              </a:rPr>
              <a:t>,</a:t>
            </a:r>
            <a:r>
              <a:rPr lang="cs-CZ" sz="2400" i="1" dirty="0">
                <a:latin typeface="Arial" pitchFamily="34" charset="0"/>
                <a:cs typeface="Arial" pitchFamily="34" charset="0"/>
                <a:sym typeface="Symbol"/>
              </a:rPr>
              <a:t> </a:t>
            </a:r>
            <a:r>
              <a:rPr lang="cs-CZ" sz="2400" i="1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  <a:sym typeface="Symbol"/>
              </a:rPr>
              <a:t>0</a:t>
            </a:r>
            <a:r>
              <a:rPr lang="cs-CZ" sz="2400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200" i="1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cs-CZ" sz="2200" i="1" baseline="-25000" dirty="0" smtClean="0">
                <a:latin typeface="Arial" pitchFamily="34" charset="0"/>
                <a:cs typeface="Arial" pitchFamily="34" charset="0"/>
                <a:sym typeface="Symbol"/>
              </a:rPr>
              <a:t>0 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= 4</a:t>
            </a:r>
            <a:r>
              <a:rPr lang="cs-CZ" sz="2200" dirty="0" smtClean="0">
                <a:latin typeface="Arial" pitchFamily="34" charset="0"/>
                <a:cs typeface="Arial" pitchFamily="34" charset="0"/>
                <a:sym typeface="Symbol"/>
              </a:rPr>
              <a:t>.10</a:t>
            </a:r>
            <a:r>
              <a:rPr lang="cs-CZ" sz="2200" baseline="30000" dirty="0" smtClean="0">
                <a:latin typeface="Arial" pitchFamily="34" charset="0"/>
                <a:cs typeface="Arial" pitchFamily="34" charset="0"/>
                <a:sym typeface="Symbol"/>
              </a:rPr>
              <a:t>-7</a:t>
            </a:r>
            <a:r>
              <a:rPr lang="cs-CZ" sz="2200" dirty="0" smtClean="0">
                <a:latin typeface="Arial" pitchFamily="34" charset="0"/>
                <a:cs typeface="Arial" pitchFamily="34" charset="0"/>
                <a:sym typeface="Symbol"/>
              </a:rPr>
              <a:t> N.A</a:t>
            </a:r>
            <a:r>
              <a:rPr lang="cs-CZ" sz="2200" baseline="30000" dirty="0" smtClean="0">
                <a:latin typeface="Arial" pitchFamily="34" charset="0"/>
                <a:cs typeface="Arial" pitchFamily="34" charset="0"/>
                <a:sym typeface="Symbol"/>
              </a:rPr>
              <a:t>-2</a:t>
            </a:r>
            <a:endParaRPr lang="cs-CZ" sz="2200" baseline="300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2400"/>
              </a:spcBef>
              <a:spcAft>
                <a:spcPts val="600"/>
              </a:spcAft>
              <a:tabLst>
                <a:tab pos="4757738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Relativní permeabilita	</a:t>
            </a:r>
            <a:r>
              <a:rPr lang="cs-CZ" sz="2400" i="1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  <a:sym typeface="Symbol"/>
              </a:rPr>
              <a:t>r</a:t>
            </a:r>
            <a:r>
              <a:rPr lang="cs-CZ" sz="2400" i="1" dirty="0" smtClean="0">
                <a:latin typeface="Arial" pitchFamily="34" charset="0"/>
                <a:cs typeface="Arial" pitchFamily="34" charset="0"/>
                <a:sym typeface="Symbol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  <a:sym typeface="Symbol"/>
              </a:rPr>
              <a:t>r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1</a:t>
            </a:r>
            <a:endParaRPr lang="cs-CZ" sz="1800" baseline="300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2400"/>
              </a:spcBef>
              <a:spcAft>
                <a:spcPts val="600"/>
              </a:spcAft>
              <a:tabLst>
                <a:tab pos="4757738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Lorentzova síla</a:t>
            </a:r>
            <a:r>
              <a:rPr lang="cs-CZ" sz="2400" b="1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b="1" i="1" dirty="0" smtClean="0">
                <a:latin typeface="Arial" pitchFamily="34" charset="0"/>
                <a:cs typeface="Arial" pitchFamily="34" charset="0"/>
              </a:rPr>
              <a:t>F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cs-CZ" sz="2400" dirty="0" smtClean="0">
                <a:latin typeface="Arial" pitchFamily="34" charset="0"/>
                <a:cs typeface="Arial" pitchFamily="34" charset="0"/>
                <a:sym typeface="Euclid Symbol"/>
              </a:rPr>
              <a:t>	</a:t>
            </a:r>
          </a:p>
          <a:p>
            <a:pPr>
              <a:spcBef>
                <a:spcPts val="2400"/>
              </a:spcBef>
              <a:spcAft>
                <a:spcPts val="600"/>
              </a:spcAft>
              <a:tabLst>
                <a:tab pos="4757738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Curieova teplota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i="1" dirty="0" smtClean="0">
                <a:latin typeface="Arial" pitchFamily="34" charset="0"/>
                <a:cs typeface="Arial" pitchFamily="34" charset="0"/>
                <a:sym typeface="Symbol"/>
              </a:rPr>
              <a:t>T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  <a:sym typeface="Symbol"/>
              </a:rPr>
              <a:t>C</a:t>
            </a:r>
            <a:r>
              <a:rPr lang="cs-CZ" sz="2400" b="1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  <a:sym typeface="Symbol"/>
              </a:rPr>
              <a:t>T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  <a:sym typeface="Symbol"/>
              </a:rPr>
              <a:t>C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°C</a:t>
            </a:r>
            <a:endParaRPr lang="cs-CZ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veličiny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vztahy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2568326" y="3861049"/>
                <a:ext cx="1244768" cy="610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i="1" smtClean="0">
                          <a:latin typeface="Cambria Math"/>
                          <a:ea typeface="Cambria Math"/>
                        </a:rPr>
                        <m:t>𝐵</m:t>
                      </m:r>
                      <m:r>
                        <a:rPr lang="cs-CZ">
                          <a:latin typeface="Cambria Math"/>
                        </a:rPr>
                        <m:t>=</m:t>
                      </m:r>
                      <m:r>
                        <a:rPr lang="el-GR" i="1">
                          <a:latin typeface="Cambria Math"/>
                          <a:ea typeface="Cambria Math"/>
                        </a:rPr>
                        <m:t>𝜇</m:t>
                      </m:r>
                      <m:f>
                        <m:fPr>
                          <m:ctrlPr>
                            <a:rPr lang="el-GR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𝑁</m:t>
                          </m:r>
                          <m:r>
                            <a:rPr lang="cs-CZ" i="1">
                              <a:latin typeface="Cambria Math"/>
                              <a:ea typeface="Cambria Math"/>
                            </a:rPr>
                            <m:t>𝐼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den>
                      </m:f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8326" y="3861049"/>
                <a:ext cx="1244768" cy="61087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2550133" y="1700808"/>
                <a:ext cx="17049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𝑚</m:t>
                          </m:r>
                        </m:sub>
                      </m:sSub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r>
                        <a:rPr lang="cs-CZ" b="0" i="1" smtClean="0">
                          <a:latin typeface="Cambria Math"/>
                        </a:rPr>
                        <m:t>𝐵𝐼𝑙</m:t>
                      </m:r>
                      <m:func>
                        <m:func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cs-CZ" b="0" i="0" smtClean="0">
                              <a:latin typeface="Cambria Math"/>
                            </a:rPr>
                            <m:t>sin</m:t>
                          </m:r>
                        </m:fName>
                        <m:e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𝛼</m:t>
                          </m:r>
                        </m:e>
                      </m:func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0133" y="1700808"/>
                <a:ext cx="1704918" cy="3693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ovéPole 12"/>
              <p:cNvSpPr txBox="1"/>
              <p:nvPr/>
            </p:nvSpPr>
            <p:spPr>
              <a:xfrm>
                <a:off x="2550133" y="2276872"/>
                <a:ext cx="2525923" cy="6109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𝐵</m:t>
                      </m:r>
                      <m:r>
                        <a:rPr lang="cs-CZ" b="0" i="0" smtClean="0">
                          <a:latin typeface="Cambria Math"/>
                        </a:rPr>
                        <m:t>=</m:t>
                      </m:r>
                      <m:r>
                        <a:rPr lang="el-GR" b="0" i="1" smtClean="0">
                          <a:latin typeface="Cambria Math"/>
                          <a:ea typeface="Cambria Math"/>
                        </a:rPr>
                        <m:t>𝜇</m:t>
                      </m:r>
                      <m:f>
                        <m:fPr>
                          <m:ctrlPr>
                            <a:rPr lang="el-GR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𝐼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𝑑</m:t>
                          </m:r>
                        </m:den>
                      </m:f>
                      <m:r>
                        <a:rPr lang="cs-CZ" b="0" i="0" smtClean="0">
                          <a:latin typeface="Cambria Math"/>
                        </a:rPr>
                        <m:t>;</m:t>
                      </m:r>
                      <m:sSub>
                        <m:sSub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𝜇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=</m:t>
                          </m:r>
                          <m:r>
                            <a:rPr lang="cs-CZ" i="1">
                              <a:latin typeface="Cambria Math"/>
                              <a:ea typeface="Cambria Math"/>
                            </a:rPr>
                            <m:t>𝜇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cs-CZ" b="0" i="1" smtClean="0">
                          <a:latin typeface="Cambria Math"/>
                        </a:rPr>
                        <m:t>.</m:t>
                      </m:r>
                      <m:sSub>
                        <m:sSub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/>
                              <a:ea typeface="Cambria Math"/>
                            </a:rPr>
                            <m:t>𝜇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𝑟</m:t>
                          </m:r>
                        </m:sub>
                      </m:sSub>
                    </m:oMath>
                  </m:oMathPara>
                </a14:m>
                <a:endParaRPr lang="cs-CZ" i="1" dirty="0">
                  <a:latin typeface="Cambria Math"/>
                </a:endParaRPr>
              </a:p>
            </p:txBody>
          </p:sp>
        </mc:Choice>
        <mc:Fallback xmlns=""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0133" y="2276872"/>
                <a:ext cx="2525923" cy="61093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2550738" y="3140968"/>
                <a:ext cx="1805238" cy="6109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𝐹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𝑚</m:t>
                          </m:r>
                        </m:sub>
                      </m:sSub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𝜇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𝑑</m:t>
                          </m:r>
                        </m:den>
                      </m:f>
                      <m:r>
                        <a:rPr lang="cs-CZ" i="1">
                          <a:latin typeface="Cambria Math"/>
                          <a:ea typeface="Cambria Math"/>
                        </a:rPr>
                        <m:t>𝑙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0738" y="3140968"/>
                <a:ext cx="1805238" cy="61093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ovéPole 14"/>
              <p:cNvSpPr txBox="1"/>
              <p:nvPr/>
            </p:nvSpPr>
            <p:spPr>
              <a:xfrm>
                <a:off x="2568326" y="4471922"/>
                <a:ext cx="3299818" cy="6481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𝑚</m:t>
                          </m:r>
                        </m:sub>
                      </m:sSub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r>
                        <a:rPr lang="cs-CZ" b="0" i="1" smtClean="0">
                          <a:latin typeface="Cambria Math"/>
                        </a:rPr>
                        <m:t>𝐵𝑒𝑣</m:t>
                      </m:r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r>
                        <a:rPr lang="cs-CZ" b="0" i="1" smtClean="0">
                          <a:latin typeface="Cambria Math"/>
                        </a:rPr>
                        <m:t>𝑚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𝑟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⇒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𝑟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𝑚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𝑣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𝐵</m:t>
                          </m:r>
                        </m:den>
                      </m:f>
                    </m:oMath>
                  </m:oMathPara>
                </a14:m>
                <a:endParaRPr lang="cs-CZ" dirty="0"/>
              </a:p>
            </p:txBody>
          </p:sp>
        </mc:Choice>
        <mc:Fallback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8326" y="4471922"/>
                <a:ext cx="3299818" cy="64812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ovéPole 15"/>
              <p:cNvSpPr txBox="1"/>
              <p:nvPr/>
            </p:nvSpPr>
            <p:spPr>
              <a:xfrm>
                <a:off x="2550737" y="5301209"/>
                <a:ext cx="1667497" cy="4029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i="1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cs-CZ" i="1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cs-CZ" i="1">
                                  <a:latin typeface="Cambria Math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cs-CZ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i="1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cs-CZ" i="1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cs-CZ" i="1">
                                  <a:latin typeface="Cambria Math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lang="cs-CZ" i="1" dirty="0"/>
              </a:p>
            </p:txBody>
          </p:sp>
        </mc:Choice>
        <mc:Fallback xmlns="">
          <p:sp>
            <p:nvSpPr>
              <p:cNvPr id="16" name="TextovéPole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0737" y="5301209"/>
                <a:ext cx="1667497" cy="402931"/>
              </a:xfrm>
              <a:prstGeom prst="rect">
                <a:avLst/>
              </a:prstGeom>
              <a:blipFill rotWithShape="1">
                <a:blip r:embed="rId7"/>
                <a:stretch>
                  <a:fillRect t="-22727" r="-292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Lepil, O.; Šedivý, P.: Fyzika pro gymnázia – Elektřina a magnetismus, </a:t>
            </a:r>
            <a:r>
              <a:rPr lang="cs-CZ" dirty="0">
                <a:latin typeface="Arial" pitchFamily="34" charset="0"/>
                <a:cs typeface="Arial" pitchFamily="34" charset="0"/>
              </a:rPr>
              <a:t>Prometheus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Praha, 2011, ISBN 978-80-7196-385-1</a:t>
            </a:r>
          </a:p>
          <a:p>
            <a:r>
              <a:rPr lang="cs-CZ" dirty="0" smtClean="0">
                <a:latin typeface="Arial" pitchFamily="34" charset="0"/>
                <a:cs typeface="Arial" pitchFamily="34" charset="0"/>
              </a:rPr>
              <a:t>Lank, V.; Vondra, M.: Fyzika v kostce, Fragment, 2004, ISBN 80-7200-968-0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Mikulčák, J. a kolektiv: Matematické, fyzikální a chemické tabulky pro střední školy, Prometheus Praha, 2011, ISBN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978-80-7196-345-5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Zdroje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1730</TotalTime>
  <Words>371</Words>
  <Application>Microsoft Office PowerPoint</Application>
  <PresentationFormat>Předvádění na obrazovce (4:3)</PresentationFormat>
  <Paragraphs>63</Paragraphs>
  <Slides>6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šablona</vt:lpstr>
      <vt:lpstr>Prezentace aplikace PowerPoint</vt:lpstr>
      <vt:lpstr>Elektřina a magnetismus</vt:lpstr>
      <vt:lpstr>Pojmy</vt:lpstr>
      <vt:lpstr>Fyzikální veličiny</vt:lpstr>
      <vt:lpstr>Fyzikální vztahy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2013-08-28T20:51:03Z</dcterms:created>
  <dcterms:modified xsi:type="dcterms:W3CDTF">2014-06-04T19:58:24Z</dcterms:modified>
</cp:coreProperties>
</file>