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VY_32_INOVACE_01_Podstatná jména 4.ročník_Rod a číslo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Rod a číslo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55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299465-40A0-4151-84B1-8134EC2505FF}" type="presOf" srcId="{4C35D32F-0EAB-4CD7-82EE-45574DC2A586}" destId="{8BEBB6EC-1DAA-4CAC-8A25-BC0FCBD5DBD5}" srcOrd="0" destOrd="0" presId="urn:microsoft.com/office/officeart/2005/8/layout/target3"/>
    <dgm:cxn modelId="{B65E6274-881B-4E3B-B934-39F6708AA55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AE4AA5-5A98-4503-B34E-B6DF59C9B3D1}" type="presOf" srcId="{4C35D32F-0EAB-4CD7-82EE-45574DC2A586}" destId="{890E4F0B-2866-4A3F-A3C7-2A14B1797930}" srcOrd="1" destOrd="0" presId="urn:microsoft.com/office/officeart/2005/8/layout/target3"/>
    <dgm:cxn modelId="{59937602-7132-45A8-81F3-0BBF24590AC5}" type="presOf" srcId="{D1D4F407-5343-4D3F-B5B9-D407B03CAEB4}" destId="{D005CE8C-CC26-4C3E-AC11-E15060ECD759}" srcOrd="0" destOrd="0" presId="urn:microsoft.com/office/officeart/2005/8/layout/target3"/>
    <dgm:cxn modelId="{3150B87D-E2B2-4AD3-8AC4-6E500F87D77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54D35C-BD78-4584-891C-8FA50D5A05ED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98626D-077D-48A7-A35D-2363D05A7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D6AB12-3C6D-4FB0-A9E5-18194D633100}" type="presOf" srcId="{D1D4F407-5343-4D3F-B5B9-D407B03CAEB4}" destId="{AED2198E-93D5-4001-81B4-73124B309672}" srcOrd="1" destOrd="0" presId="urn:microsoft.com/office/officeart/2005/8/layout/target3"/>
    <dgm:cxn modelId="{C2DBFED0-B6AE-419E-AEC5-3CA72146C2EE}" type="presOf" srcId="{B651F6E3-6281-48DB-9319-2AEAFDAE7572}" destId="{619D679B-A015-4ECF-8348-D1034C574F40}" srcOrd="0" destOrd="0" presId="urn:microsoft.com/office/officeart/2005/8/layout/target3"/>
    <dgm:cxn modelId="{DF9D7912-666A-4DBC-B382-C7EE660D25A0}" type="presOf" srcId="{D8197B8C-B260-4A16-BDF4-0947B075E274}" destId="{5A5FFA88-C948-4069-8E93-59FA12366E83}" srcOrd="1" destOrd="0" presId="urn:microsoft.com/office/officeart/2005/8/layout/target3"/>
    <dgm:cxn modelId="{5469891A-8615-4298-A8A3-15CD29560091}" type="presOf" srcId="{D1B46980-6531-4606-95E6-44980827E919}" destId="{6140AFEC-043D-4C43-A2F9-D0F5331DF3A3}" srcOrd="0" destOrd="0" presId="urn:microsoft.com/office/officeart/2005/8/layout/target3"/>
    <dgm:cxn modelId="{BDA3D556-21ED-463B-ABB6-0E6984C09AAE}" type="presParOf" srcId="{333A1088-737F-45CB-B68E-254E46348037}" destId="{F5ABB229-8D3B-4694-996A-96F23CF14429}" srcOrd="0" destOrd="0" presId="urn:microsoft.com/office/officeart/2005/8/layout/target3"/>
    <dgm:cxn modelId="{54649CA7-84C8-4D67-86B8-48CBBD9534AD}" type="presParOf" srcId="{333A1088-737F-45CB-B68E-254E46348037}" destId="{F41139FD-01EE-4571-8B17-4FB00FC51163}" srcOrd="1" destOrd="0" presId="urn:microsoft.com/office/officeart/2005/8/layout/target3"/>
    <dgm:cxn modelId="{E4F438DA-7681-4A25-80CD-9429511656B5}" type="presParOf" srcId="{333A1088-737F-45CB-B68E-254E46348037}" destId="{D005CE8C-CC26-4C3E-AC11-E15060ECD759}" srcOrd="2" destOrd="0" presId="urn:microsoft.com/office/officeart/2005/8/layout/target3"/>
    <dgm:cxn modelId="{77800BEB-43A8-49EE-AF2E-65EFAA3D3D6A}" type="presParOf" srcId="{333A1088-737F-45CB-B68E-254E46348037}" destId="{2C702D82-9B77-49B7-9568-BB8EB47C3372}" srcOrd="3" destOrd="0" presId="urn:microsoft.com/office/officeart/2005/8/layout/target3"/>
    <dgm:cxn modelId="{A4D30FC8-B0D6-499E-A723-6B81D7B319D2}" type="presParOf" srcId="{333A1088-737F-45CB-B68E-254E46348037}" destId="{A52A0455-90FF-4808-ABD0-F02540D31D5A}" srcOrd="4" destOrd="0" presId="urn:microsoft.com/office/officeart/2005/8/layout/target3"/>
    <dgm:cxn modelId="{AFB1FCF2-C257-4865-BE43-46CD7F5F4D57}" type="presParOf" srcId="{333A1088-737F-45CB-B68E-254E46348037}" destId="{6140AFEC-043D-4C43-A2F9-D0F5331DF3A3}" srcOrd="5" destOrd="0" presId="urn:microsoft.com/office/officeart/2005/8/layout/target3"/>
    <dgm:cxn modelId="{C499E8F6-57BC-4C6F-B67B-04D518BF56FA}" type="presParOf" srcId="{333A1088-737F-45CB-B68E-254E46348037}" destId="{9358AC05-5D7D-4327-9F80-1AD486AEA664}" srcOrd="6" destOrd="0" presId="urn:microsoft.com/office/officeart/2005/8/layout/target3"/>
    <dgm:cxn modelId="{CC9DDB65-4205-4E85-A6B4-8C5490B144DC}" type="presParOf" srcId="{333A1088-737F-45CB-B68E-254E46348037}" destId="{313FC574-E1CD-4FB4-B054-0B805CE0447D}" srcOrd="7" destOrd="0" presId="urn:microsoft.com/office/officeart/2005/8/layout/target3"/>
    <dgm:cxn modelId="{F96AC6B2-C626-49B5-B1CC-D2D3636178CB}" type="presParOf" srcId="{333A1088-737F-45CB-B68E-254E46348037}" destId="{619D679B-A015-4ECF-8348-D1034C574F40}" srcOrd="8" destOrd="0" presId="urn:microsoft.com/office/officeart/2005/8/layout/target3"/>
    <dgm:cxn modelId="{07A28626-8C63-4C29-9689-D6E3006DED2C}" type="presParOf" srcId="{333A1088-737F-45CB-B68E-254E46348037}" destId="{322283A8-4A27-4CDA-BAE3-F381106A9174}" srcOrd="9" destOrd="0" presId="urn:microsoft.com/office/officeart/2005/8/layout/target3"/>
    <dgm:cxn modelId="{4AF913FB-BEA2-4BA5-8A1D-332624CA07AD}" type="presParOf" srcId="{333A1088-737F-45CB-B68E-254E46348037}" destId="{FFC9F71D-1B4F-4AD9-A4A6-86ADEFC8AF5C}" srcOrd="10" destOrd="0" presId="urn:microsoft.com/office/officeart/2005/8/layout/target3"/>
    <dgm:cxn modelId="{84F46AE1-09E4-4D3A-8B1B-84A5B1BC8E5E}" type="presParOf" srcId="{333A1088-737F-45CB-B68E-254E46348037}" destId="{25B08C86-7E15-44DC-BE7F-FFB55DD49D12}" srcOrd="11" destOrd="0" presId="urn:microsoft.com/office/officeart/2005/8/layout/target3"/>
    <dgm:cxn modelId="{67BA1F2A-EE2A-4051-9543-D158BA7E36F0}" type="presParOf" srcId="{333A1088-737F-45CB-B68E-254E46348037}" destId="{76644BE8-9D7C-4C09-B250-3D10AF48CBB7}" srcOrd="12" destOrd="0" presId="urn:microsoft.com/office/officeart/2005/8/layout/target3"/>
    <dgm:cxn modelId="{D6453140-D1CB-4D41-A80A-F87E1F637BF7}" type="presParOf" srcId="{333A1088-737F-45CB-B68E-254E46348037}" destId="{EE85B701-7295-41C0-BA7A-34D3756A2AE6}" srcOrd="13" destOrd="0" presId="urn:microsoft.com/office/officeart/2005/8/layout/target3"/>
    <dgm:cxn modelId="{6213386D-231C-44D1-8298-11942829AE66}" type="presParOf" srcId="{333A1088-737F-45CB-B68E-254E46348037}" destId="{8BEBB6EC-1DAA-4CAC-8A25-BC0FCBD5DBD5}" srcOrd="14" destOrd="0" presId="urn:microsoft.com/office/officeart/2005/8/layout/target3"/>
    <dgm:cxn modelId="{E445D590-9E5A-4771-9338-EC9FDE78104B}" type="presParOf" srcId="{333A1088-737F-45CB-B68E-254E46348037}" destId="{AED2198E-93D5-4001-81B4-73124B309672}" srcOrd="15" destOrd="0" presId="urn:microsoft.com/office/officeart/2005/8/layout/target3"/>
    <dgm:cxn modelId="{D25BEE6B-627C-473C-876D-6FCA8E78795B}" type="presParOf" srcId="{333A1088-737F-45CB-B68E-254E46348037}" destId="{2BE915AB-18AA-4053-B92C-3BFC9ED204BB}" srcOrd="16" destOrd="0" presId="urn:microsoft.com/office/officeart/2005/8/layout/target3"/>
    <dgm:cxn modelId="{85060B46-154A-4E18-B99F-0F2EAAE3DED0}" type="presParOf" srcId="{333A1088-737F-45CB-B68E-254E46348037}" destId="{6BB5E863-4638-4E1D-BFDE-399D028AC4ED}" srcOrd="17" destOrd="0" presId="urn:microsoft.com/office/officeart/2005/8/layout/target3"/>
    <dgm:cxn modelId="{37DBDE9E-481C-4E39-8157-2FEF90452E9E}" type="presParOf" srcId="{333A1088-737F-45CB-B68E-254E46348037}" destId="{5A5FFA88-C948-4069-8E93-59FA12366E83}" srcOrd="18" destOrd="0" presId="urn:microsoft.com/office/officeart/2005/8/layout/target3"/>
    <dgm:cxn modelId="{0B0E2EF7-D0AB-479E-B664-8DA951BA473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05767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VY_32_INOVACE_01_Podstatná jména 4.ročník_Rod a číslo</a:t>
          </a:r>
          <a:endParaRPr lang="cs-CZ" sz="1600" kern="1200" dirty="0"/>
        </a:p>
      </dsp:txBody>
      <dsp:txXfrm>
        <a:off x="1273857" y="805767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Rod a číslo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2A574B0-4676-4D14-AD13-80A706806725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7E9E5D9-F873-46BB-B384-D2CAB8F2E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2776139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ROD A ČÍSLO PODSTATNÝCH JMEN</a:t>
            </a:r>
            <a:endParaRPr lang="cs-CZ" dirty="0"/>
          </a:p>
        </p:txBody>
      </p:sp>
      <p:pic>
        <p:nvPicPr>
          <p:cNvPr id="6" name="Zástupný symbol pro obsah 5" descr="thumbnailCAZ1FW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071802" y="1632392"/>
            <a:ext cx="3357585" cy="37968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Zopakuje žákům učivo ze 3.ročníku.</a:t>
            </a:r>
          </a:p>
          <a:p>
            <a:r>
              <a:rPr lang="cs-CZ" dirty="0" smtClean="0"/>
              <a:t>V závěru jsou připravena jednoduchá cvičení, která lze použít </a:t>
            </a:r>
            <a:r>
              <a:rPr lang="cs-CZ" smtClean="0"/>
              <a:t>jako pracovní listy.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UŽ ZNÁME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Podstatná jména jsou:</a:t>
            </a:r>
          </a:p>
          <a:p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14348" y="2571744"/>
            <a:ext cx="2714644" cy="78581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ázvy osob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43570" y="2643182"/>
            <a:ext cx="2714644" cy="78581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ázvy zvířat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57554" y="3857628"/>
            <a:ext cx="2714644" cy="7858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ázvy věcí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28662" y="5143512"/>
            <a:ext cx="2714644" cy="78581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ázvy vlastností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57818" y="5214950"/>
            <a:ext cx="2714644" cy="78581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ázvy dějů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3" name="Obrázek 12" descr="thumbnailCASDI2S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86578" y="714356"/>
            <a:ext cx="1428760" cy="142876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UŽ ZNÁME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2. Podstatná jména jsou slova </a:t>
            </a:r>
            <a:r>
              <a:rPr lang="cs-CZ" dirty="0" smtClean="0">
                <a:solidFill>
                  <a:srgbClr val="FF0000"/>
                </a:solidFill>
              </a:rPr>
              <a:t>ohebná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která se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3.Podstatná jména mohou svými tvary vyjádřit: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0298" y="1928802"/>
            <a:ext cx="2214578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SKLOŇUJÍ.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00100" y="4357694"/>
            <a:ext cx="3286148" cy="64294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SEDM PÁDŮ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57224" y="5429264"/>
            <a:ext cx="3357586" cy="785818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DVOJÍ ČÍSLO: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00562" y="5357826"/>
            <a:ext cx="4357718" cy="92869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JEDNOTNÉ A MNOŽNÉ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2" name="Obrázek 11" descr="thumbnailCAVS4ZD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980728"/>
            <a:ext cx="1814165" cy="223281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ZNÁME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4.U podstatných jmen rozlišujeme: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143240" y="2000240"/>
            <a:ext cx="2857520" cy="10001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B0F0"/>
                </a:solidFill>
              </a:rPr>
              <a:t>TROJÍ ROD 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29388" y="3286124"/>
            <a:ext cx="2286016" cy="100013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ROD STŘEDNÍ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57554" y="3286124"/>
            <a:ext cx="2500330" cy="100013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ROD ŽENSKÝ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3286124"/>
            <a:ext cx="2571768" cy="100013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ROD MUŽSKÝ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85786" y="4643446"/>
            <a:ext cx="1357322" cy="64296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TEN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86182" y="4572008"/>
            <a:ext cx="1357322" cy="64296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TA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58016" y="4572008"/>
            <a:ext cx="1357322" cy="64296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TO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13" name="Obrázek 12" descr="thumbnailCA53O1R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5429264"/>
            <a:ext cx="1500188" cy="1095137"/>
          </a:xfrm>
          <a:prstGeom prst="rect">
            <a:avLst/>
          </a:prstGeom>
        </p:spPr>
      </p:pic>
      <p:pic>
        <p:nvPicPr>
          <p:cNvPr id="14" name="Obrázek 13" descr="thumbnailCAHWERM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29454" y="5357826"/>
            <a:ext cx="1214446" cy="1214446"/>
          </a:xfrm>
          <a:prstGeom prst="rect">
            <a:avLst/>
          </a:prstGeom>
        </p:spPr>
      </p:pic>
      <p:pic>
        <p:nvPicPr>
          <p:cNvPr id="15" name="Obrázek 14" descr="vila-amal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00496" y="5357826"/>
            <a:ext cx="1054413" cy="1214446"/>
          </a:xfrm>
          <a:prstGeom prst="rect">
            <a:avLst/>
          </a:prstGeom>
        </p:spPr>
      </p:pic>
      <p:pic>
        <p:nvPicPr>
          <p:cNvPr id="16" name="Obrázek 15" descr="thumbnailCATL4NQ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00826" y="571480"/>
            <a:ext cx="2152650" cy="22479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podstatným jménům říkej ukazovací zájmena, určuj rod a číslo: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čepice –         ta,rod ženský, číslo jednotné</a:t>
            </a:r>
          </a:p>
          <a:p>
            <a:r>
              <a:rPr lang="cs-CZ" dirty="0" smtClean="0"/>
              <a:t>kabát –           ten, rod mužský, číslo jednotné</a:t>
            </a:r>
          </a:p>
          <a:p>
            <a:r>
              <a:rPr lang="cs-CZ" dirty="0" smtClean="0"/>
              <a:t>oblečení –      to, rod střední, číslo jednotné</a:t>
            </a:r>
          </a:p>
          <a:p>
            <a:r>
              <a:rPr lang="cs-CZ" dirty="0" smtClean="0"/>
              <a:t>kolo –            to, rod střední, číslo jednotné</a:t>
            </a:r>
          </a:p>
          <a:p>
            <a:r>
              <a:rPr lang="cs-CZ" dirty="0" smtClean="0"/>
              <a:t>růže-              ta, rod ženský, číslo jednotné</a:t>
            </a:r>
          </a:p>
          <a:p>
            <a:r>
              <a:rPr lang="cs-CZ" dirty="0" smtClean="0"/>
              <a:t>bláto –           to , rod střední, číslo jednotné</a:t>
            </a:r>
          </a:p>
          <a:p>
            <a:r>
              <a:rPr lang="cs-CZ" dirty="0" smtClean="0"/>
              <a:t>zimy -            ty, rod ženský, číslo množné</a:t>
            </a:r>
          </a:p>
          <a:p>
            <a:r>
              <a:rPr lang="cs-CZ" dirty="0" smtClean="0"/>
              <a:t>kružítko -      to, rod střední, číslo jednotné</a:t>
            </a:r>
          </a:p>
          <a:p>
            <a:r>
              <a:rPr lang="cs-CZ" dirty="0" smtClean="0"/>
              <a:t>kotě               to, rod střední, číslo jednotné</a:t>
            </a:r>
          </a:p>
          <a:p>
            <a:r>
              <a:rPr lang="cs-CZ" dirty="0" smtClean="0"/>
              <a:t>kočka -          ta, rod ženský, číslo jednotné</a:t>
            </a:r>
          </a:p>
          <a:p>
            <a:r>
              <a:rPr lang="cs-CZ" dirty="0" smtClean="0"/>
              <a:t>kocourci -     ti, rod mužský, číslo množné</a:t>
            </a:r>
          </a:p>
          <a:p>
            <a:r>
              <a:rPr lang="cs-CZ" dirty="0" smtClean="0"/>
              <a:t>svítání -         to , rod střední, číslo jednotné</a:t>
            </a:r>
          </a:p>
          <a:p>
            <a:r>
              <a:rPr lang="cs-CZ" dirty="0" smtClean="0"/>
              <a:t>metr -           ten, rod mužský, číslo jednotné</a:t>
            </a:r>
          </a:p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285984" y="1500174"/>
            <a:ext cx="4143404" cy="500066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ZKONTROLUJ SI SVÉ ODPOVĚDI !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3" name="Obrázek 12" descr="zimni-doplnky-cepic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1340768"/>
            <a:ext cx="1726444" cy="1495419"/>
          </a:xfrm>
          <a:prstGeom prst="rect">
            <a:avLst/>
          </a:prstGeom>
        </p:spPr>
      </p:pic>
      <p:pic>
        <p:nvPicPr>
          <p:cNvPr id="14" name="Obrázek 13" descr="thumbnailCA86P2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00892" y="2857496"/>
            <a:ext cx="1785940" cy="1785940"/>
          </a:xfrm>
          <a:prstGeom prst="rect">
            <a:avLst/>
          </a:prstGeom>
        </p:spPr>
      </p:pic>
      <p:pic>
        <p:nvPicPr>
          <p:cNvPr id="15" name="Obrázek 14" descr="thumbnailCA15YFPJ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58016" y="4929198"/>
            <a:ext cx="2000276" cy="140686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věci v tomto pořadí:rod mužský, rod ženský, rod střední.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Hospodyně myje sítko, hrnec a mísu.</a:t>
            </a:r>
          </a:p>
          <a:p>
            <a:r>
              <a:rPr lang="cs-CZ" dirty="0" smtClean="0"/>
              <a:t>Truhlář používá hoblík, kladivo a pilu.</a:t>
            </a:r>
          </a:p>
          <a:p>
            <a:r>
              <a:rPr lang="cs-CZ" dirty="0" smtClean="0"/>
              <a:t>Zahradník vyndal rýč, motyku a vědro.</a:t>
            </a:r>
          </a:p>
          <a:p>
            <a:r>
              <a:rPr lang="cs-CZ" dirty="0" smtClean="0"/>
              <a:t>Učitel má na stole křídu, ukazovátko a zápisník.</a:t>
            </a:r>
          </a:p>
          <a:p>
            <a:r>
              <a:rPr lang="cs-CZ" dirty="0" smtClean="0"/>
              <a:t>V zelenině si koupíme papriku, banán a </a:t>
            </a:r>
            <a:r>
              <a:rPr lang="cs-CZ" dirty="0" err="1" smtClean="0"/>
              <a:t>pomelo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Vánoce míváme cukroví, kapra a vánočku.</a:t>
            </a:r>
          </a:p>
          <a:p>
            <a:r>
              <a:rPr lang="cs-CZ" dirty="0" smtClean="0"/>
              <a:t>V Praze jezdí autobusy, metro i tramvaje.</a:t>
            </a:r>
          </a:p>
          <a:p>
            <a:r>
              <a:rPr lang="cs-CZ" dirty="0" smtClean="0"/>
              <a:t>U lesa jsme viděli srnu, zajíce i káně.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Podle další stránky si můžeš svou práci zkontrolovat.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thumbnailCAY8Q01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3645024"/>
            <a:ext cx="1283034" cy="1710712"/>
          </a:xfrm>
          <a:prstGeom prst="rect">
            <a:avLst/>
          </a:prstGeom>
        </p:spPr>
      </p:pic>
      <p:pic>
        <p:nvPicPr>
          <p:cNvPr id="5" name="Obrázek 4" descr="thumbnailCA70S4V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1196752"/>
            <a:ext cx="1524000" cy="1524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Hospodyně myje hrnec, mísu a sítko.</a:t>
            </a:r>
          </a:p>
          <a:p>
            <a:r>
              <a:rPr lang="cs-CZ" dirty="0" smtClean="0"/>
              <a:t>Truhlář používá hoblík, pilu a kladivo.</a:t>
            </a:r>
          </a:p>
          <a:p>
            <a:r>
              <a:rPr lang="cs-CZ" dirty="0" smtClean="0"/>
              <a:t>Zahradník vyndal rýč, motyku a vědro.</a:t>
            </a:r>
          </a:p>
          <a:p>
            <a:r>
              <a:rPr lang="cs-CZ" dirty="0" smtClean="0"/>
              <a:t>Učitel má na stole zápisník, křídu a ukazovátko.</a:t>
            </a:r>
          </a:p>
          <a:p>
            <a:r>
              <a:rPr lang="cs-CZ" dirty="0" smtClean="0"/>
              <a:t>V zelenině si koupíme banán, papriku a </a:t>
            </a:r>
            <a:r>
              <a:rPr lang="cs-CZ" dirty="0" err="1" smtClean="0"/>
              <a:t>pomelo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Vánoce míváme kapra, vánočku a cukroví.</a:t>
            </a:r>
          </a:p>
          <a:p>
            <a:r>
              <a:rPr lang="cs-CZ" dirty="0" smtClean="0"/>
              <a:t>V Praze jezdí autobusy, tramvaje i metro.</a:t>
            </a:r>
          </a:p>
          <a:p>
            <a:r>
              <a:rPr lang="cs-CZ" dirty="0" smtClean="0"/>
              <a:t>U lesa jsme viděli zajíce, srnu i káně.</a:t>
            </a:r>
          </a:p>
          <a:p>
            <a:endParaRPr lang="cs-CZ" dirty="0"/>
          </a:p>
        </p:txBody>
      </p:sp>
      <p:pic>
        <p:nvPicPr>
          <p:cNvPr id="4" name="Obrázek 3" descr="thumbnailCA0R1UX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3664" y="4725144"/>
            <a:ext cx="1470696" cy="1990004"/>
          </a:xfrm>
          <a:prstGeom prst="rect">
            <a:avLst/>
          </a:prstGeom>
        </p:spPr>
      </p:pic>
      <p:pic>
        <p:nvPicPr>
          <p:cNvPr id="5" name="Obrázek 4" descr="thumbnailCAAXQ9P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740352" y="2348880"/>
            <a:ext cx="1247497" cy="1800200"/>
          </a:xfrm>
          <a:prstGeom prst="rect">
            <a:avLst/>
          </a:prstGeom>
        </p:spPr>
      </p:pic>
      <p:pic>
        <p:nvPicPr>
          <p:cNvPr id="6" name="Obrázek 5" descr="thumbnailCA0RTA4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188640"/>
            <a:ext cx="1366233" cy="132397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130</TotalTime>
  <Words>424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ROD A ČÍSLO PODSTATNÝCH JMEN</vt:lpstr>
      <vt:lpstr>ANOTACE</vt:lpstr>
      <vt:lpstr>CO UŽ ZNÁME</vt:lpstr>
      <vt:lpstr>CO UŽ ZNÁME</vt:lpstr>
      <vt:lpstr>CO UŽ ZNÁME</vt:lpstr>
      <vt:lpstr>K podstatným jménům říkej ukazovací zájmena, určuj rod a číslo:</vt:lpstr>
      <vt:lpstr>Seřaď věci v tomto pořadí:rod mužský, rod ženský, rod střední.</vt:lpstr>
      <vt:lpstr>KONTROLA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Dum</cp:lastModifiedBy>
  <cp:revision>27</cp:revision>
  <dcterms:created xsi:type="dcterms:W3CDTF">2011-11-17T15:30:48Z</dcterms:created>
  <dcterms:modified xsi:type="dcterms:W3CDTF">2012-04-05T18:05:23Z</dcterms:modified>
</cp:coreProperties>
</file>