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Pád podstatných jmen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VY_32_INOVACE_02_Podstatná jména 4.ročník_Pád podstatných jmen</a:t>
          </a:r>
          <a:endParaRPr lang="cs-CZ" sz="16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F765A1-AD4D-4926-96F1-784FE9390FB1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882E99-8BAD-46B7-AF2F-0B84CBC7BC90}" type="presOf" srcId="{D1B46980-6531-4606-95E6-44980827E919}" destId="{2BE915AB-18AA-4053-B92C-3BFC9ED204BB}" srcOrd="1" destOrd="0" presId="urn:microsoft.com/office/officeart/2005/8/layout/target3"/>
    <dgm:cxn modelId="{6122E7D2-B2BC-4222-9618-8D6B479E6784}" type="presOf" srcId="{4C35D32F-0EAB-4CD7-82EE-45574DC2A586}" destId="{8BEBB6EC-1DAA-4CAC-8A25-BC0FCBD5DBD5}" srcOrd="0" destOrd="0" presId="urn:microsoft.com/office/officeart/2005/8/layout/target3"/>
    <dgm:cxn modelId="{B1C1662A-7E93-4545-B616-E8368F6E9CC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F37E975-8C64-48F2-9F1F-9C964CECA95E}" type="presOf" srcId="{757F3AB3-0718-4624-B441-E567A8F0AB56}" destId="{333A1088-737F-45CB-B68E-254E46348037}" srcOrd="0" destOrd="0" presId="urn:microsoft.com/office/officeart/2005/8/layout/target3"/>
    <dgm:cxn modelId="{3714A061-C9CA-431F-9571-72BBE358954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416B0DE-680F-4D35-BD28-135DC172312B}" type="presOf" srcId="{B651F6E3-6281-48DB-9319-2AEAFDAE7572}" destId="{6BB5E863-4638-4E1D-BFDE-399D028AC4ED}" srcOrd="1" destOrd="0" presId="urn:microsoft.com/office/officeart/2005/8/layout/target3"/>
    <dgm:cxn modelId="{329FC699-9B6C-43FB-82B0-FC156AE76EE4}" type="presOf" srcId="{D1D4F407-5343-4D3F-B5B9-D407B03CAEB4}" destId="{AED2198E-93D5-4001-81B4-73124B309672}" srcOrd="1" destOrd="0" presId="urn:microsoft.com/office/officeart/2005/8/layout/target3"/>
    <dgm:cxn modelId="{07331D76-8294-4E0A-9D04-4EBA1DC4E029}" type="presOf" srcId="{D1D4F407-5343-4D3F-B5B9-D407B03CAEB4}" destId="{D005CE8C-CC26-4C3E-AC11-E15060ECD759}" srcOrd="0" destOrd="0" presId="urn:microsoft.com/office/officeart/2005/8/layout/target3"/>
    <dgm:cxn modelId="{DBA87BCA-89EE-4C6F-BEB9-8331A2F24441}" type="presOf" srcId="{D1B46980-6531-4606-95E6-44980827E919}" destId="{6140AFEC-043D-4C43-A2F9-D0F5331DF3A3}" srcOrd="0" destOrd="0" presId="urn:microsoft.com/office/officeart/2005/8/layout/target3"/>
    <dgm:cxn modelId="{5C1D2AB9-3A92-44F9-982D-1845D722068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A6C7BA9-808C-4BF9-80E7-8037C5DC7D0A}" type="presParOf" srcId="{333A1088-737F-45CB-B68E-254E46348037}" destId="{F5ABB229-8D3B-4694-996A-96F23CF14429}" srcOrd="0" destOrd="0" presId="urn:microsoft.com/office/officeart/2005/8/layout/target3"/>
    <dgm:cxn modelId="{4B1ABBA7-2426-4BD2-B189-8B6592217FD3}" type="presParOf" srcId="{333A1088-737F-45CB-B68E-254E46348037}" destId="{F41139FD-01EE-4571-8B17-4FB00FC51163}" srcOrd="1" destOrd="0" presId="urn:microsoft.com/office/officeart/2005/8/layout/target3"/>
    <dgm:cxn modelId="{46A523FC-7BDD-41DE-9BCD-94B4248277A0}" type="presParOf" srcId="{333A1088-737F-45CB-B68E-254E46348037}" destId="{D005CE8C-CC26-4C3E-AC11-E15060ECD759}" srcOrd="2" destOrd="0" presId="urn:microsoft.com/office/officeart/2005/8/layout/target3"/>
    <dgm:cxn modelId="{60481C51-F0CD-4FC3-A0BE-EED82CCD9F5A}" type="presParOf" srcId="{333A1088-737F-45CB-B68E-254E46348037}" destId="{2C702D82-9B77-49B7-9568-BB8EB47C3372}" srcOrd="3" destOrd="0" presId="urn:microsoft.com/office/officeart/2005/8/layout/target3"/>
    <dgm:cxn modelId="{AF4D675C-BAA7-48C1-B85E-77E3C0C59847}" type="presParOf" srcId="{333A1088-737F-45CB-B68E-254E46348037}" destId="{A52A0455-90FF-4808-ABD0-F02540D31D5A}" srcOrd="4" destOrd="0" presId="urn:microsoft.com/office/officeart/2005/8/layout/target3"/>
    <dgm:cxn modelId="{D67B2E6D-4004-4A47-9B65-005154277510}" type="presParOf" srcId="{333A1088-737F-45CB-B68E-254E46348037}" destId="{6140AFEC-043D-4C43-A2F9-D0F5331DF3A3}" srcOrd="5" destOrd="0" presId="urn:microsoft.com/office/officeart/2005/8/layout/target3"/>
    <dgm:cxn modelId="{DD376541-733F-4848-84FB-6787BA559F54}" type="presParOf" srcId="{333A1088-737F-45CB-B68E-254E46348037}" destId="{9358AC05-5D7D-4327-9F80-1AD486AEA664}" srcOrd="6" destOrd="0" presId="urn:microsoft.com/office/officeart/2005/8/layout/target3"/>
    <dgm:cxn modelId="{853BFB83-21BB-48AF-8745-79985F276215}" type="presParOf" srcId="{333A1088-737F-45CB-B68E-254E46348037}" destId="{313FC574-E1CD-4FB4-B054-0B805CE0447D}" srcOrd="7" destOrd="0" presId="urn:microsoft.com/office/officeart/2005/8/layout/target3"/>
    <dgm:cxn modelId="{2359AB02-3E22-4016-B4F6-3BAFFCED059E}" type="presParOf" srcId="{333A1088-737F-45CB-B68E-254E46348037}" destId="{619D679B-A015-4ECF-8348-D1034C574F40}" srcOrd="8" destOrd="0" presId="urn:microsoft.com/office/officeart/2005/8/layout/target3"/>
    <dgm:cxn modelId="{8EE7CC27-93F4-41C7-BCC0-6350C3C77249}" type="presParOf" srcId="{333A1088-737F-45CB-B68E-254E46348037}" destId="{322283A8-4A27-4CDA-BAE3-F381106A9174}" srcOrd="9" destOrd="0" presId="urn:microsoft.com/office/officeart/2005/8/layout/target3"/>
    <dgm:cxn modelId="{05BF63D1-5C59-4738-B35D-0AE7582B7D51}" type="presParOf" srcId="{333A1088-737F-45CB-B68E-254E46348037}" destId="{FFC9F71D-1B4F-4AD9-A4A6-86ADEFC8AF5C}" srcOrd="10" destOrd="0" presId="urn:microsoft.com/office/officeart/2005/8/layout/target3"/>
    <dgm:cxn modelId="{DF5A2B31-24F6-45FB-B928-4AE4FE3E9E3C}" type="presParOf" srcId="{333A1088-737F-45CB-B68E-254E46348037}" destId="{25B08C86-7E15-44DC-BE7F-FFB55DD49D12}" srcOrd="11" destOrd="0" presId="urn:microsoft.com/office/officeart/2005/8/layout/target3"/>
    <dgm:cxn modelId="{A8356246-E96F-4CDD-9682-C0BF5E7BB323}" type="presParOf" srcId="{333A1088-737F-45CB-B68E-254E46348037}" destId="{76644BE8-9D7C-4C09-B250-3D10AF48CBB7}" srcOrd="12" destOrd="0" presId="urn:microsoft.com/office/officeart/2005/8/layout/target3"/>
    <dgm:cxn modelId="{D6337151-0A09-49B8-9C84-011B54AA6DBE}" type="presParOf" srcId="{333A1088-737F-45CB-B68E-254E46348037}" destId="{EE85B701-7295-41C0-BA7A-34D3756A2AE6}" srcOrd="13" destOrd="0" presId="urn:microsoft.com/office/officeart/2005/8/layout/target3"/>
    <dgm:cxn modelId="{338BB66B-B62B-4863-93D2-F6E7C7CC579A}" type="presParOf" srcId="{333A1088-737F-45CB-B68E-254E46348037}" destId="{8BEBB6EC-1DAA-4CAC-8A25-BC0FCBD5DBD5}" srcOrd="14" destOrd="0" presId="urn:microsoft.com/office/officeart/2005/8/layout/target3"/>
    <dgm:cxn modelId="{38D52C42-96A7-4BD6-9533-06821FBBEDCE}" type="presParOf" srcId="{333A1088-737F-45CB-B68E-254E46348037}" destId="{AED2198E-93D5-4001-81B4-73124B309672}" srcOrd="15" destOrd="0" presId="urn:microsoft.com/office/officeart/2005/8/layout/target3"/>
    <dgm:cxn modelId="{58B6781F-92C7-434B-BE98-0A4B7BA834E0}" type="presParOf" srcId="{333A1088-737F-45CB-B68E-254E46348037}" destId="{2BE915AB-18AA-4053-B92C-3BFC9ED204BB}" srcOrd="16" destOrd="0" presId="urn:microsoft.com/office/officeart/2005/8/layout/target3"/>
    <dgm:cxn modelId="{F3231F31-5250-42F1-B3C5-00D5855D3AE1}" type="presParOf" srcId="{333A1088-737F-45CB-B68E-254E46348037}" destId="{6BB5E863-4638-4E1D-BFDE-399D028AC4ED}" srcOrd="17" destOrd="0" presId="urn:microsoft.com/office/officeart/2005/8/layout/target3"/>
    <dgm:cxn modelId="{DDC09E2E-96C1-4917-9714-D0D13F7B24C7}" type="presParOf" srcId="{333A1088-737F-45CB-B68E-254E46348037}" destId="{5A5FFA88-C948-4069-8E93-59FA12366E83}" srcOrd="18" destOrd="0" presId="urn:microsoft.com/office/officeart/2005/8/layout/target3"/>
    <dgm:cxn modelId="{5300C88A-1437-4E29-B640-742BBD78476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VY_32_INOVACE_02_Podstatná jména 4.ročník_Pád podstatných jmen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Pád podstatných jmen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145CCA2-CE5E-41AF-94AC-EECFAED22C3A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4DA055C-3983-4678-8530-B3693847BB1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7200252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 podstatných jmen</a:t>
            </a:r>
            <a:endParaRPr lang="cs-CZ" dirty="0"/>
          </a:p>
        </p:txBody>
      </p:sp>
      <p:pic>
        <p:nvPicPr>
          <p:cNvPr id="6" name="Zástupný symbol pro obsah 5" descr="thumbnailCAU13B2T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7488" y="2148669"/>
            <a:ext cx="3429023" cy="306628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Upevní si učivo o pádech.</a:t>
            </a:r>
          </a:p>
          <a:p>
            <a:r>
              <a:rPr lang="cs-CZ" dirty="0" smtClean="0"/>
              <a:t>Většinu stránek lze použít jako pracovní listy se společnou kontrolou.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Pády podstatných jmen</a:t>
            </a:r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Tvary podstatných jmen se mění podle pádů.</a:t>
            </a:r>
          </a:p>
          <a:p>
            <a:r>
              <a:rPr lang="cs-CZ" dirty="0" smtClean="0"/>
              <a:t>Rozlišujeme </a:t>
            </a:r>
            <a:r>
              <a:rPr lang="cs-CZ" dirty="0" smtClean="0">
                <a:solidFill>
                  <a:srgbClr val="FF0000"/>
                </a:solidFill>
              </a:rPr>
              <a:t>7 pádů</a:t>
            </a:r>
            <a:r>
              <a:rPr lang="cs-CZ" dirty="0" smtClean="0"/>
              <a:t>, které určujeme podle pádových otázek.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Skloňovat</a:t>
            </a:r>
            <a:r>
              <a:rPr lang="cs-CZ" dirty="0" smtClean="0"/>
              <a:t> podstatné jméno znamená </a:t>
            </a:r>
            <a:r>
              <a:rPr lang="cs-CZ" dirty="0" smtClean="0">
                <a:solidFill>
                  <a:srgbClr val="FF0000"/>
                </a:solidFill>
              </a:rPr>
              <a:t>měnit jeho tvar podle pádu a čísla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6" name="Obrázek 15" descr="thumbnailCA6P9JE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9124" y="4929198"/>
            <a:ext cx="1524000" cy="152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 pádové otázky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1.pád</a:t>
            </a:r>
          </a:p>
          <a:p>
            <a:r>
              <a:rPr lang="cs-CZ" dirty="0" smtClean="0"/>
              <a:t>2.pád</a:t>
            </a:r>
          </a:p>
          <a:p>
            <a:r>
              <a:rPr lang="cs-CZ" dirty="0" smtClean="0"/>
              <a:t>3.pád</a:t>
            </a:r>
          </a:p>
          <a:p>
            <a:r>
              <a:rPr lang="cs-CZ" dirty="0" smtClean="0"/>
              <a:t>4.pád</a:t>
            </a:r>
          </a:p>
          <a:p>
            <a:r>
              <a:rPr lang="cs-CZ" dirty="0" smtClean="0"/>
              <a:t>5.pád</a:t>
            </a:r>
          </a:p>
          <a:p>
            <a:r>
              <a:rPr lang="cs-CZ" dirty="0" smtClean="0"/>
              <a:t>6.pád</a:t>
            </a:r>
          </a:p>
          <a:p>
            <a:r>
              <a:rPr lang="cs-CZ" dirty="0" smtClean="0"/>
              <a:t>7.pád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286116" y="1643050"/>
            <a:ext cx="1428760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Kdo?Co?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86116" y="2143116"/>
            <a:ext cx="2143140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Koho?Čeho?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86116" y="2571744"/>
            <a:ext cx="235745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Komu?Čemu?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86116" y="3143248"/>
            <a:ext cx="164307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Koho?Co?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86116" y="3643314"/>
            <a:ext cx="2786082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Oslovujeme, voláme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86116" y="4143380"/>
            <a:ext cx="2214578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Kom?Čem?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86116" y="4643446"/>
            <a:ext cx="2000264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Kým?Čím?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5" name="Obrázek 14" descr="thumbnailCAE8BT2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2264" y="2500306"/>
            <a:ext cx="189547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1.pád Kdo? Co?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Dej tato slova do správného tvaru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</a:p>
          <a:p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786314" y="1071546"/>
            <a:ext cx="4071966" cy="407196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2.pád Koho?Čeho?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Dej tato slova do správného tvaru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Znojma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zajíců</a:t>
            </a:r>
          </a:p>
          <a:p>
            <a:r>
              <a:rPr lang="cs-CZ" dirty="0" smtClean="0"/>
              <a:t>znalce</a:t>
            </a:r>
          </a:p>
          <a:p>
            <a:r>
              <a:rPr lang="cs-CZ" dirty="0" smtClean="0"/>
              <a:t>větru</a:t>
            </a:r>
          </a:p>
          <a:p>
            <a:r>
              <a:rPr lang="cs-CZ" dirty="0" smtClean="0"/>
              <a:t>nápisů</a:t>
            </a:r>
          </a:p>
          <a:p>
            <a:r>
              <a:rPr lang="cs-CZ" dirty="0" smtClean="0"/>
              <a:t>paloučku</a:t>
            </a:r>
          </a:p>
          <a:p>
            <a:r>
              <a:rPr lang="cs-CZ" dirty="0" smtClean="0"/>
              <a:t>semínek</a:t>
            </a:r>
          </a:p>
          <a:p>
            <a:r>
              <a:rPr lang="cs-CZ" dirty="0" smtClean="0"/>
              <a:t>vísek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43438" y="1071546"/>
            <a:ext cx="3929090" cy="400052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3.pád Komu?Čemu?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Dej tato slova do správného tvaru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Znojmu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zajícům</a:t>
            </a:r>
          </a:p>
          <a:p>
            <a:r>
              <a:rPr lang="cs-CZ" dirty="0" smtClean="0"/>
              <a:t>znalci</a:t>
            </a:r>
          </a:p>
          <a:p>
            <a:r>
              <a:rPr lang="cs-CZ" dirty="0" smtClean="0"/>
              <a:t>větru</a:t>
            </a:r>
          </a:p>
          <a:p>
            <a:r>
              <a:rPr lang="cs-CZ" dirty="0" smtClean="0"/>
              <a:t>nápisům</a:t>
            </a:r>
          </a:p>
          <a:p>
            <a:r>
              <a:rPr lang="cs-CZ" dirty="0" smtClean="0"/>
              <a:t>paloučku</a:t>
            </a:r>
          </a:p>
          <a:p>
            <a:r>
              <a:rPr lang="cs-CZ" dirty="0" smtClean="0"/>
              <a:t>semínkům</a:t>
            </a:r>
          </a:p>
          <a:p>
            <a:r>
              <a:rPr lang="cs-CZ" dirty="0" smtClean="0"/>
              <a:t>vískám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57752" y="1071546"/>
            <a:ext cx="3786214" cy="407196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4.pád Koho?Co?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Dej tato slova do správného tvaru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Znojmo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zajíce</a:t>
            </a:r>
          </a:p>
          <a:p>
            <a:r>
              <a:rPr lang="cs-CZ" dirty="0" smtClean="0"/>
              <a:t>znalce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6314" y="1071546"/>
            <a:ext cx="3857652" cy="400052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5.pád Oslovujeme, voláme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Dej tato slova do správného tvaru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3438" y="357166"/>
            <a:ext cx="4023360" cy="640080"/>
          </a:xfrm>
        </p:spPr>
        <p:txBody>
          <a:bodyPr/>
          <a:lstStyle/>
          <a:p>
            <a:r>
              <a:rPr lang="cs-CZ" dirty="0" smtClean="0"/>
              <a:t>Kontrola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Znojmo!</a:t>
            </a:r>
          </a:p>
          <a:p>
            <a:r>
              <a:rPr lang="cs-CZ" dirty="0" smtClean="0"/>
              <a:t>Zelí!</a:t>
            </a:r>
          </a:p>
          <a:p>
            <a:r>
              <a:rPr lang="cs-CZ" dirty="0" smtClean="0"/>
              <a:t>Zajíci!</a:t>
            </a:r>
          </a:p>
          <a:p>
            <a:r>
              <a:rPr lang="cs-CZ" dirty="0" smtClean="0"/>
              <a:t>Znalče!</a:t>
            </a:r>
          </a:p>
          <a:p>
            <a:r>
              <a:rPr lang="cs-CZ" dirty="0" smtClean="0"/>
              <a:t>Větře!</a:t>
            </a:r>
          </a:p>
          <a:p>
            <a:r>
              <a:rPr lang="cs-CZ" dirty="0" smtClean="0"/>
              <a:t>Nápisy!</a:t>
            </a:r>
          </a:p>
          <a:p>
            <a:r>
              <a:rPr lang="cs-CZ" dirty="0" smtClean="0"/>
              <a:t>Paloučku!</a:t>
            </a:r>
          </a:p>
          <a:p>
            <a:r>
              <a:rPr lang="cs-CZ" dirty="0" smtClean="0"/>
              <a:t>Semínka!</a:t>
            </a:r>
          </a:p>
          <a:p>
            <a:r>
              <a:rPr lang="cs-CZ" dirty="0" smtClean="0"/>
              <a:t>Vísky!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14876" y="1071546"/>
            <a:ext cx="3929090" cy="400052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6.pád (o)Kom?(o)Čem?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Dej tato slova do správného </a:t>
            </a:r>
            <a:r>
              <a:rPr lang="cs-CZ" dirty="0" smtClean="0"/>
              <a:t>tvaru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(o) Znojmu</a:t>
            </a:r>
          </a:p>
          <a:p>
            <a:r>
              <a:rPr lang="cs-CZ" dirty="0" smtClean="0"/>
              <a:t>(o) zelí</a:t>
            </a:r>
          </a:p>
          <a:p>
            <a:r>
              <a:rPr lang="cs-CZ" dirty="0" smtClean="0"/>
              <a:t>(o) zajících</a:t>
            </a:r>
          </a:p>
          <a:p>
            <a:r>
              <a:rPr lang="cs-CZ" dirty="0" smtClean="0"/>
              <a:t>(o) znalci</a:t>
            </a:r>
          </a:p>
          <a:p>
            <a:r>
              <a:rPr lang="cs-CZ" dirty="0" smtClean="0"/>
              <a:t>(o) větru</a:t>
            </a:r>
          </a:p>
          <a:p>
            <a:r>
              <a:rPr lang="cs-CZ" dirty="0" smtClean="0"/>
              <a:t>(o) nápisech</a:t>
            </a:r>
          </a:p>
          <a:p>
            <a:r>
              <a:rPr lang="cs-CZ" dirty="0" smtClean="0"/>
              <a:t>(o) paloučku</a:t>
            </a:r>
          </a:p>
          <a:p>
            <a:r>
              <a:rPr lang="cs-CZ" dirty="0" smtClean="0"/>
              <a:t>(o) semínkách</a:t>
            </a:r>
          </a:p>
          <a:p>
            <a:r>
              <a:rPr lang="cs-CZ" dirty="0" smtClean="0"/>
              <a:t>(o) vískách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6314" y="1071546"/>
            <a:ext cx="3929090" cy="407196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7.pád Kým?Čím?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Dej tato slova do správného tvaru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Znojmo 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znalec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palouček</a:t>
            </a:r>
          </a:p>
          <a:p>
            <a:r>
              <a:rPr lang="cs-CZ" dirty="0" smtClean="0"/>
              <a:t>semínka</a:t>
            </a:r>
          </a:p>
          <a:p>
            <a:r>
              <a:rPr lang="cs-CZ" dirty="0" smtClean="0"/>
              <a:t>vísky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Znojmem</a:t>
            </a:r>
          </a:p>
          <a:p>
            <a:r>
              <a:rPr lang="cs-CZ" dirty="0" smtClean="0"/>
              <a:t>zelím</a:t>
            </a:r>
          </a:p>
          <a:p>
            <a:r>
              <a:rPr lang="cs-CZ" dirty="0" smtClean="0"/>
              <a:t>zajíci</a:t>
            </a:r>
          </a:p>
          <a:p>
            <a:r>
              <a:rPr lang="cs-CZ" dirty="0" smtClean="0"/>
              <a:t>znalcem</a:t>
            </a:r>
          </a:p>
          <a:p>
            <a:r>
              <a:rPr lang="cs-CZ" dirty="0" smtClean="0"/>
              <a:t>větrem</a:t>
            </a:r>
          </a:p>
          <a:p>
            <a:r>
              <a:rPr lang="cs-CZ" dirty="0" smtClean="0"/>
              <a:t>nápisy</a:t>
            </a:r>
          </a:p>
          <a:p>
            <a:r>
              <a:rPr lang="cs-CZ" dirty="0" smtClean="0"/>
              <a:t>paloučkem</a:t>
            </a:r>
          </a:p>
          <a:p>
            <a:r>
              <a:rPr lang="cs-CZ" dirty="0" smtClean="0"/>
              <a:t>semínky</a:t>
            </a:r>
          </a:p>
          <a:p>
            <a:r>
              <a:rPr lang="cs-CZ" dirty="0" smtClean="0"/>
              <a:t>vískami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6314" y="1071546"/>
            <a:ext cx="3786214" cy="407196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pod každé podstatné jméno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Pád a pádovou otázku,kterou se na ně zeptáš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do školy</a:t>
            </a:r>
          </a:p>
          <a:p>
            <a:r>
              <a:rPr lang="cs-CZ" dirty="0" smtClean="0"/>
              <a:t>koho?čeho?-2.pád</a:t>
            </a:r>
          </a:p>
          <a:p>
            <a:endParaRPr lang="cs-CZ" dirty="0" smtClean="0"/>
          </a:p>
          <a:p>
            <a:r>
              <a:rPr lang="cs-CZ" dirty="0" smtClean="0"/>
              <a:t>na houbách</a:t>
            </a:r>
          </a:p>
          <a:p>
            <a:r>
              <a:rPr lang="cs-CZ" dirty="0" smtClean="0"/>
              <a:t>kom?čem?-6.pád</a:t>
            </a:r>
          </a:p>
          <a:p>
            <a:endParaRPr lang="cs-CZ" dirty="0" smtClean="0"/>
          </a:p>
          <a:p>
            <a:r>
              <a:rPr lang="cs-CZ" dirty="0" smtClean="0"/>
              <a:t>aktovku</a:t>
            </a:r>
          </a:p>
          <a:p>
            <a:r>
              <a:rPr lang="cs-CZ" dirty="0" smtClean="0"/>
              <a:t>koho?co?-4.pád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 tašce</a:t>
            </a:r>
          </a:p>
          <a:p>
            <a:r>
              <a:rPr lang="cs-CZ" dirty="0" smtClean="0"/>
              <a:t>kom?čem?-6.pád</a:t>
            </a:r>
          </a:p>
          <a:p>
            <a:endParaRPr lang="cs-CZ" dirty="0" smtClean="0"/>
          </a:p>
          <a:p>
            <a:r>
              <a:rPr lang="cs-CZ" dirty="0" smtClean="0"/>
              <a:t>o babičce</a:t>
            </a:r>
          </a:p>
          <a:p>
            <a:r>
              <a:rPr lang="cs-CZ" dirty="0" smtClean="0"/>
              <a:t>o kom?o čem?-6.pád</a:t>
            </a:r>
          </a:p>
          <a:p>
            <a:endParaRPr lang="cs-CZ" dirty="0" smtClean="0"/>
          </a:p>
          <a:p>
            <a:r>
              <a:rPr lang="cs-CZ" dirty="0" smtClean="0"/>
              <a:t>se psem</a:t>
            </a:r>
          </a:p>
          <a:p>
            <a:r>
              <a:rPr lang="cs-CZ" dirty="0" smtClean="0"/>
              <a:t>kým?čím?-7.pád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7" name="Obrázek 6" descr="thumbnailCAB0DGO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1428736"/>
            <a:ext cx="2643206" cy="916881"/>
          </a:xfrm>
          <a:prstGeom prst="rect">
            <a:avLst/>
          </a:prstGeom>
        </p:spPr>
      </p:pic>
      <p:pic>
        <p:nvPicPr>
          <p:cNvPr id="8" name="Obrázek 7" descr="thumbnailCAQ0KDDB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24" y="2786058"/>
            <a:ext cx="2357444" cy="957263"/>
          </a:xfrm>
          <a:prstGeom prst="rect">
            <a:avLst/>
          </a:prstGeom>
        </p:spPr>
      </p:pic>
      <p:pic>
        <p:nvPicPr>
          <p:cNvPr id="9" name="Obrázek 8" descr="thumbnailCAYH81SB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24" y="4071942"/>
            <a:ext cx="2286016" cy="952500"/>
          </a:xfrm>
          <a:prstGeom prst="rect">
            <a:avLst/>
          </a:prstGeom>
        </p:spPr>
      </p:pic>
      <p:pic>
        <p:nvPicPr>
          <p:cNvPr id="10" name="Obrázek 9" descr="thumbnailCAS52GI4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2066" y="1428736"/>
            <a:ext cx="2200275" cy="957262"/>
          </a:xfrm>
          <a:prstGeom prst="rect">
            <a:avLst/>
          </a:prstGeom>
        </p:spPr>
      </p:pic>
      <p:pic>
        <p:nvPicPr>
          <p:cNvPr id="11" name="Obrázek 10" descr="thumbnailCA7GPE3H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2066" y="2714620"/>
            <a:ext cx="2786082" cy="1143008"/>
          </a:xfrm>
          <a:prstGeom prst="rect">
            <a:avLst/>
          </a:prstGeom>
        </p:spPr>
      </p:pic>
      <p:pic>
        <p:nvPicPr>
          <p:cNvPr id="12" name="Obrázek 11" descr="thumbnailCA3FIZKR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3504" y="4143380"/>
            <a:ext cx="2857520" cy="928694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pod každé podstatné jméno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Pád a pádovou otázku, kterou se na ně zeptáš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za bratrem</a:t>
            </a:r>
          </a:p>
          <a:p>
            <a:r>
              <a:rPr lang="cs-CZ" dirty="0" smtClean="0"/>
              <a:t>kým?čím?-7.pád</a:t>
            </a:r>
          </a:p>
          <a:p>
            <a:endParaRPr lang="cs-CZ" dirty="0" smtClean="0"/>
          </a:p>
          <a:p>
            <a:r>
              <a:rPr lang="cs-CZ" dirty="0" smtClean="0"/>
              <a:t>u hajného</a:t>
            </a:r>
          </a:p>
          <a:p>
            <a:r>
              <a:rPr lang="cs-CZ" dirty="0" smtClean="0"/>
              <a:t>koho?čeho?-2.pád</a:t>
            </a:r>
          </a:p>
          <a:p>
            <a:endParaRPr lang="cs-CZ" dirty="0" smtClean="0"/>
          </a:p>
          <a:p>
            <a:r>
              <a:rPr lang="cs-CZ" dirty="0" smtClean="0"/>
              <a:t>před školou</a:t>
            </a:r>
          </a:p>
          <a:p>
            <a:r>
              <a:rPr lang="cs-CZ" dirty="0" smtClean="0"/>
              <a:t>kým?čím?-7.pád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 lese</a:t>
            </a:r>
          </a:p>
          <a:p>
            <a:r>
              <a:rPr lang="cs-CZ" dirty="0" smtClean="0"/>
              <a:t>kom?čem?-6.pád</a:t>
            </a:r>
          </a:p>
          <a:p>
            <a:endParaRPr lang="cs-CZ" dirty="0" smtClean="0"/>
          </a:p>
          <a:p>
            <a:r>
              <a:rPr lang="cs-CZ" dirty="0" smtClean="0"/>
              <a:t>pod stolem</a:t>
            </a:r>
          </a:p>
          <a:p>
            <a:r>
              <a:rPr lang="cs-CZ" dirty="0" smtClean="0"/>
              <a:t>kým?čím?-7.pád</a:t>
            </a:r>
          </a:p>
          <a:p>
            <a:endParaRPr lang="cs-CZ" dirty="0" smtClean="0"/>
          </a:p>
          <a:p>
            <a:r>
              <a:rPr lang="cs-CZ" dirty="0" smtClean="0"/>
              <a:t>bez maminky</a:t>
            </a:r>
          </a:p>
          <a:p>
            <a:r>
              <a:rPr lang="cs-CZ" dirty="0" smtClean="0"/>
              <a:t>koho?čeho?-2.pád</a:t>
            </a:r>
            <a:endParaRPr lang="cs-CZ" dirty="0"/>
          </a:p>
        </p:txBody>
      </p:sp>
      <p:pic>
        <p:nvPicPr>
          <p:cNvPr id="7" name="Obrázek 6" descr="thumbnailCAYCK7T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1428736"/>
            <a:ext cx="2571768" cy="928694"/>
          </a:xfrm>
          <a:prstGeom prst="rect">
            <a:avLst/>
          </a:prstGeom>
        </p:spPr>
      </p:pic>
      <p:pic>
        <p:nvPicPr>
          <p:cNvPr id="8" name="Obrázek 7" descr="thumbnailCAR8VEJX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24" y="2786058"/>
            <a:ext cx="2357454" cy="928694"/>
          </a:xfrm>
          <a:prstGeom prst="rect">
            <a:avLst/>
          </a:prstGeom>
        </p:spPr>
      </p:pic>
      <p:pic>
        <p:nvPicPr>
          <p:cNvPr id="9" name="Obrázek 8" descr="thumbnailCA5ASJ83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24" y="4071942"/>
            <a:ext cx="2286006" cy="1100137"/>
          </a:xfrm>
          <a:prstGeom prst="rect">
            <a:avLst/>
          </a:prstGeom>
        </p:spPr>
      </p:pic>
      <p:pic>
        <p:nvPicPr>
          <p:cNvPr id="10" name="Obrázek 9" descr="thumbnailCA3HTIO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2066" y="1357298"/>
            <a:ext cx="2643206" cy="928694"/>
          </a:xfrm>
          <a:prstGeom prst="rect">
            <a:avLst/>
          </a:prstGeom>
        </p:spPr>
      </p:pic>
      <p:pic>
        <p:nvPicPr>
          <p:cNvPr id="11" name="Obrázek 10" descr="thumbnailCAMLIT7W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2066" y="2786058"/>
            <a:ext cx="2428892" cy="1000132"/>
          </a:xfrm>
          <a:prstGeom prst="rect">
            <a:avLst/>
          </a:prstGeom>
        </p:spPr>
      </p:pic>
      <p:pic>
        <p:nvPicPr>
          <p:cNvPr id="12" name="Obrázek 11" descr="thumbnailCAI84PNB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43504" y="4071942"/>
            <a:ext cx="2428892" cy="1071570"/>
          </a:xfrm>
          <a:prstGeom prst="rect">
            <a:avLst/>
          </a:prstGeo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139</TotalTime>
  <Words>439</Words>
  <Application>Microsoft Office PowerPoint</Application>
  <PresentationFormat>Předvádění na obrazovce (4:3)</PresentationFormat>
  <Paragraphs>220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Slunovrat</vt:lpstr>
      <vt:lpstr>Prezentace aplikace PowerPoint</vt:lpstr>
      <vt:lpstr>Pád podstatných jmen</vt:lpstr>
      <vt:lpstr>anotace</vt:lpstr>
      <vt:lpstr>Pády podstatných jmen</vt:lpstr>
      <vt:lpstr>Zopakujte si pádové otázky</vt:lpstr>
      <vt:lpstr>1.pád Kdo? Co?</vt:lpstr>
      <vt:lpstr>2.pád Koho?Čeho?</vt:lpstr>
      <vt:lpstr>3.pád Komu?Čemu?</vt:lpstr>
      <vt:lpstr>4.pád Koho?Co?</vt:lpstr>
      <vt:lpstr>5.pád Oslovujeme, voláme</vt:lpstr>
      <vt:lpstr>6.pád (o)Kom?(o)Čem?</vt:lpstr>
      <vt:lpstr>7.pád Kým?Čím?</vt:lpstr>
      <vt:lpstr>Doplň pod každé podstatné jméno</vt:lpstr>
      <vt:lpstr>Doplň pod každé podstatné jméno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Kačenka</cp:lastModifiedBy>
  <cp:revision>22</cp:revision>
  <dcterms:created xsi:type="dcterms:W3CDTF">2011-12-27T18:19:35Z</dcterms:created>
  <dcterms:modified xsi:type="dcterms:W3CDTF">2012-04-05T17:37:05Z</dcterms:modified>
</cp:coreProperties>
</file>