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2D52BA-028D-4220-9CAD-528D8741C26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1ACA4E-519D-4C6F-ADF1-EFC9D3829F5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34AB6B-8D41-4F6E-BFA7-06D49F800E0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37420E-F044-4C55-916B-BAAB5BCD8CC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48939E-43FA-4AAC-A24A-4CA25ACEDBE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600783-85BA-403E-B1CA-28B0645E54E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D9BFFB-552D-471F-9B6E-3C0905D0BDC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A0906-D924-42B3-A068-C8E1483C27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228848-8506-41E5-871A-1C1DEAF5459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D62CC4-F86B-4C1E-86AA-317CBF5061C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66D86B-126B-4AC5-BC0A-31F1171FC95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05E9D318-3D3F-4377-B271-C84C530298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>
              <a:latin typeface="Comic Sans MS" pitchFamily="66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68325" y="1595438"/>
            <a:ext cx="8229600" cy="4525962"/>
          </a:xfrm>
        </p:spPr>
        <p:txBody>
          <a:bodyPr/>
          <a:lstStyle/>
          <a:p>
            <a:pPr marL="609600" indent="-609600" algn="ctr" eaLnBrk="1" hangingPunct="1"/>
            <a:endParaRPr lang="cs-CZ" altLang="cs-CZ" smtClean="0"/>
          </a:p>
          <a:p>
            <a:pPr marL="609600" indent="-609600" algn="ctr" eaLnBrk="1" hangingPunct="1">
              <a:buFontTx/>
              <a:buNone/>
            </a:pPr>
            <a:r>
              <a:rPr lang="cs-CZ" altLang="cs-CZ" smtClean="0"/>
              <a:t>Náročné životní situace</a:t>
            </a:r>
          </a:p>
          <a:p>
            <a:pPr marL="609600" indent="-609600" algn="ctr" eaLnBrk="1" hangingPunct="1">
              <a:buFontTx/>
              <a:buNone/>
            </a:pPr>
            <a:endParaRPr lang="cs-CZ" altLang="cs-CZ" smtClean="0"/>
          </a:p>
          <a:p>
            <a:pPr marL="609600" indent="-609600" algn="ctr" eaLnBrk="1" hangingPunct="1">
              <a:buFontTx/>
              <a:buNone/>
            </a:pPr>
            <a:r>
              <a:rPr lang="cs-CZ" altLang="cs-CZ" smtClean="0"/>
              <a:t>DUM_11</a:t>
            </a:r>
          </a:p>
        </p:txBody>
      </p:sp>
      <p:grpSp>
        <p:nvGrpSpPr>
          <p:cNvPr id="2052" name="Skupina 1"/>
          <p:cNvGrpSpPr>
            <a:grpSpLocks/>
          </p:cNvGrpSpPr>
          <p:nvPr/>
        </p:nvGrpSpPr>
        <p:grpSpPr bwMode="auto">
          <a:xfrm>
            <a:off x="395288" y="349250"/>
            <a:ext cx="8424862" cy="1063625"/>
            <a:chOff x="1187624" y="348726"/>
            <a:chExt cx="6521450" cy="762000"/>
          </a:xfrm>
        </p:grpSpPr>
        <p:pic>
          <p:nvPicPr>
            <p:cNvPr id="2056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7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2053" name="TextovéPole 1"/>
          <p:cNvSpPr txBox="1">
            <a:spLocks noChangeArrowheads="1"/>
          </p:cNvSpPr>
          <p:nvPr/>
        </p:nvSpPr>
        <p:spPr bwMode="auto">
          <a:xfrm>
            <a:off x="2771775" y="1628775"/>
            <a:ext cx="32400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 </a:t>
            </a:r>
          </a:p>
          <a:p>
            <a:endParaRPr lang="cs-CZ"/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5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49588" y="151130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graphicFrame>
        <p:nvGraphicFramePr>
          <p:cNvPr id="15538" name="Group 178"/>
          <p:cNvGraphicFramePr>
            <a:graphicFrameLocks noGrp="1"/>
          </p:cNvGraphicFramePr>
          <p:nvPr>
            <p:ph type="body" idx="1"/>
          </p:nvPr>
        </p:nvGraphicFramePr>
        <p:xfrm>
          <a:off x="457200" y="1600200"/>
          <a:ext cx="8229600" cy="5342573"/>
        </p:xfrm>
        <a:graphic>
          <a:graphicData uri="http://schemas.openxmlformats.org/drawingml/2006/table">
            <a:tbl>
              <a:tblPr/>
              <a:tblGrid>
                <a:gridCol w="1131888"/>
                <a:gridCol w="2794000"/>
                <a:gridCol w="1544637"/>
                <a:gridCol w="2759075"/>
              </a:tblGrid>
              <a:tr h="608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školy: 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Střední škola sociální PERSPEKTIVA a Vyšší odborná škola, s.r.o.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Adresa: 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Mírová 218/6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Dubí III - Pozorka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projektu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KLÍČE K POZNÁVÁNÍ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Registrační číslo projektu: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CZ.1.07/1.5.00/34.0928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Šablona: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III/2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anose="020B0502020104020203" pitchFamily="34" charset="-18"/>
                          <a:cs typeface="Times New Roman" pitchFamily="18" charset="0"/>
                        </a:rPr>
                        <a:t>ICT INOVACE A ZKVALITNĚNÍ VÝUKY ICT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Název a číslo materiálu: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ODS_32_INOVACE_JTD1A_11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84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Vytvořeno: 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14. 1. 2014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Autor: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Mgr. Martina Hašková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48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Vyučovací předmět: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Psychologie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Ročník: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I. ročník SOŠ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80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Výsledky vzdělávání dle RVP: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Žák umí prezentovat základní informace o náročných životních situacích, objasní na konkrétních příkladech frustraci a deprivaci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Typ interakce: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Kombinované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9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Druh výukového zdroje: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Prezentace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Klíčová slova: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Times New Roman" pitchFamily="18" charset="0"/>
                        </a:rPr>
                        <a:t>Frustrace, deprivace, náročné životní situace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144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Anotace:</a:t>
                      </a:r>
                      <a:endParaRPr kumimoji="0" lang="cs-CZ" alt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  <a:cs typeface="Arial" charset="0"/>
                        </a:rPr>
                        <a:t>Didaktický učební materiál je určen pro žáky maturitních oborů SOŠ. Je zaměřen na prezentaci základních pojmů vztahujících se k tématu psychologie osobnosti. Lze využít jako samostatný studijní materiál nebo jako podklad k diskuzi.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3121" name="Skupina 1"/>
          <p:cNvGrpSpPr>
            <a:grpSpLocks/>
          </p:cNvGrpSpPr>
          <p:nvPr/>
        </p:nvGrpSpPr>
        <p:grpSpPr bwMode="auto">
          <a:xfrm>
            <a:off x="395288" y="349250"/>
            <a:ext cx="8424862" cy="1063625"/>
            <a:chOff x="1187624" y="348726"/>
            <a:chExt cx="6521450" cy="762000"/>
          </a:xfrm>
        </p:grpSpPr>
        <p:pic>
          <p:nvPicPr>
            <p:cNvPr id="3125" name="Picture 0" descr="MSMT_logolink_bez_vl_a_sloganu.ai"/>
            <p:cNvPicPr>
              <a:picLocks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126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3122" name="TextovéPole 1"/>
          <p:cNvSpPr txBox="1">
            <a:spLocks noChangeArrowheads="1"/>
          </p:cNvSpPr>
          <p:nvPr/>
        </p:nvSpPr>
        <p:spPr bwMode="auto">
          <a:xfrm>
            <a:off x="2484438" y="1412875"/>
            <a:ext cx="34559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  <a:p>
            <a:endParaRPr lang="cs-CZ"/>
          </a:p>
        </p:txBody>
      </p:sp>
      <p:sp>
        <p:nvSpPr>
          <p:cNvPr id="3123" name="Rectangle 18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124" name="obrázek 2" descr="MSMT_slogan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1422400"/>
            <a:ext cx="2686050" cy="15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Frustrace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cs-CZ" altLang="cs-CZ" smtClean="0">
                <a:latin typeface="Comic Sans MS" pitchFamily="66" charset="0"/>
              </a:rPr>
              <a:t>proces motivace končí dosažením cíle, což prožíváme jako uspokojení, radost, úlevu</a:t>
            </a:r>
          </a:p>
          <a:p>
            <a:pPr algn="just" eaLnBrk="1" hangingPunct="1"/>
            <a:r>
              <a:rPr lang="cs-CZ" altLang="cs-CZ" smtClean="0">
                <a:latin typeface="Comic Sans MS" pitchFamily="66" charset="0"/>
              </a:rPr>
              <a:t>někdy je úsilí o dosažení cíle zmařeno vnějšími či vnitřními překážkami a dochází k tzv. </a:t>
            </a:r>
            <a:r>
              <a:rPr lang="cs-CZ" altLang="cs-CZ" b="1" smtClean="0">
                <a:latin typeface="Comic Sans MS" pitchFamily="66" charset="0"/>
              </a:rPr>
              <a:t>frustraci</a:t>
            </a:r>
          </a:p>
          <a:p>
            <a:pPr algn="just" eaLnBrk="1" hangingPunct="1"/>
            <a:r>
              <a:rPr lang="cs-CZ" altLang="cs-CZ" smtClean="0">
                <a:latin typeface="Comic Sans MS" pitchFamily="66" charset="0"/>
              </a:rPr>
              <a:t>frustra = marně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80000"/>
              </a:lnSpc>
            </a:pPr>
            <a:r>
              <a:rPr lang="cs-CZ" altLang="cs-CZ" sz="2800" smtClean="0">
                <a:latin typeface="Comic Sans MS" pitchFamily="66" charset="0"/>
              </a:rPr>
              <a:t>nastane, když se na cestě k cíli objeví překážka:</a:t>
            </a:r>
            <a:endParaRPr lang="cs-CZ" altLang="cs-CZ" sz="2800" b="1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latin typeface="Comic Sans MS" pitchFamily="66" charset="0"/>
              </a:rPr>
              <a:t>vnitřní překážka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např. nemohu jít do kina, protože mám ještě mnoho povinností a chci je splnit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latin typeface="Comic Sans MS" pitchFamily="66" charset="0"/>
              </a:rPr>
              <a:t>vnější překážka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např. nemohu jít do kina, protože už nejsou lístky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>
                <a:latin typeface="Comic Sans MS" pitchFamily="66" charset="0"/>
              </a:rPr>
              <a:t>v průběhu života se učíme způsoby překonávání překážek</a:t>
            </a:r>
          </a:p>
          <a:p>
            <a:pPr eaLnBrk="1" hangingPunct="1">
              <a:lnSpc>
                <a:spcPct val="80000"/>
              </a:lnSpc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80000"/>
              </a:lnSpc>
            </a:pPr>
            <a:endParaRPr lang="cs-CZ" altLang="cs-CZ" sz="2800" b="1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36295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2800" b="1" smtClean="0">
                <a:latin typeface="Comic Sans MS" pitchFamily="66" charset="0"/>
              </a:rPr>
              <a:t>Co se děje při frustraci?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smtClean="0">
                <a:latin typeface="Comic Sans MS" pitchFamily="66" charset="0"/>
              </a:rPr>
              <a:t>Organismus, který bojuje s problémem, naráží na neřešitelnost překážky, která nás odsuzuje k pasivitě a nečinnosti.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   Tímto nahromaděnou energii k boji musíme nějak vybít nebo přeměnit. Cítíme vztek, napětí a zklamání z neúspěchu. Často tento stav řešíme agresí, ať už slovní, kdy nadáváme na příčinu frustrace, na svět,…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   Extrémními případy agrese jsou vraždy nebo sebevraždy.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u="sng" smtClean="0">
                <a:latin typeface="Comic Sans MS" pitchFamily="66" charset="0"/>
              </a:rPr>
              <a:t>Reakce na frustraci:</a:t>
            </a:r>
          </a:p>
          <a:p>
            <a:pPr eaLnBrk="1" hangingPunct="1"/>
            <a:r>
              <a:rPr lang="cs-CZ" altLang="cs-CZ" sz="2800" smtClean="0">
                <a:latin typeface="Comic Sans MS" pitchFamily="66" charset="0"/>
              </a:rPr>
              <a:t>řešení frustrující situace může být různé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agrese:</a:t>
            </a:r>
            <a:endParaRPr lang="cs-CZ" altLang="cs-CZ" smtClean="0">
              <a:latin typeface="Comic Sans MS" pitchFamily="66" charset="0"/>
            </a:endParaRPr>
          </a:p>
          <a:p>
            <a:pPr eaLnBrk="1" hangingPunct="1"/>
            <a:r>
              <a:rPr lang="cs-CZ" altLang="cs-CZ" sz="2800" smtClean="0">
                <a:latin typeface="Comic Sans MS" pitchFamily="66" charset="0"/>
              </a:rPr>
              <a:t>zaměřená na objekt (na překážku uspokojení potřeb)</a:t>
            </a:r>
          </a:p>
          <a:p>
            <a:pPr eaLnBrk="1" hangingPunct="1"/>
            <a:r>
              <a:rPr lang="cs-CZ" altLang="cs-CZ" sz="2800" smtClean="0">
                <a:latin typeface="Comic Sans MS" pitchFamily="66" charset="0"/>
              </a:rPr>
              <a:t>zaměřená na sebe sama = autoagrese (sebepoškozování) </a:t>
            </a:r>
          </a:p>
          <a:p>
            <a:pPr eaLnBrk="1" hangingPunct="1"/>
            <a:r>
              <a:rPr lang="cs-CZ" altLang="cs-CZ" sz="2800" smtClean="0">
                <a:latin typeface="Comic Sans MS" pitchFamily="66" charset="0"/>
              </a:rPr>
              <a:t>zaměřená na náhradní objekt (vandalismus, týrání zvířat)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útěk do fantazie: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nereálný svět výmyslů, snaha zapomenout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apatie, rezignace: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ztráta zájmu, poddání se „ranám“ osudu 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projekce: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promítání viny na druhé</a:t>
            </a: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b="1" smtClean="0">
                <a:latin typeface="Comic Sans MS" pitchFamily="66" charset="0"/>
              </a:rPr>
              <a:t>regrese: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někteří lidé se chovají jako děti, dělají ze sebe bezmocné, o které se musí někdo starat</a:t>
            </a: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vytěsnění: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zapomenout, problém neexistuje</a:t>
            </a:r>
            <a:endParaRPr lang="cs-CZ" altLang="cs-CZ" b="1" smtClean="0">
              <a:latin typeface="Comic Sans MS" pitchFamily="66" charset="0"/>
            </a:endParaRPr>
          </a:p>
          <a:p>
            <a:pPr eaLnBrk="1" hangingPunct="1"/>
            <a:endParaRPr lang="cs-CZ" alt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tyto situace frustraci neřeší, spíše prohlubují krizi</a:t>
            </a:r>
          </a:p>
          <a:p>
            <a:pPr eaLnBrk="1" hangingPunct="1">
              <a:buFontTx/>
              <a:buNone/>
            </a:pPr>
            <a:endParaRPr lang="cs-CZ" altLang="cs-CZ" smtClean="0">
              <a:latin typeface="Comic Sans MS" pitchFamily="66" charset="0"/>
            </a:endParaRPr>
          </a:p>
          <a:p>
            <a:pPr eaLnBrk="1" hangingPunct="1"/>
            <a:r>
              <a:rPr lang="cs-CZ" altLang="cs-CZ" b="1" smtClean="0">
                <a:latin typeface="Comic Sans MS" pitchFamily="66" charset="0"/>
              </a:rPr>
              <a:t>frustrační tolerance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schopnost snášet frustraci </a:t>
            </a:r>
          </a:p>
          <a:p>
            <a:pPr eaLnBrk="1" hangingPunct="1"/>
            <a:r>
              <a:rPr lang="cs-CZ" altLang="cs-CZ" smtClean="0">
                <a:latin typeface="Comic Sans MS" pitchFamily="66" charset="0"/>
              </a:rPr>
              <a:t>je u každého člověka jiná</a:t>
            </a:r>
          </a:p>
          <a:p>
            <a:pPr eaLnBrk="1" hangingPunct="1"/>
            <a:endParaRPr lang="cs-CZ" altLang="cs-CZ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Deprivace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dlouhodobé neuspokojení potřeb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deprivere = strádat</a:t>
            </a:r>
          </a:p>
          <a:p>
            <a:pPr algn="just"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závažnější forma frustrace</a:t>
            </a:r>
          </a:p>
          <a:p>
            <a:pPr algn="just" eaLnBrk="1" hangingPunct="1">
              <a:lnSpc>
                <a:spcPct val="90000"/>
              </a:lnSpc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800" b="1" smtClean="0">
                <a:latin typeface="Comic Sans MS" pitchFamily="66" charset="0"/>
              </a:rPr>
              <a:t>smyslová deprivace</a:t>
            </a:r>
            <a:r>
              <a:rPr lang="cs-CZ" altLang="cs-CZ" sz="2800" smtClean="0">
                <a:latin typeface="Comic Sans MS" pitchFamily="66" charset="0"/>
              </a:rPr>
              <a:t> (při oslepnutí)</a:t>
            </a:r>
            <a:endParaRPr lang="cs-CZ" altLang="cs-CZ" sz="2800" b="1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cs-CZ" altLang="cs-CZ" sz="2800" b="1" smtClean="0">
                <a:latin typeface="Comic Sans MS" pitchFamily="66" charset="0"/>
              </a:rPr>
              <a:t>psychická deprivace</a:t>
            </a:r>
            <a:r>
              <a:rPr lang="cs-CZ" altLang="cs-CZ" sz="2800" smtClean="0">
                <a:latin typeface="Comic Sans MS" pitchFamily="66" charset="0"/>
              </a:rPr>
              <a:t> (např. citová – nejzávažnější je u dětí při pobytu v kojeneckém ústavu)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b="1" smtClean="0">
                <a:latin typeface="Comic Sans MS" pitchFamily="66" charset="0"/>
              </a:rPr>
              <a:t>sociální deprivace </a:t>
            </a:r>
            <a:r>
              <a:rPr lang="cs-CZ" altLang="cs-CZ" sz="2800" smtClean="0">
                <a:latin typeface="Comic Sans MS" pitchFamily="66" charset="0"/>
              </a:rPr>
              <a:t>(při nedostatku sociálních kontaktů – např. odchod do důchodu)</a:t>
            </a:r>
            <a:endParaRPr lang="cs-CZ" altLang="cs-CZ" sz="2800" b="1" smtClean="0">
              <a:latin typeface="Comic Sans MS" pitchFamily="66" charset="0"/>
            </a:endParaRPr>
          </a:p>
          <a:p>
            <a:pPr algn="just" eaLnBrk="1" hangingPunct="1">
              <a:lnSpc>
                <a:spcPct val="90000"/>
              </a:lnSpc>
            </a:pPr>
            <a:endParaRPr lang="cs-CZ" altLang="cs-CZ" sz="2800" b="1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cs-CZ" alt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altLang="cs-CZ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Úkol</a:t>
            </a:r>
          </a:p>
          <a:p>
            <a:pPr eaLnBrk="1" hangingPunct="1">
              <a:buFontTx/>
              <a:buNone/>
            </a:pPr>
            <a:r>
              <a:rPr lang="cs-CZ" altLang="cs-CZ" sz="2800" b="1" smtClean="0">
                <a:latin typeface="Comic Sans MS" pitchFamily="66" charset="0"/>
              </a:rPr>
              <a:t>Podtrhněte správnou odpověď:</a:t>
            </a:r>
          </a:p>
          <a:p>
            <a:pPr eaLnBrk="1" hangingPunct="1"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Závažnější forma neuspokojení potřeb se nazývá frustrace/deprivace.</a:t>
            </a:r>
          </a:p>
          <a:p>
            <a:pPr eaLnBrk="1" hangingPunct="1"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Chybí-li někomu peníze na uhrazení účtů, jedná se o překážku vnitřní/vnější.</a:t>
            </a:r>
          </a:p>
          <a:p>
            <a:pPr eaLnBrk="1" hangingPunct="1">
              <a:buFontTx/>
              <a:buNone/>
            </a:pPr>
            <a:r>
              <a:rPr lang="cs-CZ" altLang="cs-CZ" sz="2800" smtClean="0">
                <a:latin typeface="Comic Sans MS" pitchFamily="66" charset="0"/>
              </a:rPr>
              <a:t>Způsob reakce na frustraci, při kterém člověk promítá veškerou vinu na druhé se nazývá projekce/regrese</a:t>
            </a:r>
          </a:p>
          <a:p>
            <a:pPr eaLnBrk="1" hangingPunct="1"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buFontTx/>
              <a:buNone/>
            </a:pPr>
            <a:endParaRPr lang="cs-CZ" alt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>
                <a:latin typeface="Comic Sans MS" pitchFamily="66" charset="0"/>
              </a:rPr>
              <a:t>Zdroje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AUTOR NEUVEDEN. </a:t>
            </a:r>
            <a:r>
              <a:rPr lang="cs-CZ" altLang="cs-CZ" sz="2800" i="1" smtClean="0">
                <a:latin typeface="Comic Sans MS" pitchFamily="66" charset="0"/>
              </a:rPr>
              <a:t>Frustrace</a:t>
            </a:r>
            <a:r>
              <a:rPr lang="cs-CZ" altLang="cs-CZ" sz="2800" smtClean="0">
                <a:latin typeface="Comic Sans MS" pitchFamily="66" charset="0"/>
              </a:rPr>
              <a:t> [online]. [cit. 18.2.2014]. Dostupný na WWW: http://cs.wikipedia.org/wiki/Frustrace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DVOŘÁK, J. </a:t>
            </a:r>
            <a:r>
              <a:rPr lang="cs-CZ" altLang="cs-CZ" sz="2800" i="1" smtClean="0">
                <a:latin typeface="Comic Sans MS" pitchFamily="66" charset="0"/>
              </a:rPr>
              <a:t>Odmaturuj ze společenských věd</a:t>
            </a:r>
            <a:r>
              <a:rPr lang="cs-CZ" altLang="cs-CZ" sz="2800" smtClean="0">
                <a:latin typeface="Comic Sans MS" pitchFamily="66" charset="0"/>
              </a:rPr>
              <a:t>. Brno: Didaktis, 2008, ISBN 978-80-7358-122-0. 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HELUS, Z. </a:t>
            </a:r>
            <a:r>
              <a:rPr lang="cs-CZ" altLang="cs-CZ" sz="2800" i="1" smtClean="0">
                <a:latin typeface="Comic Sans MS" pitchFamily="66" charset="0"/>
              </a:rPr>
              <a:t>Psychologie pro gymnázia</a:t>
            </a:r>
            <a:r>
              <a:rPr lang="cs-CZ" altLang="cs-CZ" sz="2800" smtClean="0">
                <a:latin typeface="Comic Sans MS" pitchFamily="66" charset="0"/>
              </a:rPr>
              <a:t>. Praha: Fortuna, 1995, ISBN : 80-7168-406-6.</a:t>
            </a:r>
          </a:p>
          <a:p>
            <a:pPr eaLnBrk="1" hangingPunct="1">
              <a:lnSpc>
                <a:spcPct val="90000"/>
              </a:lnSpc>
            </a:pPr>
            <a:r>
              <a:rPr lang="cs-CZ" altLang="cs-CZ" sz="2800" smtClean="0">
                <a:latin typeface="Comic Sans MS" pitchFamily="66" charset="0"/>
              </a:rPr>
              <a:t>NAKONEČNÝ, M. </a:t>
            </a:r>
            <a:r>
              <a:rPr lang="cs-CZ" altLang="cs-CZ" sz="2800" i="1" smtClean="0">
                <a:latin typeface="Comic Sans MS" pitchFamily="66" charset="0"/>
              </a:rPr>
              <a:t>Sociální psychologie</a:t>
            </a:r>
            <a:r>
              <a:rPr lang="cs-CZ" altLang="cs-CZ" sz="2800" smtClean="0">
                <a:latin typeface="Comic Sans MS" pitchFamily="66" charset="0"/>
              </a:rPr>
              <a:t>. Praha: Academia, 1999, ISBN 80-200-0690-7.  </a:t>
            </a:r>
          </a:p>
          <a:p>
            <a:pPr eaLnBrk="1" hangingPunct="1">
              <a:lnSpc>
                <a:spcPct val="90000"/>
              </a:lnSpc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cs-CZ" altLang="cs-CZ" sz="280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</a:pPr>
            <a:endParaRPr lang="cs-CZ" altLang="cs-CZ" sz="2800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4">
      <a:dk1>
        <a:srgbClr val="000000"/>
      </a:dk1>
      <a:lt1>
        <a:srgbClr val="DEF6F1"/>
      </a:lt1>
      <a:dk2>
        <a:srgbClr val="000000"/>
      </a:dk2>
      <a:lt2>
        <a:srgbClr val="969696"/>
      </a:lt2>
      <a:accent1>
        <a:srgbClr val="FFFFFF"/>
      </a:accent1>
      <a:accent2>
        <a:srgbClr val="8DC6FF"/>
      </a:accent2>
      <a:accent3>
        <a:srgbClr val="ECFAF7"/>
      </a:accent3>
      <a:accent4>
        <a:srgbClr val="000000"/>
      </a:accent4>
      <a:accent5>
        <a:srgbClr val="FFFFFF"/>
      </a:accent5>
      <a:accent6>
        <a:srgbClr val="7FB3E7"/>
      </a:accent6>
      <a:hlink>
        <a:srgbClr val="0066CC"/>
      </a:hlink>
      <a:folHlink>
        <a:srgbClr val="00A8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587</Words>
  <Application>Microsoft Office PowerPoint</Application>
  <PresentationFormat>Předvádění na obrazovce (4:3)</PresentationFormat>
  <Paragraphs>93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Comic Sans MS</vt:lpstr>
      <vt:lpstr>Gill Sans MT</vt:lpstr>
      <vt:lpstr>Times New Roman</vt:lpstr>
      <vt:lpstr>Výchozí návrh</vt:lpstr>
      <vt:lpstr>Snímek 1</vt:lpstr>
      <vt:lpstr>Snímek 2</vt:lpstr>
      <vt:lpstr>Frustrace</vt:lpstr>
      <vt:lpstr>Snímek 4</vt:lpstr>
      <vt:lpstr>Snímek 5</vt:lpstr>
      <vt:lpstr>Snímek 6</vt:lpstr>
      <vt:lpstr>Snímek 7</vt:lpstr>
      <vt:lpstr>Snímek 8</vt:lpstr>
      <vt:lpstr>Snímek 9</vt:lpstr>
      <vt:lpstr>Deprivace</vt:lpstr>
      <vt:lpstr>Snímek 11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Náročné životní situace</dc:title>
  <dc:creator>JH</dc:creator>
  <cp:lastModifiedBy>Dum</cp:lastModifiedBy>
  <cp:revision>21</cp:revision>
  <dcterms:created xsi:type="dcterms:W3CDTF">2014-05-04T12:59:17Z</dcterms:created>
  <dcterms:modified xsi:type="dcterms:W3CDTF">2014-06-09T08:29:18Z</dcterms:modified>
</cp:coreProperties>
</file>