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3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9956DE-FE04-461E-8379-FC5E8C72EA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E047B0-DBA0-4B03-B987-7AC507F4269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C5B4F6-7DA0-46D4-8B31-38E07CA9004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B76D8B-DA38-4A6D-AB32-6223BD65DDA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109576-6995-48EE-8019-DF1F055AA17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9241A1-228C-4DAA-BBD1-47F0BCDB54E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3BFFF-D1C5-4050-BA46-A56AF3A51A1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9CD0B2-5564-489E-8CC2-05E3AFDECA9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85675C-9374-4E28-819D-6DA58CD7083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927ACC-5409-42CC-83EF-DF4BBB9DD5E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42CF6E-7D6E-425B-ACF2-70503430266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latin typeface="Arial" pitchFamily="34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latin typeface="Arial" pitchFamily="34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Arial" pitchFamily="34" charset="0"/>
              </a:defRPr>
            </a:lvl1pPr>
          </a:lstStyle>
          <a:p>
            <a:pPr>
              <a:defRPr/>
            </a:pPr>
            <a:fld id="{3DF1A38F-976C-4FDF-9397-01EB3FE4A9A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endParaRPr lang="cs-CZ" altLang="cs-CZ" smtClean="0"/>
          </a:p>
          <a:p>
            <a:pPr algn="ctr" eaLnBrk="1" hangingPunct="1">
              <a:buFontTx/>
              <a:buNone/>
            </a:pPr>
            <a:endParaRPr lang="cs-CZ" altLang="cs-CZ" smtClean="0"/>
          </a:p>
          <a:p>
            <a:pPr algn="ctr" eaLnBrk="1" hangingPunct="1">
              <a:buFontTx/>
              <a:buNone/>
            </a:pPr>
            <a:r>
              <a:rPr lang="cs-CZ" altLang="cs-CZ" smtClean="0"/>
              <a:t>Psychologie – význam, směry, disciplíny</a:t>
            </a:r>
          </a:p>
          <a:p>
            <a:pPr algn="ctr" eaLnBrk="1" hangingPunct="1">
              <a:buFontTx/>
              <a:buNone/>
            </a:pPr>
            <a:endParaRPr lang="cs-CZ" altLang="cs-CZ" smtClean="0"/>
          </a:p>
          <a:p>
            <a:pPr algn="ctr" eaLnBrk="1" hangingPunct="1">
              <a:buFontTx/>
              <a:buNone/>
            </a:pPr>
            <a:r>
              <a:rPr lang="cs-CZ" altLang="cs-CZ" smtClean="0"/>
              <a:t>DUM_12</a:t>
            </a:r>
          </a:p>
        </p:txBody>
      </p:sp>
      <p:grpSp>
        <p:nvGrpSpPr>
          <p:cNvPr id="2052" name="Skupina 1"/>
          <p:cNvGrpSpPr>
            <a:grpSpLocks/>
          </p:cNvGrpSpPr>
          <p:nvPr/>
        </p:nvGrpSpPr>
        <p:grpSpPr bwMode="auto">
          <a:xfrm>
            <a:off x="395288" y="349250"/>
            <a:ext cx="8424862" cy="1063625"/>
            <a:chOff x="1187624" y="348726"/>
            <a:chExt cx="6521450" cy="762000"/>
          </a:xfrm>
        </p:grpSpPr>
        <p:pic>
          <p:nvPicPr>
            <p:cNvPr id="2054" name="Picture 0" descr="MSMT_logolink_bez_vl_a_sloganu.ai"/>
            <p:cNvPicPr>
              <a:picLocks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55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3" name="obrázek 2" descr="MSMT_sloga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49588" y="1511300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graphicFrame>
        <p:nvGraphicFramePr>
          <p:cNvPr id="21680" name="Group 176"/>
          <p:cNvGraphicFramePr>
            <a:graphicFrameLocks noGrp="1"/>
          </p:cNvGraphicFramePr>
          <p:nvPr>
            <p:ph type="body" idx="1"/>
          </p:nvPr>
        </p:nvGraphicFramePr>
        <p:xfrm>
          <a:off x="457200" y="1600200"/>
          <a:ext cx="8229600" cy="5097463"/>
        </p:xfrm>
        <a:graphic>
          <a:graphicData uri="http://schemas.openxmlformats.org/drawingml/2006/table">
            <a:tbl>
              <a:tblPr/>
              <a:tblGrid>
                <a:gridCol w="1131888"/>
                <a:gridCol w="2794000"/>
                <a:gridCol w="1544637"/>
                <a:gridCol w="2759075"/>
              </a:tblGrid>
              <a:tr h="6016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pitchFamily="34" charset="0"/>
                        </a:rPr>
                        <a:t>Název školy: 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pitchFamily="34" charset="0"/>
                        </a:rPr>
                        <a:t>Střední škola sociální PERSPEKTIVA a Vyšší odborná škola, s.r.o.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pitchFamily="34" charset="0"/>
                        </a:rPr>
                        <a:t>Adresa: 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pitchFamily="34" charset="0"/>
                        </a:rPr>
                        <a:t>Mírová 218/6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pitchFamily="34" charset="0"/>
                        </a:rPr>
                        <a:t>Dubí III - Pozorka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7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pitchFamily="34" charset="0"/>
                        </a:rPr>
                        <a:t>Název projektu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pitchFamily="34" charset="0"/>
                        </a:rPr>
                        <a:t>KLÍČE K POZNÁVÁNÍ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pitchFamily="34" charset="0"/>
                        </a:rPr>
                        <a:t>Registrační číslo projektu: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pitchFamily="34" charset="0"/>
                        </a:rPr>
                        <a:t>CZ.1.07/1.5.00/34.0928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pitchFamily="34" charset="0"/>
                        </a:rPr>
                        <a:t>Šablona: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ill Sans MT" pitchFamily="34" charset="-18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anose="020B0502020104020203" pitchFamily="34" charset="-18"/>
                          <a:cs typeface="Times New Roman" pitchFamily="18" charset="0"/>
                        </a:rPr>
                        <a:t>III/2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anose="020B0502020104020203" pitchFamily="34" charset="-18"/>
                          <a:cs typeface="Times New Roman" pitchFamily="18" charset="0"/>
                        </a:rPr>
                        <a:t>ICT INOVACE A ZKVALITNĚNÍ VÝUKY ICT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pitchFamily="34" charset="0"/>
                        </a:rPr>
                        <a:t>Název a číslo materiálu: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ODS_32_INOVACE_JTD1A_12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08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pitchFamily="34" charset="0"/>
                        </a:rPr>
                        <a:t>Vytvořeno: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pitchFamily="34" charset="0"/>
                        </a:rPr>
                        <a:t>14. 1. 2014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pitchFamily="34" charset="0"/>
                        </a:rPr>
                        <a:t>Autor: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pitchFamily="34" charset="0"/>
                        </a:rPr>
                        <a:t>Mgr. Martina Hašková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7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pitchFamily="34" charset="0"/>
                        </a:rPr>
                        <a:t>Vyučovací předmět: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pitchFamily="34" charset="0"/>
                        </a:rPr>
                        <a:t>Psychologie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pitchFamily="34" charset="0"/>
                        </a:rPr>
                        <a:t>Ročník: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pitchFamily="34" charset="0"/>
                        </a:rPr>
                        <a:t>I. ročník SOŠ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pitchFamily="34" charset="0"/>
                        </a:rPr>
                        <a:t>Výsledky vzdělávání dle RVP: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pitchFamily="34" charset="0"/>
                        </a:rPr>
                        <a:t>Žák vymezí psychologii jako vědní obor, popíše postavení psychologie v systému věd, pozná systém psychologických disciplín a orientuje se v základních psychologických směrech.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pitchFamily="34" charset="0"/>
                        </a:rPr>
                        <a:t>Typ interakce: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Times New Roman" pitchFamily="18" charset="0"/>
                        </a:rPr>
                        <a:t>Kombinované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pitchFamily="34" charset="0"/>
                        </a:rPr>
                        <a:t>Druh výukového zdroje: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pitchFamily="34" charset="0"/>
                        </a:rPr>
                        <a:t>Prezentace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pitchFamily="34" charset="0"/>
                        </a:rPr>
                        <a:t>Klíčová slova: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Times New Roman" pitchFamily="18" charset="0"/>
                        </a:rPr>
                        <a:t>Psychologie, psychologické směry, psychologické disciplíny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82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pitchFamily="34" charset="0"/>
                        </a:rPr>
                        <a:t>Anotace: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pitchFamily="34" charset="0"/>
                        </a:rPr>
                        <a:t>Didaktický učební materiál je určen pro žáky maturitních oborů SOŠ. Je zaměřen na prezentaci základních pojmů z obecné psychologie  Lze využít jako samostatný studijní materiál nebo jako podklad k diskuzi.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21" name="Picture 17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00163" y="333375"/>
            <a:ext cx="6542087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122" name="obrázek 2" descr="MSMT_sloga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27388" y="1252538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Význam psychologie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400" dirty="0" smtClean="0"/>
              <a:t>Psychologie se skládá ze dvou řeckých slov: psyché (duše) a logos (věda, nauka).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400" dirty="0" smtClean="0"/>
              <a:t>Psychologie = </a:t>
            </a:r>
            <a:r>
              <a:rPr lang="cs-CZ" altLang="cs-CZ" sz="2400" b="1" dirty="0" smtClean="0"/>
              <a:t>nauka</a:t>
            </a:r>
            <a:r>
              <a:rPr lang="cs-CZ" altLang="cs-CZ" sz="2400" dirty="0" smtClean="0"/>
              <a:t> (věda) </a:t>
            </a:r>
            <a:r>
              <a:rPr lang="cs-CZ" altLang="cs-CZ" sz="2400" b="1" dirty="0" smtClean="0"/>
              <a:t>o lidské psychice</a:t>
            </a:r>
            <a:r>
              <a:rPr lang="cs-CZ" altLang="cs-CZ" sz="2400" dirty="0" smtClean="0"/>
              <a:t> (duševním životě). Studuje lidské chování, duševní procesy, stavy a prožívání (včetně jejich vzájemných vztahů).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altLang="cs-CZ" sz="2400" dirty="0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2400" b="1" dirty="0" smtClean="0"/>
              <a:t>Psychika – </a:t>
            </a:r>
            <a:r>
              <a:rPr lang="cs-CZ" altLang="cs-CZ" sz="2400" dirty="0" smtClean="0"/>
              <a:t>je projevem funkce mozku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400" dirty="0" smtClean="0"/>
              <a:t>                    - umožňuje člověku poznávat svět a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400" dirty="0" smtClean="0"/>
              <a:t>                      působit na něj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400" dirty="0" smtClean="0"/>
              <a:t>                    - formuje se životem člověka, zejména výchovou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Psychologie jako věda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3600" dirty="0" smtClean="0"/>
              <a:t>dříve existovala v rámci filosofie</a:t>
            </a:r>
          </a:p>
          <a:p>
            <a:pPr eaLnBrk="1" hangingPunct="1"/>
            <a:r>
              <a:rPr lang="cs-CZ" altLang="cs-CZ" sz="3600" dirty="0" smtClean="0"/>
              <a:t>samostatná věda: </a:t>
            </a:r>
          </a:p>
          <a:p>
            <a:pPr eaLnBrk="1" hangingPunct="1">
              <a:buFontTx/>
              <a:buNone/>
            </a:pPr>
            <a:r>
              <a:rPr lang="cs-CZ" altLang="cs-CZ" sz="3600" dirty="0" smtClean="0"/>
              <a:t>  </a:t>
            </a:r>
            <a:r>
              <a:rPr lang="cs-CZ" altLang="cs-CZ" sz="3600" b="1" dirty="0" smtClean="0"/>
              <a:t>1879 </a:t>
            </a:r>
            <a:r>
              <a:rPr lang="cs-CZ" altLang="cs-CZ" sz="3600" b="1" dirty="0" err="1" smtClean="0"/>
              <a:t>Wilhelm</a:t>
            </a:r>
            <a:r>
              <a:rPr lang="cs-CZ" altLang="cs-CZ" sz="3600" b="1" dirty="0" smtClean="0"/>
              <a:t> </a:t>
            </a:r>
            <a:r>
              <a:rPr lang="cs-CZ" altLang="cs-CZ" sz="3600" b="1" dirty="0" err="1" smtClean="0"/>
              <a:t>Wundt</a:t>
            </a:r>
            <a:r>
              <a:rPr lang="cs-CZ" altLang="cs-CZ" sz="3600" dirty="0" smtClean="0"/>
              <a:t> </a:t>
            </a:r>
          </a:p>
          <a:p>
            <a:pPr eaLnBrk="1" hangingPunct="1">
              <a:buFontTx/>
              <a:buNone/>
            </a:pPr>
            <a:r>
              <a:rPr lang="cs-CZ" altLang="cs-CZ" sz="3600" dirty="0" smtClean="0"/>
              <a:t>   - založil 1. experimentální vědeckou laboratoř (pokládáno za </a:t>
            </a:r>
            <a:r>
              <a:rPr lang="cs-CZ" altLang="cs-CZ" sz="3600" b="1" dirty="0" smtClean="0"/>
              <a:t>vznik </a:t>
            </a:r>
            <a:r>
              <a:rPr lang="cs-CZ" altLang="cs-CZ" sz="3600" dirty="0" smtClean="0"/>
              <a:t>vědecké </a:t>
            </a:r>
            <a:r>
              <a:rPr lang="cs-CZ" altLang="cs-CZ" sz="3600" b="1" dirty="0" smtClean="0"/>
              <a:t>psychologie</a:t>
            </a:r>
            <a:r>
              <a:rPr lang="cs-CZ" altLang="cs-CZ" sz="3600" dirty="0" smtClean="0"/>
              <a:t>)</a:t>
            </a:r>
          </a:p>
          <a:p>
            <a:pPr eaLnBrk="1" hangingPunct="1"/>
            <a:endParaRPr lang="cs-CZ" alt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b="1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/>
              <a:t>Psychologie stojí na rozhraní věd </a:t>
            </a:r>
            <a:r>
              <a:rPr lang="cs-CZ" altLang="cs-CZ" b="1" dirty="0" smtClean="0"/>
              <a:t>přírodních</a:t>
            </a:r>
            <a:r>
              <a:rPr lang="cs-CZ" altLang="cs-CZ" dirty="0" smtClean="0"/>
              <a:t> (např. biologie) a </a:t>
            </a:r>
            <a:r>
              <a:rPr lang="cs-CZ" altLang="cs-CZ" b="1" dirty="0" smtClean="0"/>
              <a:t>společenských </a:t>
            </a:r>
            <a:r>
              <a:rPr lang="cs-CZ" altLang="cs-CZ" dirty="0" smtClean="0"/>
              <a:t>(např. sociologie</a:t>
            </a:r>
            <a:r>
              <a:rPr lang="cs-CZ" altLang="cs-CZ" dirty="0" smtClean="0">
                <a:latin typeface="Times New Roman" pitchFamily="18" charset="0"/>
              </a:rPr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Rozdělení ,,činností“ člověka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Prožívání:</a:t>
            </a:r>
            <a:r>
              <a:rPr lang="cs-CZ" altLang="cs-CZ" smtClean="0"/>
              <a:t> subjektivní, vnitřní psychický život, city</a:t>
            </a:r>
          </a:p>
          <a:p>
            <a:pPr eaLnBrk="1" hangingPunct="1"/>
            <a:r>
              <a:rPr lang="cs-CZ" altLang="cs-CZ" b="1" smtClean="0"/>
              <a:t>Chování:</a:t>
            </a:r>
            <a:r>
              <a:rPr lang="cs-CZ" altLang="cs-CZ" smtClean="0"/>
              <a:t> je vidět navenek, nemusí být spontánní</a:t>
            </a:r>
          </a:p>
          <a:p>
            <a:pPr eaLnBrk="1" hangingPunct="1"/>
            <a:r>
              <a:rPr lang="cs-CZ" altLang="cs-CZ" b="1" smtClean="0"/>
              <a:t>Jednání:</a:t>
            </a:r>
            <a:r>
              <a:rPr lang="cs-CZ" altLang="cs-CZ" smtClean="0"/>
              <a:t> záměrná činnost 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Význam psychologie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altLang="cs-CZ" smtClean="0"/>
              <a:t>Uplatnění v mnoha oblastech lidské činnosti: </a:t>
            </a:r>
          </a:p>
          <a:p>
            <a:pPr eaLnBrk="1" hangingPunct="1"/>
            <a:r>
              <a:rPr lang="cs-CZ" altLang="cs-CZ" smtClean="0"/>
              <a:t>Výchova</a:t>
            </a:r>
          </a:p>
          <a:p>
            <a:pPr eaLnBrk="1" hangingPunct="1"/>
            <a:r>
              <a:rPr lang="cs-CZ" altLang="cs-CZ" smtClean="0"/>
              <a:t>Vzdělávání</a:t>
            </a:r>
          </a:p>
          <a:p>
            <a:pPr eaLnBrk="1" hangingPunct="1"/>
            <a:r>
              <a:rPr lang="cs-CZ" altLang="cs-CZ" smtClean="0"/>
              <a:t>Zdravotnictví</a:t>
            </a:r>
          </a:p>
          <a:p>
            <a:pPr eaLnBrk="1" hangingPunct="1"/>
            <a:r>
              <a:rPr lang="cs-CZ" altLang="cs-CZ" smtClean="0"/>
              <a:t>Poradenství</a:t>
            </a:r>
          </a:p>
          <a:p>
            <a:pPr eaLnBrk="1" hangingPunct="1"/>
            <a:r>
              <a:rPr lang="cs-CZ" altLang="cs-CZ" smtClean="0"/>
              <a:t>Sociální práci</a:t>
            </a:r>
          </a:p>
          <a:p>
            <a:pPr eaLnBrk="1" hangingPunct="1">
              <a:buFontTx/>
              <a:buNone/>
            </a:pPr>
            <a:endParaRPr lang="cs-CZ" altLang="cs-CZ" smtClean="0"/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Psychologie pomáhá: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poznávat lidi</a:t>
            </a:r>
          </a:p>
          <a:p>
            <a:pPr eaLnBrk="1" hangingPunct="1"/>
            <a:r>
              <a:rPr lang="cs-CZ" altLang="cs-CZ" smtClean="0"/>
              <a:t>působit na lidi</a:t>
            </a:r>
          </a:p>
          <a:p>
            <a:pPr eaLnBrk="1" hangingPunct="1"/>
            <a:r>
              <a:rPr lang="cs-CZ" altLang="cs-CZ" smtClean="0"/>
              <a:t>lépe poznat sebe sama, zlepšit způsob učení, práce, porozumění s druhými lidmi</a:t>
            </a:r>
          </a:p>
          <a:p>
            <a:pPr eaLnBrk="1" hangingPunct="1"/>
            <a:r>
              <a:rPr lang="cs-CZ" altLang="cs-CZ" smtClean="0"/>
              <a:t>ke šťastnějšímu životu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Přístupy k psychice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400" b="1" smtClean="0"/>
              <a:t>Biologický přístup</a:t>
            </a:r>
            <a:r>
              <a:rPr lang="cs-CZ" altLang="cs-CZ" sz="2400" smtClean="0"/>
              <a:t> – vztah lidského jednání s činností CNS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400" b="1" smtClean="0"/>
              <a:t>Behaviorální přístup</a:t>
            </a:r>
            <a:r>
              <a:rPr lang="cs-CZ" altLang="cs-CZ" sz="2400" smtClean="0"/>
              <a:t> – pouze vnější aktivity organismu, které je možno pozorovat a měřit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400" b="1" smtClean="0"/>
              <a:t>Kognitivní přístup</a:t>
            </a:r>
            <a:r>
              <a:rPr lang="cs-CZ" altLang="cs-CZ" sz="2400" smtClean="0"/>
              <a:t> – zabývá se duševními procesy (vnímání, zapamatování, myšlení, řešení problémů) a jejich vztahem k chování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400" b="1" smtClean="0"/>
              <a:t>Psychoanalytický přístup</a:t>
            </a:r>
            <a:r>
              <a:rPr lang="cs-CZ" altLang="cs-CZ" sz="2400" smtClean="0"/>
              <a:t> – zabývá se nevědomím, potlačením sexuálních pudů a agresivních impulsů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400" b="1" smtClean="0"/>
              <a:t>Fenomenologický přístup</a:t>
            </a:r>
            <a:r>
              <a:rPr lang="cs-CZ" altLang="cs-CZ" sz="2400" smtClean="0"/>
              <a:t> – subjektivní  zkušenost jednotlivce</a:t>
            </a:r>
          </a:p>
          <a:p>
            <a:pPr eaLnBrk="1" hangingPunct="1">
              <a:lnSpc>
                <a:spcPct val="90000"/>
              </a:lnSpc>
            </a:pPr>
            <a:endParaRPr lang="cs-CZ" alt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Psychologické směry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b="1" smtClean="0"/>
              <a:t>Behaviorismus</a:t>
            </a:r>
            <a:r>
              <a:rPr lang="cs-CZ" altLang="cs-CZ" sz="2800" smtClean="0"/>
              <a:t> (J.B. Watson) – psychologie jako věda o chování, vnitřní podstatu jevů – prožívání neodhaluje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smtClean="0"/>
              <a:t>    - přispěl k rozvoji psychologie (učení)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b="1" smtClean="0"/>
              <a:t>Celostní psychologie (gestaltpsychologie) – </a:t>
            </a:r>
            <a:r>
              <a:rPr lang="cs-CZ" altLang="cs-CZ" sz="2800" smtClean="0"/>
              <a:t>psychika není jen souborem prvků duševní činnosti, je to nerozložitelný celek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b="1" smtClean="0"/>
              <a:t>Psychoanalýza (S. Freud, C.G. Jung)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800" smtClean="0"/>
              <a:t>   pracuje s pojmem nevědomí, které má vliv na chování</a:t>
            </a:r>
          </a:p>
          <a:p>
            <a:pPr eaLnBrk="1" hangingPunct="1">
              <a:lnSpc>
                <a:spcPct val="90000"/>
              </a:lnSpc>
            </a:pPr>
            <a:endParaRPr lang="cs-CZ" alt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400" b="1" smtClean="0"/>
              <a:t>Psychoanalýza (S. Freud, C.G. Jung)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400" smtClean="0"/>
              <a:t>- pracuje s pojmem nevědomí, které má vliv na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400" smtClean="0"/>
              <a:t> chování, aniž by si to člověk uvědomoval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400" smtClean="0"/>
              <a:t>- obsahem nevědomí je vše, co je v rozporu 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400" smtClean="0"/>
              <a:t>  etickými normami společnosti – např. sexuální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400" smtClean="0"/>
              <a:t>  pudy, pudy ničení a smrti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400" smtClean="0"/>
              <a:t>- projevem nevědomí jsou sny, přeřeknutí, chybné úkony,..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400" smtClean="0"/>
              <a:t>- Oidipovský a Elektřin komplex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400" smtClean="0"/>
              <a:t>- využití – zejm. v psychoterapii (řešení neuróz)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400" smtClean="0"/>
              <a:t>- kritika – přílišná biologizace motivů a dominance sexuálních zážitků</a:t>
            </a:r>
          </a:p>
          <a:p>
            <a:pPr eaLnBrk="1" hangingPunct="1">
              <a:lnSpc>
                <a:spcPct val="90000"/>
              </a:lnSpc>
            </a:pPr>
            <a:endParaRPr lang="cs-CZ" alt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b="1" smtClean="0"/>
              <a:t>Analytická psychologie (C.G. Jung)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smtClean="0"/>
              <a:t>- existují 2 druhy vědomí – individuální a kolektivní, příčinou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smtClean="0"/>
              <a:t>  psychických poruch je jejich přerušené spojení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b="1" smtClean="0"/>
              <a:t>Individuální psychologie (A. Adler)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smtClean="0"/>
              <a:t>- řeší vztah jedince ke společenskému prostředí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smtClean="0"/>
              <a:t>- vynucená podřízenost v raném dětství vede k pocitu méněcennosti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smtClean="0"/>
              <a:t>  vzniku neuróz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smtClean="0"/>
              <a:t>- potřeba používat vhodné výchovné prostředky k předcházení pocitům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smtClean="0"/>
              <a:t>  méněcennosti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b="1" smtClean="0"/>
              <a:t>Humanistická psychologie (A.H. Maslow, C.R. Rogers)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smtClean="0"/>
              <a:t>- psychologie jako věda o prožívání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smtClean="0"/>
              <a:t>- řeší existenciální problémy člověka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smtClean="0"/>
              <a:t>- důležité je, jak člověk vidí svět, ne jak se díváme na člověka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000" smtClean="0"/>
              <a:t>- seberealizace, smysl života a jeho naplnění</a:t>
            </a:r>
          </a:p>
          <a:p>
            <a:pPr eaLnBrk="1" hangingPunct="1">
              <a:lnSpc>
                <a:spcPct val="80000"/>
              </a:lnSpc>
            </a:pPr>
            <a:endParaRPr lang="cs-CZ" alt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Psychologické disciplíny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altLang="cs-CZ" b="1" smtClean="0"/>
              <a:t>Základní psychologické disciplíny</a:t>
            </a:r>
          </a:p>
          <a:p>
            <a:pPr eaLnBrk="1" hangingPunct="1"/>
            <a:r>
              <a:rPr lang="cs-CZ" altLang="cs-CZ" smtClean="0"/>
              <a:t>psychologie obecná </a:t>
            </a:r>
          </a:p>
          <a:p>
            <a:pPr eaLnBrk="1" hangingPunct="1"/>
            <a:r>
              <a:rPr lang="cs-CZ" altLang="cs-CZ" smtClean="0"/>
              <a:t>psychologie osobnosti</a:t>
            </a:r>
          </a:p>
          <a:p>
            <a:pPr eaLnBrk="1" hangingPunct="1"/>
            <a:r>
              <a:rPr lang="cs-CZ" altLang="cs-CZ" smtClean="0"/>
              <a:t>vývojová psychologie</a:t>
            </a:r>
          </a:p>
          <a:p>
            <a:pPr eaLnBrk="1" hangingPunct="1"/>
            <a:r>
              <a:rPr lang="cs-CZ" altLang="cs-CZ" smtClean="0"/>
              <a:t>sociální psychologie</a:t>
            </a:r>
          </a:p>
          <a:p>
            <a:pPr eaLnBrk="1" hangingPunct="1"/>
            <a:r>
              <a:rPr lang="cs-CZ" altLang="cs-CZ" smtClean="0"/>
              <a:t>psychopatologie</a:t>
            </a:r>
          </a:p>
          <a:p>
            <a:pPr eaLnBrk="1" hangingPunct="1"/>
            <a:r>
              <a:rPr lang="cs-CZ" altLang="cs-CZ" smtClean="0"/>
              <a:t>dějiny psychologie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altLang="cs-CZ" b="1" smtClean="0"/>
              <a:t>Speciální psychologické disciplíny 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(řeší dílčí psychologické problémy)</a:t>
            </a:r>
          </a:p>
          <a:p>
            <a:pPr eaLnBrk="1" hangingPunct="1"/>
            <a:r>
              <a:rPr lang="cs-CZ" altLang="cs-CZ" smtClean="0"/>
              <a:t>zoopsychologie</a:t>
            </a:r>
          </a:p>
          <a:p>
            <a:pPr eaLnBrk="1" hangingPunct="1"/>
            <a:r>
              <a:rPr lang="cs-CZ" altLang="cs-CZ" smtClean="0"/>
              <a:t>psychometrie</a:t>
            </a:r>
          </a:p>
          <a:p>
            <a:pPr eaLnBrk="1" hangingPunct="1"/>
            <a:r>
              <a:rPr lang="cs-CZ" altLang="cs-CZ" smtClean="0"/>
              <a:t>srovnávací psychologie</a:t>
            </a:r>
            <a:endParaRPr lang="cs-CZ" altLang="cs-CZ" b="1" smtClean="0"/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altLang="cs-CZ" b="1" smtClean="0"/>
              <a:t>Aplikované psychologické disciplíny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(zkoumají určitou oblast lidské činnosti)</a:t>
            </a:r>
            <a:endParaRPr lang="cs-CZ" altLang="cs-CZ" b="1" smtClean="0"/>
          </a:p>
          <a:p>
            <a:pPr eaLnBrk="1" hangingPunct="1"/>
            <a:r>
              <a:rPr lang="cs-CZ" altLang="cs-CZ" smtClean="0"/>
              <a:t>pedagogická psychologie</a:t>
            </a:r>
          </a:p>
          <a:p>
            <a:pPr eaLnBrk="1" hangingPunct="1"/>
            <a:r>
              <a:rPr lang="cs-CZ" altLang="cs-CZ" smtClean="0"/>
              <a:t>klinická psychologie</a:t>
            </a:r>
          </a:p>
          <a:p>
            <a:pPr eaLnBrk="1" hangingPunct="1"/>
            <a:r>
              <a:rPr lang="cs-CZ" altLang="cs-CZ" smtClean="0"/>
              <a:t>psychologie práce</a:t>
            </a:r>
          </a:p>
          <a:p>
            <a:pPr eaLnBrk="1" hangingPunct="1"/>
            <a:r>
              <a:rPr lang="cs-CZ" altLang="cs-CZ" smtClean="0"/>
              <a:t>poradenská psychologie</a:t>
            </a:r>
          </a:p>
          <a:p>
            <a:pPr eaLnBrk="1" hangingPunct="1"/>
            <a:r>
              <a:rPr lang="cs-CZ" altLang="cs-CZ" smtClean="0"/>
              <a:t>soudní psychologie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Úkol č. 1: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Vysvětlete rozdíl mezi psychologií, 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psychiatrií a psychoterapií.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Úkol č. 2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Podtrhněte pojem, který do následující řady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nepatří, vysvětlete, z jakého důvodu a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nahraďte ho jiným:</a:t>
            </a:r>
          </a:p>
          <a:p>
            <a:pPr eaLnBrk="1" hangingPunct="1"/>
            <a:endParaRPr lang="cs-CZ" altLang="cs-CZ" smtClean="0"/>
          </a:p>
          <a:p>
            <a:pPr eaLnBrk="1" hangingPunct="1">
              <a:buFontTx/>
              <a:buNone/>
            </a:pPr>
            <a:r>
              <a:rPr lang="cs-CZ" altLang="cs-CZ" sz="2000" smtClean="0"/>
              <a:t>pedagogická psych. – zoopsychologie– poradenská psych. –- soudní </a:t>
            </a:r>
          </a:p>
          <a:p>
            <a:pPr eaLnBrk="1" hangingPunct="1">
              <a:buFontTx/>
              <a:buNone/>
            </a:pPr>
            <a:r>
              <a:rPr lang="cs-CZ" altLang="cs-CZ" sz="2000" smtClean="0"/>
              <a:t>psych. </a:t>
            </a:r>
          </a:p>
          <a:p>
            <a:pPr eaLnBrk="1" hangingPunct="1">
              <a:buFontTx/>
              <a:buNone/>
            </a:pPr>
            <a:endParaRPr lang="cs-CZ" alt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Zdroje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mtClean="0"/>
              <a:t>DVOŘÁK, J. </a:t>
            </a:r>
            <a:r>
              <a:rPr lang="cs-CZ" altLang="cs-CZ" i="1" smtClean="0"/>
              <a:t>Odmaturuj ze společenských věd</a:t>
            </a:r>
            <a:r>
              <a:rPr lang="cs-CZ" altLang="cs-CZ" smtClean="0"/>
              <a:t>. Brno: Didaktis, 2008, ISBN 978-80-7358-122-0.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GILLERNOVÁ, I; MALOTÍNOVÁ, M. </a:t>
            </a:r>
            <a:r>
              <a:rPr lang="cs-CZ" altLang="cs-CZ" i="1" smtClean="0"/>
              <a:t>Psychologie pro SŠ</a:t>
            </a:r>
            <a:r>
              <a:rPr lang="cs-CZ" altLang="cs-CZ" smtClean="0"/>
              <a:t>. Praha: SPN, 1996, ISBN 80-04-26651-7.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HELUS, Z. </a:t>
            </a:r>
            <a:r>
              <a:rPr lang="cs-CZ" altLang="cs-CZ" i="1" smtClean="0"/>
              <a:t>Psychologie pro gymnázia</a:t>
            </a:r>
            <a:r>
              <a:rPr lang="cs-CZ" altLang="cs-CZ" smtClean="0"/>
              <a:t>. Praha: Fortuna, 1995, ISBN : 80-7168-406-6.</a:t>
            </a:r>
          </a:p>
          <a:p>
            <a:pPr eaLnBrk="1" hangingPunct="1">
              <a:lnSpc>
                <a:spcPct val="90000"/>
              </a:lnSpc>
            </a:pPr>
            <a:endParaRPr lang="cs-CZ" alt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4">
      <a:dk1>
        <a:srgbClr val="000000"/>
      </a:dk1>
      <a:lt1>
        <a:srgbClr val="DEF6F1"/>
      </a:lt1>
      <a:dk2>
        <a:srgbClr val="000000"/>
      </a:dk2>
      <a:lt2>
        <a:srgbClr val="969696"/>
      </a:lt2>
      <a:accent1>
        <a:srgbClr val="FFFFFF"/>
      </a:accent1>
      <a:accent2>
        <a:srgbClr val="8DC6FF"/>
      </a:accent2>
      <a:accent3>
        <a:srgbClr val="ECFAF7"/>
      </a:accent3>
      <a:accent4>
        <a:srgbClr val="000000"/>
      </a:accent4>
      <a:accent5>
        <a:srgbClr val="FFFFFF"/>
      </a:accent5>
      <a:accent6>
        <a:srgbClr val="7FB3E7"/>
      </a:accent6>
      <a:hlink>
        <a:srgbClr val="0066CC"/>
      </a:hlink>
      <a:folHlink>
        <a:srgbClr val="00A8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847</Words>
  <Application>Microsoft Office PowerPoint</Application>
  <PresentationFormat>Předvádění na obrazovce (4:3)</PresentationFormat>
  <Paragraphs>136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Výchozí návrh</vt:lpstr>
      <vt:lpstr>Snímek 1</vt:lpstr>
      <vt:lpstr>Snímek 2</vt:lpstr>
      <vt:lpstr>Význam psychologie</vt:lpstr>
      <vt:lpstr>Psychologie jako věda</vt:lpstr>
      <vt:lpstr>Snímek 5</vt:lpstr>
      <vt:lpstr>Rozdělení ,,činností“ člověka</vt:lpstr>
      <vt:lpstr>Význam psychologie</vt:lpstr>
      <vt:lpstr>Psychologie pomáhá:</vt:lpstr>
      <vt:lpstr>Přístupy k psychice</vt:lpstr>
      <vt:lpstr>Psychologické směry</vt:lpstr>
      <vt:lpstr>Snímek 11</vt:lpstr>
      <vt:lpstr>Snímek 12</vt:lpstr>
      <vt:lpstr>Psychologické disciplíny</vt:lpstr>
      <vt:lpstr>Snímek 14</vt:lpstr>
      <vt:lpstr>Snímek 15</vt:lpstr>
      <vt:lpstr>Snímek 16</vt:lpstr>
      <vt:lpstr>Snímek 17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Psychologie – význam, směry, disciplíny</dc:title>
  <dc:creator>JH</dc:creator>
  <cp:lastModifiedBy>Dum</cp:lastModifiedBy>
  <cp:revision>18</cp:revision>
  <dcterms:created xsi:type="dcterms:W3CDTF">2014-05-04T13:59:22Z</dcterms:created>
  <dcterms:modified xsi:type="dcterms:W3CDTF">2014-06-09T08:30:01Z</dcterms:modified>
</cp:coreProperties>
</file>