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B99212-F2E9-41A0-B298-B7FFE47AA42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3BDD68-F950-470E-BE77-8603974E3D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3578AA-D11C-4F99-8F5A-7B2D2AFD843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F3E8C1-B585-45A3-9295-D539384C1D1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AD4699-8A18-4E45-82C7-95480429C3B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EF2218-9B8D-4782-B959-AA7C9CC9134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93801-A255-40C5-9546-A29C5CDB72F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AA7B61-26E3-423F-9059-6A52EB329B9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0FE224-5FC4-4E73-84CA-EAD469B8759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7FA837-D96B-47F9-9DBE-5D7AC909314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AF8075-431F-4128-AC34-26A022BB6F6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333710-265C-4043-8194-81A242B5373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703B8C2B-365B-4F44-B51E-09F00550F07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POTŘEBY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DUM _13</a:t>
            </a:r>
          </a:p>
        </p:txBody>
      </p:sp>
      <p:grpSp>
        <p:nvGrpSpPr>
          <p:cNvPr id="2052" name="Skupina 1"/>
          <p:cNvGrpSpPr>
            <a:grpSpLocks/>
          </p:cNvGrpSpPr>
          <p:nvPr/>
        </p:nvGrpSpPr>
        <p:grpSpPr bwMode="auto">
          <a:xfrm>
            <a:off x="395288" y="349250"/>
            <a:ext cx="8424862" cy="1063625"/>
            <a:chOff x="1187624" y="348726"/>
            <a:chExt cx="6521450" cy="762000"/>
          </a:xfrm>
        </p:grpSpPr>
        <p:pic>
          <p:nvPicPr>
            <p:cNvPr id="2054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55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3" name="obrázek 2" descr="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40088" y="1603375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5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graphicFrame>
        <p:nvGraphicFramePr>
          <p:cNvPr id="16440" name="Group 5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5334000"/>
        </p:xfrm>
        <a:graphic>
          <a:graphicData uri="http://schemas.openxmlformats.org/drawingml/2006/table">
            <a:tbl>
              <a:tblPr/>
              <a:tblGrid>
                <a:gridCol w="1131888"/>
                <a:gridCol w="2794000"/>
                <a:gridCol w="1544637"/>
                <a:gridCol w="2759075"/>
              </a:tblGrid>
              <a:tr h="601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školy: 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Střední škola sociální PERSPEKTIVA a Vyšší odborná škola, s.r.o.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Adresa: 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Mírová 218/6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Dubí III - Pozorka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projektu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KLÍČE K POZNÁVÁNÍ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Registrační číslo projektu: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CZ.1.07/1.5.00/34.0928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Šablona: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 pitchFamily="34" charset="-18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Times New Roman" pitchFamily="18" charset="0"/>
                        </a:rPr>
                        <a:t>III/2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Times New Roman" pitchFamily="18" charset="0"/>
                        </a:rPr>
                        <a:t>ICT INOVACE A ZKVALITNĚNÍ VÝUKY ICT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a číslo materiálu: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ODS_32_INOVACE_JTD1A_13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08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Vytvořeno: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14. 1. 2014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Autor: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Mgr. Martina Hašková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8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Vyučovací předmět: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Psychologie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Ročník: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I. ročník SOŠ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80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Výsledky vzdělávání dle RVP: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Žák dokáže definovat lidské potřeby, vysvětlí, jaké jsou priority při uspokojování potřeb, rozlišuje vyšší a nižší potřeby.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Typ interakce: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Kombinované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Druh výukového zdroje: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Prezentace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Klíčová slova: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Potřeby, hierarchie potřeb, vyšší potřeby, nižší potřeby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8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Anotace: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Didaktický učební materiál je určen pro žáky maturitních oborů SOŠ. Je zaměřen na prezentaci základních pojmů vztahujících se k tématu psychologie osobnosti. Lze využít jako samostatný studijní materiál nebo jako podklad k diskuzi.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3121" name="Skupina 1"/>
          <p:cNvGrpSpPr>
            <a:grpSpLocks/>
          </p:cNvGrpSpPr>
          <p:nvPr/>
        </p:nvGrpSpPr>
        <p:grpSpPr bwMode="auto">
          <a:xfrm>
            <a:off x="395288" y="349250"/>
            <a:ext cx="8424862" cy="1063625"/>
            <a:chOff x="1187624" y="348726"/>
            <a:chExt cx="6521450" cy="762000"/>
          </a:xfrm>
        </p:grpSpPr>
        <p:pic>
          <p:nvPicPr>
            <p:cNvPr id="3123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124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3122" name="obrázek 2" descr="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81350" y="1412875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Comic Sans MS" pitchFamily="66" charset="0"/>
              </a:rPr>
              <a:t>Potřeby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3000" smtClean="0">
                <a:latin typeface="Comic Sans MS" pitchFamily="66" charset="0"/>
              </a:rPr>
              <a:t>potřeba je základní motivační silou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30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cs-CZ" altLang="cs-CZ" sz="3000" smtClean="0">
                <a:latin typeface="Comic Sans MS" pitchFamily="66" charset="0"/>
              </a:rPr>
              <a:t>= subjektivně pociťovaný nedostatek nebo nadbytek něčeho, který člověk pociťuje jako nepříjemný a má snahu jej odstranit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30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Comic Sans MS" pitchFamily="66" charset="0"/>
              </a:rPr>
              <a:t>Druhy potřeb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14705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cs-CZ" altLang="cs-CZ" sz="3000" b="1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cs-CZ" altLang="cs-CZ" sz="3000" b="1" u="sng" smtClean="0">
                <a:latin typeface="Comic Sans MS" pitchFamily="66" charset="0"/>
              </a:rPr>
              <a:t>Nižší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3000" smtClean="0">
                <a:latin typeface="Comic Sans MS" pitchFamily="66" charset="0"/>
              </a:rPr>
              <a:t>základní, biologické, primární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3000" smtClean="0">
                <a:latin typeface="Comic Sans MS" pitchFamily="66" charset="0"/>
              </a:rPr>
              <a:t>potřeba kyslíku, spánku, dýchání, sexuální (souvisí s pudy)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30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3000" b="1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700213"/>
            <a:ext cx="8218487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3000" b="1" u="sng" smtClean="0">
                <a:latin typeface="Comic Sans MS" pitchFamily="66" charset="0"/>
              </a:rPr>
              <a:t>Vyšší </a:t>
            </a:r>
            <a:endParaRPr lang="cs-CZ" altLang="cs-CZ" sz="3000" u="sng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cs-CZ" altLang="cs-CZ" sz="3000" b="1" smtClean="0">
                <a:latin typeface="Comic Sans MS" pitchFamily="66" charset="0"/>
              </a:rPr>
              <a:t>poznávací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3000" b="1" smtClean="0">
                <a:latin typeface="Comic Sans MS" pitchFamily="66" charset="0"/>
              </a:rPr>
              <a:t>sociální </a:t>
            </a:r>
            <a:r>
              <a:rPr lang="cs-CZ" altLang="cs-CZ" sz="3000" smtClean="0">
                <a:latin typeface="Comic Sans MS" pitchFamily="66" charset="0"/>
              </a:rPr>
              <a:t>– uskutečňují se ve společenských vztazích (potřeba uznání, jistoty, bezpečí, přátelství,…)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3000" b="1" smtClean="0">
                <a:latin typeface="Comic Sans MS" pitchFamily="66" charset="0"/>
              </a:rPr>
              <a:t>estetické </a:t>
            </a:r>
            <a:r>
              <a:rPr lang="cs-CZ" altLang="cs-CZ" sz="3000" smtClean="0">
                <a:latin typeface="Comic Sans MS" pitchFamily="66" charset="0"/>
              </a:rPr>
              <a:t>– hledání a nalézání krásy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3000" b="1" smtClean="0">
                <a:latin typeface="Comic Sans MS" pitchFamily="66" charset="0"/>
              </a:rPr>
              <a:t>existenciální</a:t>
            </a:r>
            <a:r>
              <a:rPr lang="cs-CZ" altLang="cs-CZ" sz="3000" smtClean="0">
                <a:latin typeface="Comic Sans MS" pitchFamily="66" charset="0"/>
              </a:rPr>
              <a:t> – naplňovat v životě určitý záměr, cíl</a:t>
            </a:r>
            <a:endParaRPr lang="cs-CZ" altLang="cs-CZ" sz="3000" b="1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b="1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Comic Sans MS" pitchFamily="66" charset="0"/>
              </a:rPr>
              <a:t>Hierarchie potřeb</a:t>
            </a:r>
            <a:endParaRPr lang="cs-CZ" altLang="cs-CZ" b="1" smtClean="0">
              <a:latin typeface="Comic Sans MS" pitchFamily="66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Comic Sans MS" pitchFamily="66" charset="0"/>
              </a:rPr>
              <a:t>psycholog Abraham Herbert Maslow</a:t>
            </a:r>
          </a:p>
          <a:p>
            <a:pPr eaLnBrk="1" hangingPunct="1"/>
            <a:r>
              <a:rPr lang="cs-CZ" altLang="cs-CZ" smtClean="0">
                <a:latin typeface="Comic Sans MS" pitchFamily="66" charset="0"/>
              </a:rPr>
              <a:t>seřadil lidské potřeby hierarchicky podle důležitosti: nejnaléhavější -</a:t>
            </a:r>
            <a:r>
              <a:rPr lang="en-US" altLang="cs-CZ" smtClean="0">
                <a:latin typeface="Comic Sans MS" pitchFamily="66" charset="0"/>
              </a:rPr>
              <a:t>&gt;</a:t>
            </a:r>
            <a:r>
              <a:rPr lang="cs-CZ" altLang="cs-CZ" smtClean="0">
                <a:latin typeface="Comic Sans MS" pitchFamily="66" charset="0"/>
              </a:rPr>
              <a:t> nejméně naléhavé</a:t>
            </a:r>
          </a:p>
          <a:p>
            <a:pPr eaLnBrk="1" hangingPunct="1"/>
            <a:r>
              <a:rPr lang="cs-CZ" altLang="cs-CZ" smtClean="0">
                <a:latin typeface="Comic Sans MS" pitchFamily="66" charset="0"/>
              </a:rPr>
              <a:t>uspokojená potřeba už není motivační</a:t>
            </a:r>
          </a:p>
          <a:p>
            <a:pPr eaLnBrk="1" hangingPunct="1"/>
            <a:r>
              <a:rPr lang="cs-CZ" altLang="cs-CZ" smtClean="0">
                <a:latin typeface="Comic Sans MS" pitchFamily="66" charset="0"/>
              </a:rPr>
              <a:t>1 potřeba uspokojena – objevuje se nová</a:t>
            </a:r>
          </a:p>
          <a:p>
            <a:pPr eaLnBrk="1" hangingPunct="1"/>
            <a:r>
              <a:rPr lang="cs-CZ" altLang="cs-CZ" smtClean="0">
                <a:latin typeface="Comic Sans MS" pitchFamily="66" charset="0"/>
              </a:rPr>
              <a:t>nejdříve člověk uspokojuje nejzákladnější potřeby – pak vyšší</a:t>
            </a:r>
          </a:p>
          <a:p>
            <a:pPr eaLnBrk="1" hangingPunct="1"/>
            <a:endParaRPr lang="cs-CZ" altLang="cs-CZ" smtClean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Comic Sans MS" pitchFamily="66" charset="0"/>
              </a:rPr>
              <a:t>Maslowova pyramida potřeb</a:t>
            </a:r>
          </a:p>
        </p:txBody>
      </p:sp>
      <p:pic>
        <p:nvPicPr>
          <p:cNvPr id="8195" name="Picture 4" descr="Maslowova pyramida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92275" y="1484313"/>
            <a:ext cx="5327650" cy="3600450"/>
          </a:xfrm>
          <a:noFill/>
        </p:spPr>
      </p:pic>
      <p:sp>
        <p:nvSpPr>
          <p:cNvPr id="8196" name="Text Box 9"/>
          <p:cNvSpPr txBox="1">
            <a:spLocks noChangeArrowheads="1"/>
          </p:cNvSpPr>
          <p:nvPr/>
        </p:nvSpPr>
        <p:spPr bwMode="auto">
          <a:xfrm>
            <a:off x="1743075" y="503237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 altLang="cs-CZ"/>
          </a:p>
        </p:txBody>
      </p:sp>
      <p:sp>
        <p:nvSpPr>
          <p:cNvPr id="8197" name="Text Box 10"/>
          <p:cNvSpPr txBox="1">
            <a:spLocks noChangeArrowheads="1"/>
          </p:cNvSpPr>
          <p:nvPr/>
        </p:nvSpPr>
        <p:spPr bwMode="auto">
          <a:xfrm>
            <a:off x="4067175" y="5084763"/>
            <a:ext cx="692150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altLang="cs-CZ" sz="1400">
                <a:latin typeface="Comic Sans MS" pitchFamily="66" charset="0"/>
              </a:rPr>
              <a:t>Obr. 1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628775"/>
            <a:ext cx="82296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400" b="1" u="sng" smtClean="0">
                <a:latin typeface="Comic Sans MS" pitchFamily="66" charset="0"/>
              </a:rPr>
              <a:t>fyziologické potřeby</a:t>
            </a:r>
            <a:r>
              <a:rPr lang="cs-CZ" altLang="cs-CZ" sz="2400" u="sng" smtClean="0">
                <a:latin typeface="Comic Sans MS" pitchFamily="66" charset="0"/>
              </a:rPr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smtClean="0">
                <a:latin typeface="Comic Sans MS" pitchFamily="66" charset="0"/>
              </a:rPr>
              <a:t>   - jejich uspokojení je nezbytné pro přežití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400" b="1" u="sng" smtClean="0">
                <a:latin typeface="Comic Sans MS" pitchFamily="66" charset="0"/>
              </a:rPr>
              <a:t>potřeba bezpečí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smtClean="0">
                <a:latin typeface="Comic Sans MS" pitchFamily="66" charset="0"/>
              </a:rPr>
              <a:t>   - pocit jistoty a bezpečí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smtClean="0">
                <a:latin typeface="Comic Sans MS" pitchFamily="66" charset="0"/>
              </a:rPr>
              <a:t>   - zajištění existence do budoucna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400" b="1" u="sng" smtClean="0">
                <a:latin typeface="Comic Sans MS" pitchFamily="66" charset="0"/>
              </a:rPr>
              <a:t>společenské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smtClean="0">
                <a:latin typeface="Comic Sans MS" pitchFamily="66" charset="0"/>
              </a:rPr>
              <a:t>   – přátelství, začlenit se mezi lidi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400" b="1" u="sng" smtClean="0">
                <a:latin typeface="Comic Sans MS" pitchFamily="66" charset="0"/>
              </a:rPr>
              <a:t>uznání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smtClean="0">
                <a:latin typeface="Comic Sans MS" pitchFamily="66" charset="0"/>
              </a:rPr>
              <a:t>   – sebeocenění, respekt od ostatních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400" b="1" u="sng" smtClean="0">
                <a:latin typeface="Comic Sans MS" pitchFamily="66" charset="0"/>
              </a:rPr>
              <a:t>seberealizace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smtClean="0">
                <a:latin typeface="Comic Sans MS" pitchFamily="66" charset="0"/>
              </a:rPr>
              <a:t>   – využití veškerého talentu a schopností, podle Maslowa nemůže být nikdy zcela naplněna</a:t>
            </a:r>
          </a:p>
          <a:p>
            <a:pPr eaLnBrk="1" hangingPunct="1">
              <a:lnSpc>
                <a:spcPct val="80000"/>
              </a:lnSpc>
            </a:pPr>
            <a:endParaRPr lang="cs-CZ" altLang="cs-CZ" sz="2400" smtClean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Comic Sans MS" pitchFamily="66" charset="0"/>
              </a:rPr>
              <a:t>podle Maslowa nelze uspokojit potřeby  vyšší, pokud nejsou uspokojeny potřeby nižší</a:t>
            </a:r>
          </a:p>
          <a:p>
            <a:pPr eaLnBrk="1" hangingPunct="1"/>
            <a:endParaRPr lang="cs-CZ" altLang="cs-CZ" smtClean="0">
              <a:latin typeface="Comic Sans MS" pitchFamily="66" charset="0"/>
            </a:endParaRPr>
          </a:p>
          <a:p>
            <a:pPr eaLnBrk="1" hangingPunct="1">
              <a:buFontTx/>
              <a:buNone/>
            </a:pPr>
            <a:r>
              <a:rPr lang="cs-CZ" altLang="cs-CZ" smtClean="0">
                <a:latin typeface="Comic Sans MS" pitchFamily="66" charset="0"/>
              </a:rPr>
              <a:t>Victor Frankl:</a:t>
            </a:r>
          </a:p>
          <a:p>
            <a:pPr eaLnBrk="1" hangingPunct="1"/>
            <a:r>
              <a:rPr lang="cs-CZ" altLang="cs-CZ" smtClean="0">
                <a:latin typeface="Comic Sans MS" pitchFamily="66" charset="0"/>
              </a:rPr>
              <a:t>v extrémních situacích vyšší potřeby mohou nahradit nižší (např. vězňové v koncentračních táborech</a:t>
            </a:r>
          </a:p>
          <a:p>
            <a:pPr eaLnBrk="1" hangingPunct="1"/>
            <a:endParaRPr lang="cs-CZ" altLang="cs-CZ" smtClean="0">
              <a:latin typeface="Comic Sans MS" pitchFamily="66" charset="0"/>
            </a:endParaRPr>
          </a:p>
          <a:p>
            <a:pPr eaLnBrk="1" hangingPunct="1"/>
            <a:endParaRPr lang="cs-CZ" altLang="cs-CZ" smtClean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800" b="1" u="sng" smtClean="0">
                <a:latin typeface="Comic Sans MS" pitchFamily="66" charset="0"/>
              </a:rPr>
              <a:t>Úkol č. 1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smtClean="0">
                <a:latin typeface="Comic Sans MS" pitchFamily="66" charset="0"/>
              </a:rPr>
              <a:t>Zakroužkujte pojem, který do následující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smtClean="0">
                <a:latin typeface="Comic Sans MS" pitchFamily="66" charset="0"/>
              </a:rPr>
              <a:t>řady nepatří, uveďte důvod a nahraďte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smtClean="0">
                <a:latin typeface="Comic Sans MS" pitchFamily="66" charset="0"/>
              </a:rPr>
              <a:t>jiným pojmem: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z="2800" smtClean="0">
              <a:latin typeface="Comic Sans MS" pitchFamily="66" charset="0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800" smtClean="0">
                <a:latin typeface="Comic Sans MS" pitchFamily="66" charset="0"/>
              </a:rPr>
              <a:t>spánek – odpočinek – láska – jídlo – kyslík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smtClean="0">
                <a:latin typeface="Comic Sans MS" pitchFamily="66" charset="0"/>
              </a:rPr>
              <a:t>  nepatří: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smtClean="0">
                <a:latin typeface="Comic Sans MS" pitchFamily="66" charset="0"/>
              </a:rPr>
              <a:t>  náhrada: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u="sng" smtClean="0">
                <a:latin typeface="Comic Sans MS" pitchFamily="66" charset="0"/>
              </a:rPr>
              <a:t>Úkol č. 2</a:t>
            </a:r>
          </a:p>
          <a:p>
            <a:pPr eaLnBrk="1" hangingPunct="1">
              <a:buFontTx/>
              <a:buNone/>
            </a:pPr>
            <a:r>
              <a:rPr lang="cs-CZ" altLang="cs-CZ" smtClean="0">
                <a:latin typeface="Comic Sans MS" pitchFamily="66" charset="0"/>
              </a:rPr>
              <a:t>Spojte pojmy, které spolu souvisí:</a:t>
            </a:r>
          </a:p>
          <a:p>
            <a:pPr eaLnBrk="1" hangingPunct="1">
              <a:buFontTx/>
              <a:buNone/>
            </a:pPr>
            <a:r>
              <a:rPr lang="cs-CZ" altLang="cs-CZ" smtClean="0">
                <a:latin typeface="Comic Sans MS" pitchFamily="66" charset="0"/>
              </a:rPr>
              <a:t>bezpečí                    fyziologické potřeby</a:t>
            </a:r>
          </a:p>
          <a:p>
            <a:pPr eaLnBrk="1" hangingPunct="1">
              <a:buFontTx/>
              <a:buNone/>
            </a:pPr>
            <a:r>
              <a:rPr lang="cs-CZ" altLang="cs-CZ" smtClean="0">
                <a:latin typeface="Comic Sans MS" pitchFamily="66" charset="0"/>
              </a:rPr>
              <a:t>hlad                          potřeby uznání</a:t>
            </a:r>
          </a:p>
          <a:p>
            <a:pPr eaLnBrk="1" hangingPunct="1">
              <a:buFontTx/>
              <a:buNone/>
            </a:pPr>
            <a:r>
              <a:rPr lang="cs-CZ" altLang="cs-CZ" smtClean="0">
                <a:latin typeface="Comic Sans MS" pitchFamily="66" charset="0"/>
              </a:rPr>
              <a:t>láska                         potřeby bezpečnosti</a:t>
            </a:r>
          </a:p>
          <a:p>
            <a:pPr eaLnBrk="1" hangingPunct="1">
              <a:buFontTx/>
              <a:buNone/>
            </a:pPr>
            <a:r>
              <a:rPr lang="cs-CZ" altLang="cs-CZ" smtClean="0">
                <a:latin typeface="Comic Sans MS" pitchFamily="66" charset="0"/>
              </a:rPr>
              <a:t>sebeúcta                   společenské potřeby            </a:t>
            </a:r>
          </a:p>
          <a:p>
            <a:pPr eaLnBrk="1" hangingPunct="1">
              <a:buFontTx/>
              <a:buNone/>
            </a:pPr>
            <a:endParaRPr lang="cs-CZ" altLang="cs-CZ" smtClean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Comic Sans MS" pitchFamily="66" charset="0"/>
              </a:rPr>
              <a:t>Zdroje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400" smtClean="0">
                <a:latin typeface="Comic Sans MS" pitchFamily="66" charset="0"/>
              </a:rPr>
              <a:t>DVOŘÁK, J. </a:t>
            </a:r>
            <a:r>
              <a:rPr lang="cs-CZ" altLang="cs-CZ" sz="2400" i="1" smtClean="0">
                <a:latin typeface="Comic Sans MS" pitchFamily="66" charset="0"/>
              </a:rPr>
              <a:t>Odmaturuj ze společenských věd</a:t>
            </a:r>
            <a:r>
              <a:rPr lang="cs-CZ" altLang="cs-CZ" sz="2400" smtClean="0">
                <a:latin typeface="Comic Sans MS" pitchFamily="66" charset="0"/>
              </a:rPr>
              <a:t>. Brno: Didaktis, 2008, ISBN 978-80-7358-122-0.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smtClean="0">
                <a:latin typeface="Comic Sans MS" pitchFamily="66" charset="0"/>
              </a:rPr>
              <a:t>HELUS, Z. </a:t>
            </a:r>
            <a:r>
              <a:rPr lang="cs-CZ" altLang="cs-CZ" sz="2400" i="1" smtClean="0">
                <a:latin typeface="Comic Sans MS" pitchFamily="66" charset="0"/>
              </a:rPr>
              <a:t>Psychologie pro gymnázia</a:t>
            </a:r>
            <a:r>
              <a:rPr lang="cs-CZ" altLang="cs-CZ" sz="2400" smtClean="0">
                <a:latin typeface="Comic Sans MS" pitchFamily="66" charset="0"/>
              </a:rPr>
              <a:t>. Praha: Fortuna, 1995, ISBN : 80-7168-406-6.</a:t>
            </a:r>
          </a:p>
          <a:p>
            <a:pPr eaLnBrk="1" hangingPunct="1">
              <a:lnSpc>
                <a:spcPct val="90000"/>
              </a:lnSpc>
            </a:pPr>
            <a:endParaRPr lang="cs-CZ" altLang="cs-CZ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altLang="cs-CZ" sz="2400" smtClean="0">
                <a:latin typeface="Comic Sans MS" pitchFamily="66" charset="0"/>
              </a:rPr>
              <a:t>Obr. 1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smtClean="0">
                <a:latin typeface="Comic Sans MS" pitchFamily="66" charset="0"/>
              </a:rPr>
              <a:t>   AUTOR NEUVEDEN. </a:t>
            </a:r>
            <a:r>
              <a:rPr lang="cs-CZ" altLang="cs-CZ" sz="2400" i="1" smtClean="0">
                <a:latin typeface="Comic Sans MS" pitchFamily="66" charset="0"/>
              </a:rPr>
              <a:t>http://zrcadlo.blogspot.cz</a:t>
            </a:r>
            <a:r>
              <a:rPr lang="cs-CZ" altLang="cs-CZ" sz="2400" smtClean="0">
                <a:latin typeface="Comic Sans MS" pitchFamily="66" charset="0"/>
              </a:rPr>
              <a:t> [online]. [cit. 4.5.2014]. Dostupný na WWW: http://zrcadlo.blogspot.cz/2008/06/maslowova-pyramida.html </a:t>
            </a:r>
          </a:p>
          <a:p>
            <a:pPr eaLnBrk="1" hangingPunct="1">
              <a:lnSpc>
                <a:spcPct val="90000"/>
              </a:lnSpc>
            </a:pPr>
            <a:endParaRPr lang="cs-CZ" altLang="cs-CZ" sz="24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endParaRPr lang="cs-CZ" altLang="cs-CZ" sz="2400" smtClean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4">
      <a:dk1>
        <a:srgbClr val="000000"/>
      </a:dk1>
      <a:lt1>
        <a:srgbClr val="DEF6F1"/>
      </a:lt1>
      <a:dk2>
        <a:srgbClr val="000000"/>
      </a:dk2>
      <a:lt2>
        <a:srgbClr val="969696"/>
      </a:lt2>
      <a:accent1>
        <a:srgbClr val="FFFFFF"/>
      </a:accent1>
      <a:accent2>
        <a:srgbClr val="8DC6FF"/>
      </a:accent2>
      <a:accent3>
        <a:srgbClr val="ECFAF7"/>
      </a:accent3>
      <a:accent4>
        <a:srgbClr val="000000"/>
      </a:accent4>
      <a:accent5>
        <a:srgbClr val="FFFFFF"/>
      </a:accent5>
      <a:accent6>
        <a:srgbClr val="7FB3E7"/>
      </a:accent6>
      <a:hlink>
        <a:srgbClr val="0066CC"/>
      </a:hlink>
      <a:folHlink>
        <a:srgbClr val="00A8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490</Words>
  <Application>Microsoft Office PowerPoint</Application>
  <PresentationFormat>Předvádění na obrazovce (4:3)</PresentationFormat>
  <Paragraphs>92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Calibri</vt:lpstr>
      <vt:lpstr>Gill Sans MT</vt:lpstr>
      <vt:lpstr>Times New Roman</vt:lpstr>
      <vt:lpstr>Comic Sans MS</vt:lpstr>
      <vt:lpstr>Výchozí návrh</vt:lpstr>
      <vt:lpstr>POTŘEBY</vt:lpstr>
      <vt:lpstr>Snímek 2</vt:lpstr>
      <vt:lpstr>Potřeby</vt:lpstr>
      <vt:lpstr>Druhy potřeb</vt:lpstr>
      <vt:lpstr>Snímek 5</vt:lpstr>
      <vt:lpstr>Hierarchie potřeb</vt:lpstr>
      <vt:lpstr>Maslowova pyramida potřeb</vt:lpstr>
      <vt:lpstr>Snímek 8</vt:lpstr>
      <vt:lpstr>Snímek 9</vt:lpstr>
      <vt:lpstr>Snímek 10</vt:lpstr>
      <vt:lpstr>Snímek 11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JH</dc:creator>
  <cp:lastModifiedBy>Dum</cp:lastModifiedBy>
  <cp:revision>15</cp:revision>
  <dcterms:created xsi:type="dcterms:W3CDTF">2014-05-04T11:55:56Z</dcterms:created>
  <dcterms:modified xsi:type="dcterms:W3CDTF">2014-06-09T08:30:42Z</dcterms:modified>
</cp:coreProperties>
</file>