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61" r:id="rId15"/>
    <p:sldId id="273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259CB2-6751-4B8A-9BA6-126840EB02F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5C54B8-824C-4A29-BF1E-54EC003BB8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3539D7-3421-42DE-B545-89A73A5B53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34B52B-FA02-4580-9AB8-441375FEC79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698B83-3832-4529-898C-84373A09A5A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FE407-8773-43C7-B4DC-EA8A65019B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4919C3-596B-490C-BDA3-8CFA032493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A6202E-A0FD-4479-A38D-D33E0DF977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0F17C-D557-48E9-ADB8-1143C7C1861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A8217F-9FFB-4D52-8CC0-C23BCA98610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DB74DF-BD88-4F1B-A37A-02945ECCA9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DB356A-D60D-4769-A86C-8C212C77783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8C71C-7912-4A11-9BD5-E70566F04AF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46C402BC-3A10-4319-BF82-D842F4709E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Psychické procesy - vnímání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DUM_16</a:t>
            </a:r>
          </a:p>
        </p:txBody>
      </p:sp>
      <p:sp>
        <p:nvSpPr>
          <p:cNvPr id="2052" name="TextovéPole 1"/>
          <p:cNvSpPr txBox="1">
            <a:spLocks noChangeArrowheads="1"/>
          </p:cNvSpPr>
          <p:nvPr/>
        </p:nvSpPr>
        <p:spPr bwMode="auto">
          <a:xfrm>
            <a:off x="250825" y="333375"/>
            <a:ext cx="8569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grpSp>
        <p:nvGrpSpPr>
          <p:cNvPr id="2053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2055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6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4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92463" y="13731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19509" name="Group 5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84432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97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III/2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ICT INOVACE A ZKVALITNĚNÍ VÝUKY ICT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ODS_32_INOVACE_JTD1A_16</a:t>
                      </a:r>
                      <a:endParaRPr kumimoji="0" lang="cs-CZ" alt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12. 1. 2013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definuje podstatu vnímání, rozliší a na příkladu vysvětlí základní zákony vnímání.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Vnímání, sociální percepce, zákony vnímání, počitky, vjemy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5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z obecné psychologie. Lze využít jako samostatný studijní materiál nebo jako podklad k diskuzi.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121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3123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24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122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92463" y="134143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Vnímání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= psychický proces, kterým poznáváme to, co v přítomném okamžiku působí na naše smysly</a:t>
            </a:r>
          </a:p>
          <a:p>
            <a:pPr eaLnBrk="1" hangingPunct="1"/>
            <a:r>
              <a:rPr lang="cs-CZ" altLang="cs-CZ" smtClean="0"/>
              <a:t>získáváme informace: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- o vnějším světě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- o poloze našeho těla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- o stavu vnitřních orgánů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Počitky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altLang="cs-CZ" b="1" smtClean="0"/>
          </a:p>
          <a:p>
            <a:pPr eaLnBrk="1" hangingPunct="1"/>
            <a:r>
              <a:rPr lang="cs-CZ" altLang="cs-CZ" smtClean="0"/>
              <a:t>prostřednictvím smyslů přijímáme různé podněty: zvuk, chuť, barvu,….podněty převedeny do CNS a zde vznikají tzv. POČITKY 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např. počitek červené barvy, tepla, chuti,…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Vjemy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vznikají z počitků – vnímáme jevy jako celek (např. červené jablko)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při vnímání nejde jen o obraz předmětu, ale i o jeho poznání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- </a:t>
            </a:r>
            <a:r>
              <a:rPr lang="cs-CZ" altLang="cs-CZ" sz="2800" smtClean="0"/>
              <a:t>zrakové 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  - chuťové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  - hmatové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  - sluchové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  - čichové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Zvláštní druhy vjemů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smtClean="0"/>
              <a:t>   - vnímání prostoru</a:t>
            </a:r>
            <a:r>
              <a:rPr lang="cs-CZ" altLang="cs-CZ" sz="2800" smtClean="0"/>
              <a:t> – pravolevá orientace,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zrakový a pohybový analyzátor</a:t>
            </a:r>
          </a:p>
          <a:p>
            <a:pPr eaLnBrk="1" hangingPunct="1">
              <a:buFontTx/>
              <a:buNone/>
            </a:pPr>
            <a:r>
              <a:rPr lang="cs-CZ" altLang="cs-CZ" sz="2800" b="1" smtClean="0"/>
              <a:t>   - vnímání času</a:t>
            </a:r>
            <a:r>
              <a:rPr lang="cs-CZ" altLang="cs-CZ" sz="2800" smtClean="0"/>
              <a:t> – zakládá se na zkušenosti a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učení, schopnost rozlišovat mezi minulostí,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přítomností a budoucností</a:t>
            </a:r>
          </a:p>
          <a:p>
            <a:pPr eaLnBrk="1" hangingPunct="1">
              <a:buFontTx/>
              <a:buNone/>
            </a:pPr>
            <a:r>
              <a:rPr lang="cs-CZ" altLang="cs-CZ" sz="2800" b="1" smtClean="0"/>
              <a:t>   - vnímání pohybu</a:t>
            </a:r>
            <a:r>
              <a:rPr lang="cs-CZ" altLang="cs-CZ" sz="2800" smtClean="0"/>
              <a:t> -  komplexní jev, dominuje 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zrak, sluch, hmat</a:t>
            </a:r>
            <a:endParaRPr lang="cs-CZ" altLang="cs-CZ" sz="2800" b="1" smtClean="0"/>
          </a:p>
          <a:p>
            <a:pPr eaLnBrk="1" hangingPunct="1"/>
            <a:endParaRPr lang="cs-CZ" altLang="cs-CZ" sz="2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Rozdíly ve vnímání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Závisí: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na stavu receptorů a CNS (hluší, slyšící)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na všímavosti jedince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na zájmech člověka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na citech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vnímání ovlivněno zkušeností, pamětí, myšlením (zdokonaluje se v průběhu života)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x</a:t>
            </a:r>
          </a:p>
          <a:p>
            <a:pPr eaLnBrk="1" hangingPunct="1"/>
            <a:r>
              <a:rPr lang="cs-CZ" altLang="cs-CZ" smtClean="0"/>
              <a:t>zkušenost, myšlení, city mohou ale vést i ke klamům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např. zamilovanost – růžové brýle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    afekty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Výběrovost lidského vnímání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nemůžeme zachytit vše</a:t>
            </a:r>
          </a:p>
          <a:p>
            <a:pPr eaLnBrk="1" hangingPunct="1"/>
            <a:r>
              <a:rPr lang="cs-CZ" altLang="cs-CZ" smtClean="0"/>
              <a:t>nesmírné množství podnětů – vybíráme si</a:t>
            </a:r>
          </a:p>
          <a:p>
            <a:pPr eaLnBrk="1" hangingPunct="1"/>
            <a:r>
              <a:rPr lang="cs-CZ" altLang="cs-CZ" smtClean="0"/>
              <a:t>např. určité věci vnímáme zřetelněji (figura), vše ostatní tvoří pozadí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Zákony vnímání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1) zákon dobrého tvaru</a:t>
            </a:r>
          </a:p>
          <a:p>
            <a:pPr eaLnBrk="1" hangingPunct="1">
              <a:buFontTx/>
              <a:buNone/>
            </a:pPr>
            <a:endParaRPr lang="cs-CZ" altLang="cs-CZ" sz="1800" smtClean="0"/>
          </a:p>
          <a:p>
            <a:pPr eaLnBrk="1" hangingPunct="1">
              <a:buFontTx/>
              <a:buNone/>
            </a:pPr>
            <a:r>
              <a:rPr lang="cs-CZ" altLang="cs-CZ" sz="1800" smtClean="0"/>
              <a:t>                                          Obr. č.1</a:t>
            </a: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pic>
        <p:nvPicPr>
          <p:cNvPr id="11268" name="Picture 5" descr="220px-Kanizsa_triang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2852738"/>
            <a:ext cx="2095500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 Box 6"/>
          <p:cNvSpPr txBox="1">
            <a:spLocks noChangeArrowheads="1"/>
          </p:cNvSpPr>
          <p:nvPr/>
        </p:nvSpPr>
        <p:spPr bwMode="auto">
          <a:xfrm>
            <a:off x="250825" y="5351463"/>
            <a:ext cx="840898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altLang="cs-CZ" sz="1400"/>
              <a:t>Naše vnímaní má tendenci vnímat obrázek jako dva trojúhelníky, přičemž barvu trojúhelníku směřujícího </a:t>
            </a:r>
          </a:p>
          <a:p>
            <a:r>
              <a:rPr lang="cs-CZ" altLang="cs-CZ" sz="1400"/>
              <a:t>dolů vnímáme kvůli většímu rozlišení jako světlejší než barvu pozadí.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z="2400" smtClean="0"/>
          </a:p>
          <a:p>
            <a:pPr eaLnBrk="1" hangingPunct="1">
              <a:buFontTx/>
              <a:buNone/>
            </a:pPr>
            <a:r>
              <a:rPr lang="cs-CZ" altLang="cs-CZ" smtClean="0"/>
              <a:t>   2) zákon blízkosti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- části lokalizované blízko sebe mají tendenci se ve vjemu spojovat a vytvářet celek</a:t>
            </a:r>
          </a:p>
          <a:p>
            <a:pPr eaLnBrk="1" hangingPunct="1">
              <a:buFontTx/>
              <a:buNone/>
            </a:pP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 </a:t>
            </a:r>
          </a:p>
        </p:txBody>
      </p:sp>
      <p:sp>
        <p:nvSpPr>
          <p:cNvPr id="12292" name="AutoShape 5" descr="9k=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12293" name="Picture 7" descr="trojuhelni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4149725"/>
            <a:ext cx="18573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4" name="Text Box 8"/>
          <p:cNvSpPr txBox="1">
            <a:spLocks noChangeArrowheads="1"/>
          </p:cNvSpPr>
          <p:nvPr/>
        </p:nvSpPr>
        <p:spPr bwMode="auto">
          <a:xfrm>
            <a:off x="3327400" y="3665538"/>
            <a:ext cx="1060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altLang="cs-CZ"/>
              <a:t>Obr. č. 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smtClean="0"/>
              <a:t>  3) zákon podobnosti</a:t>
            </a:r>
          </a:p>
          <a:p>
            <a:pPr eaLnBrk="1" hangingPunct="1">
              <a:buFontTx/>
              <a:buNone/>
            </a:pP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    - máme tendenci přiřazovat k sobě podobné tvary a vnímat je jako celky </a:t>
            </a:r>
          </a:p>
        </p:txBody>
      </p:sp>
      <p:pic>
        <p:nvPicPr>
          <p:cNvPr id="13316" name="Picture 5" descr="kolecka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76825" y="2708275"/>
            <a:ext cx="1825625" cy="1873250"/>
          </a:xfrm>
          <a:noFill/>
        </p:spPr>
      </p:pic>
      <p:sp>
        <p:nvSpPr>
          <p:cNvPr id="13317" name="Text Box 8"/>
          <p:cNvSpPr txBox="1">
            <a:spLocks noChangeArrowheads="1"/>
          </p:cNvSpPr>
          <p:nvPr/>
        </p:nvSpPr>
        <p:spPr bwMode="auto">
          <a:xfrm>
            <a:off x="5003800" y="2276475"/>
            <a:ext cx="1060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altLang="cs-CZ"/>
              <a:t>Obr. č. 3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Při čtení vnímáme slova jako celek: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Př. V suoivsoltsi s vzýukemmna Cmabridge uinervtisy vlšyo njaveo, že nzeáelží na pořdaí psíemn ve solvě.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stačí, je-li zachováno první a poslední písmeno ve slově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Sociální vnímání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vnímáme lidi, s nimiž se stýkáme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tzv. sociální percepce (zabývá se jí sociální psychologie)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Úkol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podtrhněte, který výraz do definice patří: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/>
              <a:t>    Prostřednictvím smyslů přijímáme různé podněty: zvuk, chuť, barvu,….podněty převedeny do CNS a zde vznikají tzv. </a:t>
            </a:r>
            <a:r>
              <a:rPr lang="cs-CZ" altLang="cs-CZ" sz="2400" b="1" smtClean="0"/>
              <a:t>POČITKY / VJEMY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 smtClean="0"/>
              <a:t>    </a:t>
            </a:r>
            <a:r>
              <a:rPr lang="cs-CZ" altLang="cs-CZ" sz="2400" smtClean="0"/>
              <a:t>Podle zákona </a:t>
            </a:r>
            <a:r>
              <a:rPr lang="cs-CZ" altLang="cs-CZ" sz="2400" b="1" smtClean="0"/>
              <a:t>PODOBNOSTI / BLÍZKOSTI</a:t>
            </a:r>
            <a:r>
              <a:rPr lang="cs-CZ" altLang="cs-CZ" sz="2400" smtClean="0"/>
              <a:t> se části lokalizované blízko sebe mají tendenci ve vjemu spojovat a vytvářet celek.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 smtClean="0"/>
              <a:t>    </a:t>
            </a:r>
            <a:endParaRPr lang="cs-CZ" altLang="cs-CZ" sz="2800" b="1" smtClean="0"/>
          </a:p>
          <a:p>
            <a:pPr eaLnBrk="1" hangingPunct="1">
              <a:lnSpc>
                <a:spcPct val="80000"/>
              </a:lnSpc>
            </a:pPr>
            <a:endParaRPr lang="cs-CZ" altLang="cs-CZ" sz="2800" b="1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GILLERNOVÁ, I; MALOTÍNOVÁ, M. </a:t>
            </a:r>
            <a:r>
              <a:rPr lang="cs-CZ" altLang="cs-CZ" i="1" smtClean="0"/>
              <a:t>Psychologie pro SŠ</a:t>
            </a:r>
            <a:r>
              <a:rPr lang="cs-CZ" altLang="cs-CZ" smtClean="0"/>
              <a:t>. Praha: SPN, 1996, ISBN 80-04-26651-7.</a:t>
            </a:r>
          </a:p>
          <a:p>
            <a:pPr eaLnBrk="1" hangingPunct="1"/>
            <a:r>
              <a:rPr lang="cs-CZ" altLang="cs-CZ" smtClean="0"/>
              <a:t>HELUS, Z. </a:t>
            </a:r>
            <a:r>
              <a:rPr lang="cs-CZ" altLang="cs-CZ" i="1" smtClean="0"/>
              <a:t>Psychologie pro gymnázia</a:t>
            </a:r>
            <a:r>
              <a:rPr lang="cs-CZ" altLang="cs-CZ" smtClean="0"/>
              <a:t>. Praha: Fortuna, 1995, ISBN : 80-7168-406-6.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Obrázky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000" b="1" smtClean="0"/>
              <a:t>Obr. č. 1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000" smtClean="0"/>
              <a:t>      AUTOR NEUVEDEN. </a:t>
            </a:r>
            <a:r>
              <a:rPr lang="cs-CZ" altLang="cs-CZ" sz="2000" i="1" smtClean="0"/>
              <a:t>Wikipedia.cz</a:t>
            </a:r>
            <a:r>
              <a:rPr lang="cs-CZ" altLang="cs-CZ" sz="2000" smtClean="0"/>
              <a:t> [online]. [cit. 17.2.2014]. Dostupný na WWW: http://cs.wikipedia.org/wiki/Vn%C3%ADm%C3%A1n%C3%AD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/>
              <a:t>Obr. č. 2</a:t>
            </a:r>
            <a:endParaRPr lang="cs-CZ" altLang="cs-CZ" sz="2800" b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000" smtClean="0"/>
              <a:t>AUTOR NEUVEDEN. </a:t>
            </a:r>
            <a:r>
              <a:rPr lang="cs-CZ" altLang="cs-CZ" sz="2000" i="1" smtClean="0"/>
              <a:t>Samouk.cz</a:t>
            </a:r>
            <a:r>
              <a:rPr lang="cs-CZ" altLang="cs-CZ" sz="2000" smtClean="0"/>
              <a:t> [online]. [cit. 1O.1.2014]. Dostupný na WWW: http://www.samouk.cz/moodle/mod/presenter/view.php?open=1&amp;id=116&amp;chapterid=644</a:t>
            </a:r>
            <a:r>
              <a:rPr lang="cs-CZ" altLang="cs-CZ" sz="280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/>
              <a:t>Obr. č.3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000" b="1" smtClean="0"/>
              <a:t>      </a:t>
            </a:r>
            <a:r>
              <a:rPr lang="cs-CZ" altLang="cs-CZ" sz="2000" smtClean="0"/>
              <a:t>AUTOR NEUVEDEN. </a:t>
            </a:r>
            <a:r>
              <a:rPr lang="cs-CZ" altLang="cs-CZ" sz="2000" i="1" smtClean="0"/>
              <a:t>Samouk.cz</a:t>
            </a:r>
            <a:r>
              <a:rPr lang="cs-CZ" altLang="cs-CZ" sz="2000" smtClean="0"/>
              <a:t> [online]. [cit. 1O.1.2014]. Dostupný na WWW: http://www.samouk.cz/moodle/mod/presenter/view.php?open=1&amp;id=116&amp;chapterid=644</a:t>
            </a:r>
            <a:endParaRPr lang="cs-CZ" altLang="cs-CZ" sz="2000" b="1" smtClean="0"/>
          </a:p>
          <a:p>
            <a:pPr eaLnBrk="1" hangingPunct="1">
              <a:lnSpc>
                <a:spcPct val="90000"/>
              </a:lnSpc>
            </a:pPr>
            <a:endParaRPr lang="cs-CZ" altLang="cs-CZ" sz="2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725</Words>
  <Application>Microsoft Office PowerPoint</Application>
  <PresentationFormat>Předvádění na obrazovce (4:3)</PresentationFormat>
  <Paragraphs>114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Gill Sans MT</vt:lpstr>
      <vt:lpstr>Times New Roman</vt:lpstr>
      <vt:lpstr>Výchozí návrh</vt:lpstr>
      <vt:lpstr>Psychické procesy - vnímání</vt:lpstr>
      <vt:lpstr>Snímek 2</vt:lpstr>
      <vt:lpstr>Vnímání</vt:lpstr>
      <vt:lpstr>Počitky</vt:lpstr>
      <vt:lpstr>Vjemy</vt:lpstr>
      <vt:lpstr>Zvláštní druhy vjemů</vt:lpstr>
      <vt:lpstr>Rozdíly ve vnímání</vt:lpstr>
      <vt:lpstr>Snímek 8</vt:lpstr>
      <vt:lpstr>Výběrovost lidského vnímání</vt:lpstr>
      <vt:lpstr>Zákony vnímání</vt:lpstr>
      <vt:lpstr>Snímek 11</vt:lpstr>
      <vt:lpstr>Snímek 12</vt:lpstr>
      <vt:lpstr>Snímek 13</vt:lpstr>
      <vt:lpstr>Sociální vnímání</vt:lpstr>
      <vt:lpstr>Snímek 15</vt:lpstr>
      <vt:lpstr>Zdroje</vt:lpstr>
      <vt:lpstr>Obrázky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Psychické procesy - vnímání</dc:title>
  <dc:creator>JH</dc:creator>
  <cp:lastModifiedBy>Dum</cp:lastModifiedBy>
  <cp:revision>8</cp:revision>
  <dcterms:created xsi:type="dcterms:W3CDTF">2014-05-18T09:37:05Z</dcterms:created>
  <dcterms:modified xsi:type="dcterms:W3CDTF">2014-06-09T08:36:13Z</dcterms:modified>
</cp:coreProperties>
</file>