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22203-5C7D-4518-ACC5-1F2E5334746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6C51EA-7C10-4954-9AAA-2B3CF8F9E6D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0E0B5F-BA6B-4196-9E64-66C12DF6A7A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C8E4E8-4AC6-4962-A62B-AF2DF11B95E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65BDA-4DB3-4FB8-B9EF-76F0E9DF287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75DF92-2C8C-419F-9DF4-939EF0724EE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A9F258-D453-4007-9478-C147A56419C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E17E91-434B-4902-A3FD-6018B7F213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62A833-4062-4671-8281-185CBC957C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FA7B4D-E505-4288-BE3A-381A5D00EDA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38EBA4-78E5-4F4B-8169-2029636CE5D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30FA8-7722-4B6A-916B-BCBC6846DA4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BAD0F460-D364-4420-B9B4-7ADECCEB8CA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Paměť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DUM_18</a:t>
            </a:r>
          </a:p>
        </p:txBody>
      </p:sp>
      <p:grpSp>
        <p:nvGrpSpPr>
          <p:cNvPr id="2052" name="Skupina 1"/>
          <p:cNvGrpSpPr>
            <a:grpSpLocks/>
          </p:cNvGrpSpPr>
          <p:nvPr/>
        </p:nvGrpSpPr>
        <p:grpSpPr bwMode="auto">
          <a:xfrm>
            <a:off x="512763" y="206375"/>
            <a:ext cx="8424862" cy="1063625"/>
            <a:chOff x="1187624" y="348726"/>
            <a:chExt cx="6521450" cy="762000"/>
          </a:xfrm>
        </p:grpSpPr>
        <p:pic>
          <p:nvPicPr>
            <p:cNvPr id="2054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5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3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28975" y="1411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5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16436" name="Group 52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868863"/>
        </p:xfrm>
        <a:graphic>
          <a:graphicData uri="http://schemas.openxmlformats.org/drawingml/2006/table">
            <a:tbl>
              <a:tblPr/>
              <a:tblGrid>
                <a:gridCol w="1131888"/>
                <a:gridCol w="2794000"/>
                <a:gridCol w="1544637"/>
                <a:gridCol w="2759075"/>
              </a:tblGrid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školy: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Střední škola sociální PERSPEKTIVA a Vyšší odborná škola, s.r.o.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Adresa: 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Mírová 218/6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Dubí III - Pozorka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projektu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KLÍČE K POZNÁVÁNÍ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Registrační číslo projektu: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CZ.1.07/1.5.00/34.0928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III/2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ICT INOVACE A ZKVALITNĚNÍ VÝUKY ICT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a číslo materiálu: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ODS_32_INOVACE_JTD1A_18</a:t>
                      </a:r>
                      <a:endParaRPr kumimoji="0" lang="cs-CZ" alt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08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Vytvořeno: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1. 12. 2013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Autor: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Mgr. Martina Hašková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0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Vyučovací předmět: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Psychologie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Ročník: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I. ročník SOŠ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99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Výsledky vzdělávání dle RVP: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Žák charakterizuje druhy a typy paměti, popíše fáze paměťového procesu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Typ interakce: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Druh výukového zdroje: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Prezentace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Paměť, typy paměti, fáze paměti, zapomínání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50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Anotace: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Didaktický učební materiál je určen pro žáky maturitních oborů SOŠ. Je zaměřen na prezentaci základních pojmů z obecné psychologie. Lze využít jako samostatný studijní materiál nebo jako podklad k diskuzi.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3121" name="Skupina 1"/>
          <p:cNvGrpSpPr>
            <a:grpSpLocks/>
          </p:cNvGrpSpPr>
          <p:nvPr/>
        </p:nvGrpSpPr>
        <p:grpSpPr bwMode="auto">
          <a:xfrm>
            <a:off x="512763" y="206375"/>
            <a:ext cx="8424862" cy="1063625"/>
            <a:chOff x="1187624" y="348726"/>
            <a:chExt cx="6521450" cy="762000"/>
          </a:xfrm>
        </p:grpSpPr>
        <p:pic>
          <p:nvPicPr>
            <p:cNvPr id="3124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125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122" name="TextovéPole 2"/>
          <p:cNvSpPr txBox="1">
            <a:spLocks noChangeArrowheads="1"/>
          </p:cNvSpPr>
          <p:nvPr/>
        </p:nvSpPr>
        <p:spPr bwMode="auto">
          <a:xfrm>
            <a:off x="2916238" y="1412875"/>
            <a:ext cx="3095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pic>
        <p:nvPicPr>
          <p:cNvPr id="3123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9925" y="1401763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Paměť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1 z nejdůl. vlastností živých organismů</a:t>
            </a:r>
          </a:p>
          <a:p>
            <a:pPr eaLnBrk="1" hangingPunct="1"/>
            <a:r>
              <a:rPr lang="cs-CZ" altLang="cs-CZ" smtClean="0"/>
              <a:t>všemu se musíme učit a pamatovat si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= psychický proces, při kterém se ve vědomí člověka odrážejí minulé prožitky. Možnost získávat, uchovávat a vybavovat si dřívější myšlenky, vjemy, prožitky,…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Fáze paměti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800" b="1" smtClean="0"/>
              <a:t>1) zapamatování</a:t>
            </a:r>
            <a:endParaRPr lang="cs-CZ" altLang="cs-CZ" sz="28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b="1" smtClean="0"/>
              <a:t>    - </a:t>
            </a:r>
            <a:r>
              <a:rPr lang="cs-CZ" altLang="cs-CZ" sz="2800" smtClean="0"/>
              <a:t>nejdůležitější fáze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smtClean="0"/>
              <a:t>    - můžeme použít tzv. mnemotechnické pomůcky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smtClean="0"/>
              <a:t>      (např. průměr země = 6378 km – pomůcka: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smtClean="0"/>
              <a:t>      „šetři se osle“)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smtClean="0"/>
              <a:t>    - ovlivněno: motivací, IQ,…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b="1" smtClean="0"/>
              <a:t>2) uchování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b="1" smtClean="0"/>
              <a:t>3) vybavování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b="1" smtClean="0"/>
              <a:t>    -</a:t>
            </a:r>
            <a:r>
              <a:rPr lang="cs-CZ" altLang="cs-CZ" sz="2800" smtClean="0"/>
              <a:t> znovuuvedení do vědomí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b="1" smtClean="0"/>
              <a:t>    - </a:t>
            </a:r>
            <a:r>
              <a:rPr lang="cs-CZ" altLang="cs-CZ" sz="2800" smtClean="0"/>
              <a:t>úmyslné x spontánní</a:t>
            </a:r>
            <a:endParaRPr lang="cs-CZ" altLang="cs-CZ" sz="2800" b="1" smtClean="0"/>
          </a:p>
          <a:p>
            <a:pPr eaLnBrk="1" hangingPunct="1">
              <a:lnSpc>
                <a:spcPct val="80000"/>
              </a:lnSpc>
            </a:pPr>
            <a:endParaRPr lang="cs-CZ" altLang="cs-CZ" sz="28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Druhy paměti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b="1" smtClean="0"/>
              <a:t>mechanická paměť: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b="1" smtClean="0"/>
              <a:t>  - </a:t>
            </a:r>
            <a:r>
              <a:rPr lang="cs-CZ" altLang="cs-CZ" smtClean="0"/>
              <a:t>schopnost zapamatovat si např. seznam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  slov (např. nákupní seznam),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  mnohonásobné opakování téhož, často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  bez pochopení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b="1" smtClean="0"/>
              <a:t>logická: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- pochopení důležitého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altLang="cs-CZ" smtClean="0"/>
              <a:t>  - rychlejší osvojení, méně se zapomíná</a:t>
            </a:r>
          </a:p>
          <a:p>
            <a:pPr eaLnBrk="1" hangingPunct="1">
              <a:lnSpc>
                <a:spcPct val="90000"/>
              </a:lnSpc>
            </a:pPr>
            <a:endParaRPr lang="cs-CZ" altLang="cs-CZ" b="1" smtClean="0"/>
          </a:p>
          <a:p>
            <a:pPr eaLnBrk="1" hangingPunct="1">
              <a:lnSpc>
                <a:spcPct val="90000"/>
              </a:lnSpc>
            </a:pPr>
            <a:endParaRPr lang="cs-CZ" alt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záměrná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- slouží k osvojení většího rozsahu, je cíl zapamatovat si</a:t>
            </a:r>
          </a:p>
          <a:p>
            <a:pPr eaLnBrk="1" hangingPunct="1"/>
            <a:r>
              <a:rPr lang="cs-CZ" altLang="cs-CZ" b="1" smtClean="0"/>
              <a:t>bezděčná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- spontánní, chybí cíl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krátkodobá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- slouží k zapamatování na dobu minut (např. telefonní číslo)</a:t>
            </a:r>
          </a:p>
          <a:p>
            <a:pPr eaLnBrk="1" hangingPunct="1"/>
            <a:r>
              <a:rPr lang="cs-CZ" altLang="cs-CZ" b="1" smtClean="0"/>
              <a:t>dlouhodobá</a:t>
            </a:r>
          </a:p>
          <a:p>
            <a:pPr eaLnBrk="1" hangingPunct="1">
              <a:buFontTx/>
              <a:buNone/>
            </a:pPr>
            <a:r>
              <a:rPr lang="cs-CZ" altLang="cs-CZ" b="1" smtClean="0"/>
              <a:t>  </a:t>
            </a:r>
            <a:r>
              <a:rPr lang="cs-CZ" altLang="cs-CZ" smtClean="0"/>
              <a:t>- zapamatování informací, které budeme ještě potřebovat</a:t>
            </a:r>
            <a:endParaRPr lang="cs-CZ" altLang="cs-CZ" b="1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Typy paměti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názorná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- vychází ze smyslového vnímání, uplatňují se představy</a:t>
            </a:r>
          </a:p>
          <a:p>
            <a:pPr eaLnBrk="1" hangingPunct="1"/>
            <a:r>
              <a:rPr lang="cs-CZ" altLang="cs-CZ" b="1" smtClean="0"/>
              <a:t>slovně logická</a:t>
            </a:r>
          </a:p>
          <a:p>
            <a:pPr eaLnBrk="1" hangingPunct="1">
              <a:buFontTx/>
              <a:buNone/>
            </a:pPr>
            <a:r>
              <a:rPr lang="cs-CZ" altLang="cs-CZ" b="1" smtClean="0"/>
              <a:t>  </a:t>
            </a:r>
            <a:r>
              <a:rPr lang="cs-CZ" altLang="cs-CZ" smtClean="0"/>
              <a:t>- zapamatování slov, pojmů</a:t>
            </a:r>
            <a:endParaRPr lang="cs-CZ" altLang="cs-CZ" b="1" smtClean="0"/>
          </a:p>
          <a:p>
            <a:pPr eaLnBrk="1" hangingPunct="1"/>
            <a:r>
              <a:rPr lang="cs-CZ" altLang="cs-CZ" b="1" smtClean="0"/>
              <a:t>emocionální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- citové prožitky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Zapomínání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vyhasínání nervových spojů</a:t>
            </a:r>
          </a:p>
          <a:p>
            <a:pPr eaLnBrk="1" hangingPunct="1"/>
            <a:r>
              <a:rPr lang="cs-CZ" altLang="cs-CZ" smtClean="0"/>
              <a:t>pokud danou informace nevyužíváme, je vytěsněna do nevědomí</a:t>
            </a:r>
          </a:p>
          <a:p>
            <a:pPr eaLnBrk="1" hangingPunct="1"/>
            <a:r>
              <a:rPr lang="cs-CZ" altLang="cs-CZ" smtClean="0"/>
              <a:t>při častém užívání se nervový spoj posiluje</a:t>
            </a:r>
          </a:p>
          <a:p>
            <a:pPr eaLnBrk="1" hangingPunct="1">
              <a:buFontTx/>
              <a:buNone/>
            </a:pPr>
            <a:endParaRPr lang="cs-CZ" alt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zapomínání je obranný mechanismus paměti – abychom mohli přijímat nové informace</a:t>
            </a:r>
          </a:p>
          <a:p>
            <a:pPr eaLnBrk="1" hangingPunct="1"/>
            <a:r>
              <a:rPr lang="cs-CZ" altLang="cs-CZ" smtClean="0"/>
              <a:t>nejčastěji zapomínáme: věci, které by nás ohrožovaly, co nás nezajímá, mechanicky naučené, nepříjemné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Amnézie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ztráta paměti</a:t>
            </a:r>
          </a:p>
          <a:p>
            <a:pPr eaLnBrk="1" hangingPunct="1"/>
            <a:r>
              <a:rPr lang="cs-CZ" altLang="cs-CZ" smtClean="0"/>
              <a:t>může jí způsobit zranění, intoxikace (např. alkoholové okno, Alzheimerova choroba, stařecká demence</a:t>
            </a:r>
          </a:p>
          <a:p>
            <a:pPr eaLnBrk="1" hangingPunct="1"/>
            <a:r>
              <a:rPr lang="cs-CZ" altLang="cs-CZ" b="1" smtClean="0"/>
              <a:t>dětská amnézie:</a:t>
            </a:r>
            <a:endParaRPr lang="cs-CZ" altLang="cs-CZ" smtClean="0"/>
          </a:p>
          <a:p>
            <a:pPr eaLnBrk="1" hangingPunct="1"/>
            <a:r>
              <a:rPr lang="cs-CZ" altLang="cs-CZ" smtClean="0"/>
              <a:t>neschopnost si vybavit vzpomínky na 1. roky života</a:t>
            </a:r>
            <a:endParaRPr lang="cs-CZ" altLang="cs-CZ" b="1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Úkol č.1</a:t>
            </a:r>
          </a:p>
          <a:p>
            <a:pPr eaLnBrk="1" hangingPunct="1"/>
            <a:r>
              <a:rPr lang="cs-CZ" altLang="cs-CZ" smtClean="0"/>
              <a:t>Podtrhněte správnou odpověď:</a:t>
            </a:r>
          </a:p>
          <a:p>
            <a:pPr eaLnBrk="1" hangingPunct="1">
              <a:buFontTx/>
              <a:buNone/>
            </a:pPr>
            <a:r>
              <a:rPr lang="cs-CZ" altLang="cs-CZ" smtClean="0"/>
              <a:t>  </a:t>
            </a:r>
            <a:r>
              <a:rPr lang="cs-CZ" altLang="cs-CZ" sz="2400" smtClean="0"/>
              <a:t>1) slouží k osvojení většího rozsahu, je cíl zapamatovat si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               </a:t>
            </a:r>
            <a:r>
              <a:rPr lang="cs-CZ" altLang="cs-CZ" sz="2400" i="1" smtClean="0"/>
              <a:t>záměrná paměť/bezděčná paměť</a:t>
            </a:r>
          </a:p>
          <a:p>
            <a:pPr eaLnBrk="1" hangingPunct="1">
              <a:buFontTx/>
              <a:buNone/>
            </a:pPr>
            <a:r>
              <a:rPr lang="cs-CZ" altLang="cs-CZ" sz="2400" i="1" smtClean="0"/>
              <a:t>   </a:t>
            </a:r>
            <a:r>
              <a:rPr lang="cs-CZ" altLang="cs-CZ" sz="2400" smtClean="0"/>
              <a:t>2) slouží k zapamatování na dobu minut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               </a:t>
            </a:r>
            <a:r>
              <a:rPr lang="cs-CZ" altLang="cs-CZ" sz="2400" i="1" smtClean="0"/>
              <a:t>krátkodobá paměť/dlouhodobá paměť</a:t>
            </a:r>
          </a:p>
          <a:p>
            <a:pPr eaLnBrk="1" hangingPunct="1">
              <a:buFontTx/>
              <a:buNone/>
            </a:pPr>
            <a:r>
              <a:rPr lang="cs-CZ" altLang="cs-CZ" sz="2400" i="1" smtClean="0"/>
              <a:t>   </a:t>
            </a:r>
            <a:r>
              <a:rPr lang="cs-CZ" altLang="cs-CZ" sz="2400" smtClean="0"/>
              <a:t>3) nejdůležitější fáze paměti, ovlivěna např.inteligencí, IQ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               </a:t>
            </a:r>
            <a:r>
              <a:rPr lang="cs-CZ" altLang="cs-CZ" sz="2400" i="1" smtClean="0"/>
              <a:t>vybavování/zapama</a:t>
            </a:r>
            <a:r>
              <a:rPr lang="cs-CZ" altLang="cs-CZ" sz="2400" smtClean="0"/>
              <a:t>tování                </a:t>
            </a:r>
            <a:endParaRPr lang="cs-CZ" altLang="cs-CZ" sz="2400" i="1" smtClean="0"/>
          </a:p>
          <a:p>
            <a:pPr eaLnBrk="1" hangingPunct="1"/>
            <a:endParaRPr lang="cs-CZ" altLang="cs-CZ" sz="2400" i="1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Úkol č. 2</a:t>
            </a:r>
          </a:p>
          <a:p>
            <a:pPr eaLnBrk="1" hangingPunct="1"/>
            <a:r>
              <a:rPr lang="cs-CZ" altLang="cs-CZ" smtClean="0"/>
              <a:t>Spojte pojmy, které spolu souvisí:</a:t>
            </a:r>
          </a:p>
          <a:p>
            <a:pPr eaLnBrk="1" hangingPunct="1"/>
            <a:endParaRPr lang="cs-CZ" altLang="cs-CZ" smtClean="0"/>
          </a:p>
          <a:p>
            <a:pPr eaLnBrk="1" hangingPunct="1">
              <a:buFontTx/>
              <a:buNone/>
            </a:pPr>
            <a:r>
              <a:rPr lang="cs-CZ" altLang="cs-CZ" smtClean="0"/>
              <a:t>   </a:t>
            </a:r>
            <a:r>
              <a:rPr lang="cs-CZ" altLang="cs-CZ" sz="2400" smtClean="0"/>
              <a:t> amnézie                                   citové prožitky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  zapomínání                              ztráta paměti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  emocionální paměť                  telefonní číslo</a:t>
            </a:r>
          </a:p>
          <a:p>
            <a:pPr eaLnBrk="1" hangingPunct="1">
              <a:buFontTx/>
              <a:buNone/>
            </a:pPr>
            <a:r>
              <a:rPr lang="cs-CZ" altLang="cs-CZ" sz="2400" smtClean="0"/>
              <a:t>     krátkodobá                               obranný mechanismus</a:t>
            </a:r>
          </a:p>
          <a:p>
            <a:pPr eaLnBrk="1" hangingPunct="1">
              <a:buFontTx/>
              <a:buNone/>
            </a:pPr>
            <a:endParaRPr lang="cs-CZ" altLang="cs-CZ" sz="2400" smtClean="0"/>
          </a:p>
          <a:p>
            <a:pPr eaLnBrk="1" hangingPunct="1">
              <a:buFontTx/>
              <a:buNone/>
            </a:pPr>
            <a:r>
              <a:rPr lang="cs-CZ" altLang="cs-CZ" sz="2400" smtClean="0"/>
              <a:t>     </a:t>
            </a:r>
          </a:p>
          <a:p>
            <a:pPr eaLnBrk="1" hangingPunct="1">
              <a:buFontTx/>
              <a:buNone/>
            </a:pPr>
            <a:endParaRPr lang="cs-CZ" altLang="cs-CZ" smtClean="0"/>
          </a:p>
          <a:p>
            <a:pPr eaLnBrk="1" hangingPunct="1"/>
            <a:endParaRPr lang="cs-CZ" altLang="cs-CZ" smtClean="0"/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Zdroje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>
                <a:latin typeface="Comic Sans MS" pitchFamily="66" charset="0"/>
              </a:rPr>
              <a:t>DVOŘÁK, J. </a:t>
            </a:r>
            <a:r>
              <a:rPr lang="cs-CZ" altLang="cs-CZ" i="1" smtClean="0">
                <a:latin typeface="Comic Sans MS" pitchFamily="66" charset="0"/>
              </a:rPr>
              <a:t>Odmaturuj ze společenských věd</a:t>
            </a:r>
            <a:r>
              <a:rPr lang="cs-CZ" altLang="cs-CZ" smtClean="0">
                <a:latin typeface="Comic Sans MS" pitchFamily="66" charset="0"/>
              </a:rPr>
              <a:t>. Brno: Didaktis, 2008, ISBN 978-80-7358-122-0. </a:t>
            </a:r>
            <a:endParaRPr lang="cs-CZ" altLang="cs-CZ" smtClean="0"/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GILLERNOVÁ, I; MALOTÍNOVÁ, M. </a:t>
            </a:r>
            <a:r>
              <a:rPr lang="cs-CZ" altLang="cs-CZ" i="1" smtClean="0"/>
              <a:t>Psychologie pro SŠ</a:t>
            </a:r>
            <a:r>
              <a:rPr lang="cs-CZ" altLang="cs-CZ" smtClean="0"/>
              <a:t>. Praha: SPN, 1996, ISBN 80-04-26651-7.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HELUS, Z. </a:t>
            </a:r>
            <a:r>
              <a:rPr lang="cs-CZ" altLang="cs-CZ" i="1" smtClean="0"/>
              <a:t>Psychologie pro gymnázia</a:t>
            </a:r>
            <a:r>
              <a:rPr lang="cs-CZ" altLang="cs-CZ" smtClean="0"/>
              <a:t>. Praha: Fortuna, 1995, ISBN : 80-7168-406-6.</a:t>
            </a:r>
          </a:p>
          <a:p>
            <a:pPr eaLnBrk="1" hangingPunct="1">
              <a:lnSpc>
                <a:spcPct val="90000"/>
              </a:lnSpc>
            </a:pPr>
            <a:endParaRPr lang="cs-CZ" alt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4">
      <a:dk1>
        <a:srgbClr val="000000"/>
      </a:dk1>
      <a:lt1>
        <a:srgbClr val="DEF6F1"/>
      </a:lt1>
      <a:dk2>
        <a:srgbClr val="000000"/>
      </a:dk2>
      <a:lt2>
        <a:srgbClr val="969696"/>
      </a:lt2>
      <a:accent1>
        <a:srgbClr val="FFFFFF"/>
      </a:accent1>
      <a:accent2>
        <a:srgbClr val="8DC6FF"/>
      </a:accent2>
      <a:accent3>
        <a:srgbClr val="ECFAF7"/>
      </a:accent3>
      <a:accent4>
        <a:srgbClr val="000000"/>
      </a:accent4>
      <a:accent5>
        <a:srgbClr val="FFFFFF"/>
      </a:accent5>
      <a:accent6>
        <a:srgbClr val="7FB3E7"/>
      </a:accent6>
      <a:hlink>
        <a:srgbClr val="0066CC"/>
      </a:hlink>
      <a:folHlink>
        <a:srgbClr val="00A8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578</Words>
  <Application>Microsoft Office PowerPoint</Application>
  <PresentationFormat>Předvádění na obrazovce (4:3)</PresentationFormat>
  <Paragraphs>108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0" baseType="lpstr">
      <vt:lpstr>Arial</vt:lpstr>
      <vt:lpstr>Calibri</vt:lpstr>
      <vt:lpstr>Gill Sans MT</vt:lpstr>
      <vt:lpstr>Times New Roman</vt:lpstr>
      <vt:lpstr>Comic Sans MS</vt:lpstr>
      <vt:lpstr>Výchozí návrh</vt:lpstr>
      <vt:lpstr>Paměť</vt:lpstr>
      <vt:lpstr>Snímek 2</vt:lpstr>
      <vt:lpstr>Paměť</vt:lpstr>
      <vt:lpstr>Fáze paměti</vt:lpstr>
      <vt:lpstr>Druhy paměti</vt:lpstr>
      <vt:lpstr>Snímek 6</vt:lpstr>
      <vt:lpstr>Snímek 7</vt:lpstr>
      <vt:lpstr>Typy paměti</vt:lpstr>
      <vt:lpstr>Zapomínání</vt:lpstr>
      <vt:lpstr>Snímek 10</vt:lpstr>
      <vt:lpstr>Amnézie</vt:lpstr>
      <vt:lpstr>Snímek 12</vt:lpstr>
      <vt:lpstr>Snímek 13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Paměť</dc:title>
  <dc:creator>JH</dc:creator>
  <cp:lastModifiedBy>Dum</cp:lastModifiedBy>
  <cp:revision>8</cp:revision>
  <dcterms:created xsi:type="dcterms:W3CDTF">2014-05-18T11:43:27Z</dcterms:created>
  <dcterms:modified xsi:type="dcterms:W3CDTF">2014-06-09T08:42:39Z</dcterms:modified>
</cp:coreProperties>
</file>