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57" r:id="rId4"/>
    <p:sldId id="258" r:id="rId5"/>
    <p:sldId id="259" r:id="rId6"/>
    <p:sldId id="260" r:id="rId7"/>
    <p:sldId id="265" r:id="rId8"/>
    <p:sldId id="262" r:id="rId9"/>
    <p:sldId id="263" r:id="rId10"/>
    <p:sldId id="264" r:id="rId11"/>
    <p:sldId id="261" r:id="rId12"/>
    <p:sldId id="266" r:id="rId13"/>
    <p:sldId id="267" r:id="rId14"/>
    <p:sldId id="268" r:id="rId15"/>
    <p:sldId id="269" r:id="rId16"/>
    <p:sldId id="270" r:id="rId17"/>
    <p:sldId id="271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56B41-3078-4CAA-9F72-765CABD56E4F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5C572-8404-4BCC-840E-E23895F443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6538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56B41-3078-4CAA-9F72-765CABD56E4F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5C572-8404-4BCC-840E-E23895F443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9390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56B41-3078-4CAA-9F72-765CABD56E4F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5C572-8404-4BCC-840E-E23895F443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0152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56B41-3078-4CAA-9F72-765CABD56E4F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5C572-8404-4BCC-840E-E23895F443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6997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56B41-3078-4CAA-9F72-765CABD56E4F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5C572-8404-4BCC-840E-E23895F443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4959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56B41-3078-4CAA-9F72-765CABD56E4F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5C572-8404-4BCC-840E-E23895F443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0599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56B41-3078-4CAA-9F72-765CABD56E4F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5C572-8404-4BCC-840E-E23895F443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1869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56B41-3078-4CAA-9F72-765CABD56E4F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5C572-8404-4BCC-840E-E23895F443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8490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56B41-3078-4CAA-9F72-765CABD56E4F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5C572-8404-4BCC-840E-E23895F443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3286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56B41-3078-4CAA-9F72-765CABD56E4F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5C572-8404-4BCC-840E-E23895F443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4149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56B41-3078-4CAA-9F72-765CABD56E4F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5C572-8404-4BCC-840E-E23895F443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105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56B41-3078-4CAA-9F72-765CABD56E4F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25C572-8404-4BCC-840E-E23895F443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5514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altLang="cs-CZ" dirty="0" smtClean="0"/>
              <a:t>Inteligence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DUM_19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9" name="Skupina 1"/>
          <p:cNvGrpSpPr>
            <a:grpSpLocks/>
          </p:cNvGrpSpPr>
          <p:nvPr/>
        </p:nvGrpSpPr>
        <p:grpSpPr bwMode="auto">
          <a:xfrm>
            <a:off x="512763" y="206375"/>
            <a:ext cx="8424862" cy="1063625"/>
            <a:chOff x="1187624" y="348726"/>
            <a:chExt cx="6521450" cy="762000"/>
          </a:xfrm>
        </p:grpSpPr>
        <p:pic>
          <p:nvPicPr>
            <p:cNvPr id="10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3" name="obrázek 2" descr="MSMT_sloga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452563"/>
            <a:ext cx="26860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3148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4" name="Skupina 1"/>
          <p:cNvGrpSpPr>
            <a:grpSpLocks/>
          </p:cNvGrpSpPr>
          <p:nvPr/>
        </p:nvGrpSpPr>
        <p:grpSpPr bwMode="auto">
          <a:xfrm>
            <a:off x="512763" y="206375"/>
            <a:ext cx="8424862" cy="1063625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obrázek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7" name="TextovéPole 6"/>
          <p:cNvSpPr txBox="1"/>
          <p:nvPr/>
        </p:nvSpPr>
        <p:spPr>
          <a:xfrm>
            <a:off x="2915816" y="1484784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8" name="obrázek 2" descr="MSMT_sloga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452563"/>
            <a:ext cx="26860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Group 5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168064443"/>
              </p:ext>
            </p:extLst>
          </p:nvPr>
        </p:nvGraphicFramePr>
        <p:xfrm>
          <a:off x="457200" y="1604963"/>
          <a:ext cx="8229600" cy="5117718"/>
        </p:xfrm>
        <a:graphic>
          <a:graphicData uri="http://schemas.openxmlformats.org/drawingml/2006/table">
            <a:tbl>
              <a:tblPr/>
              <a:tblGrid>
                <a:gridCol w="1131888"/>
                <a:gridCol w="2794000"/>
                <a:gridCol w="1544637"/>
                <a:gridCol w="2759075"/>
              </a:tblGrid>
              <a:tr h="60173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školy: 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Střední škola sociální PERSPEKTIVA a Vyšší odborná škola, s.r.o.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Adresa: 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Mírová 218/6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Dubí III - Pozorka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2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projektu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KLÍČE K POZNÁVÁNÍ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Registrační číslo projektu: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CZ.1.07/1.5.00/34.0928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19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Šablona: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 pitchFamily="34" charset="-18"/>
                        <a:cs typeface="Arial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II/2 ICT INOVACE A ZKVALITNĚNÍ VÝUKY ICT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a číslo materiálu: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ODS_32_INOVACE_JTD1A_19</a:t>
                      </a:r>
                      <a:endParaRPr kumimoji="0" lang="cs-CZ" alt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3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Vytvořeno: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13. 2. 2014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Autor: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Mgr. Martina Hašková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2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Vyučovací předmět: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Psychologie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Ročník: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I. ročník SOŠ 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50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Výsledky vzdělávání dle RVP: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Žák objasní podstatu inteligence, porovná schopnosti lidí různé inteligence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Typ interakce: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Kombinované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6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Druh výukového zdroje: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Prezentace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Klíčová slova: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Inteligence, oligofrenie, IQ, emocionální inteligence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90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Anotace: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Didaktický učební materiál je určen pro žáky maturitních oborů SOŠ. Je zaměřen na prezentaci základních pojmů vztahujících se k tématu psychologie osobnosti. Lze využít jako samostatný studijní materiál, 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209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Inteligence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altLang="cs-CZ" dirty="0" smtClean="0"/>
          </a:p>
          <a:p>
            <a:r>
              <a:rPr lang="cs-CZ" altLang="cs-CZ" dirty="0" smtClean="0"/>
              <a:t>= obecná rozumová schopnost</a:t>
            </a:r>
          </a:p>
          <a:p>
            <a:r>
              <a:rPr lang="cs-CZ" altLang="cs-CZ" dirty="0" smtClean="0"/>
              <a:t>chápání podstatného v dané situaci</a:t>
            </a:r>
          </a:p>
          <a:p>
            <a:r>
              <a:rPr lang="cs-CZ" altLang="cs-CZ" dirty="0" smtClean="0"/>
              <a:t>postihovat vztahy mezi předměty a přitom využít minulé zkušenosti v nově vzniklých situacích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9120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u="sng" dirty="0" smtClean="0"/>
              <a:t>dědičnost x vliv prostředí</a:t>
            </a:r>
          </a:p>
          <a:p>
            <a:r>
              <a:rPr lang="cs-CZ" altLang="cs-CZ" dirty="0" smtClean="0"/>
              <a:t>pro dědičnost: IQ se rozvíjí brzy ( 60% v předškolním věku)</a:t>
            </a:r>
          </a:p>
          <a:p>
            <a:r>
              <a:rPr lang="cs-CZ" dirty="0" smtClean="0"/>
              <a:t>pro prostředí: rozdíly ve výchově (viz. jednovaječná dvojčata v odlišném prostředí – různá úroveň IQ)</a:t>
            </a:r>
          </a:p>
          <a:p>
            <a:endParaRPr lang="cs-CZ" alt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878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inteligence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- </a:t>
            </a:r>
            <a:r>
              <a:rPr lang="cs-CZ" dirty="0"/>
              <a:t>pomocí tzv. </a:t>
            </a:r>
            <a:r>
              <a:rPr lang="cs-CZ" i="1" dirty="0"/>
              <a:t>inteligenčního kvocientu</a:t>
            </a:r>
            <a:r>
              <a:rPr lang="cs-CZ" dirty="0"/>
              <a:t> (IQ)</a:t>
            </a:r>
          </a:p>
          <a:p>
            <a:pPr marL="0" indent="0">
              <a:buNone/>
              <a:defRPr/>
            </a:pPr>
            <a:r>
              <a:rPr lang="cs-CZ" dirty="0"/>
              <a:t>               IQ  =  </a:t>
            </a:r>
            <a:r>
              <a:rPr lang="cs-CZ" u="sng" dirty="0"/>
              <a:t>mentální věk  </a:t>
            </a:r>
            <a:r>
              <a:rPr lang="cs-CZ" dirty="0"/>
              <a:t>  .   100%</a:t>
            </a:r>
            <a:endParaRPr lang="cs-CZ" u="sng" dirty="0"/>
          </a:p>
          <a:p>
            <a:pPr marL="0" indent="0">
              <a:buNone/>
              <a:defRPr/>
            </a:pPr>
            <a:r>
              <a:rPr lang="cs-CZ" i="1" dirty="0"/>
              <a:t>                          </a:t>
            </a:r>
            <a:r>
              <a:rPr lang="cs-CZ" dirty="0"/>
              <a:t>fyzický věk</a:t>
            </a:r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605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IQ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altLang="cs-CZ" dirty="0" smtClean="0"/>
              <a:t>140 – více = genialita</a:t>
            </a:r>
          </a:p>
          <a:p>
            <a:r>
              <a:rPr lang="cs-CZ" altLang="cs-CZ" dirty="0" smtClean="0"/>
              <a:t>139 – 120 = vysoký nadprůměr</a:t>
            </a:r>
          </a:p>
          <a:p>
            <a:r>
              <a:rPr lang="cs-CZ" altLang="cs-CZ" dirty="0" smtClean="0"/>
              <a:t>119 – 110 = nadprůměr</a:t>
            </a:r>
          </a:p>
          <a:p>
            <a:r>
              <a:rPr lang="cs-CZ" altLang="cs-CZ" dirty="0" smtClean="0"/>
              <a:t>109 – 90 = průměr</a:t>
            </a:r>
          </a:p>
          <a:p>
            <a:r>
              <a:rPr lang="cs-CZ" altLang="cs-CZ" dirty="0" smtClean="0"/>
              <a:t>89 – 80 = podprůměr</a:t>
            </a:r>
          </a:p>
          <a:p>
            <a:r>
              <a:rPr lang="cs-CZ" altLang="cs-CZ" dirty="0" smtClean="0"/>
              <a:t>79 – 70 = zaostalost</a:t>
            </a:r>
          </a:p>
          <a:p>
            <a:r>
              <a:rPr lang="cs-CZ" altLang="cs-CZ" dirty="0" smtClean="0"/>
              <a:t>69 – 50 = lehká mentální retardace</a:t>
            </a:r>
          </a:p>
          <a:p>
            <a:r>
              <a:rPr lang="cs-CZ" altLang="cs-CZ" dirty="0" smtClean="0"/>
              <a:t>49 – 20 = střední mentální retardace</a:t>
            </a:r>
          </a:p>
          <a:p>
            <a:r>
              <a:rPr lang="cs-CZ" altLang="cs-CZ" dirty="0" smtClean="0"/>
              <a:t>20 – 0 = těžká mentální retardace</a:t>
            </a:r>
          </a:p>
          <a:p>
            <a:endParaRPr lang="cs-CZ" altLang="cs-CZ" dirty="0"/>
          </a:p>
          <a:p>
            <a:pPr marL="0" indent="0">
              <a:buNone/>
            </a:pPr>
            <a:endParaRPr lang="cs-CZ" altLang="cs-CZ" dirty="0" smtClean="0"/>
          </a:p>
          <a:p>
            <a:endParaRPr lang="cs-CZ" alt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6110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Druhy inteligence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cs-CZ" b="1" dirty="0"/>
              <a:t>jazyková –  </a:t>
            </a:r>
            <a:r>
              <a:rPr lang="cs-CZ" dirty="0"/>
              <a:t>srozumitelné vyjadřování</a:t>
            </a:r>
            <a:endParaRPr lang="cs-CZ" b="1" dirty="0"/>
          </a:p>
          <a:p>
            <a:pPr>
              <a:defRPr/>
            </a:pPr>
            <a:r>
              <a:rPr lang="cs-CZ" b="1" dirty="0"/>
              <a:t>matematická </a:t>
            </a:r>
          </a:p>
          <a:p>
            <a:pPr>
              <a:defRPr/>
            </a:pPr>
            <a:r>
              <a:rPr lang="cs-CZ" b="1" dirty="0"/>
              <a:t>hudební – </a:t>
            </a:r>
            <a:r>
              <a:rPr lang="cs-CZ" dirty="0"/>
              <a:t>vnímání hudby, paměť na melodie</a:t>
            </a:r>
          </a:p>
          <a:p>
            <a:pPr>
              <a:defRPr/>
            </a:pPr>
            <a:r>
              <a:rPr lang="cs-CZ" b="1" dirty="0"/>
              <a:t>prostorová – </a:t>
            </a:r>
            <a:r>
              <a:rPr lang="cs-CZ" dirty="0"/>
              <a:t>orientace na mapě</a:t>
            </a:r>
            <a:endParaRPr lang="cs-CZ" b="1" dirty="0"/>
          </a:p>
          <a:p>
            <a:pPr>
              <a:defRPr/>
            </a:pPr>
            <a:r>
              <a:rPr lang="cs-CZ" b="1" dirty="0"/>
              <a:t>tělesná – </a:t>
            </a:r>
            <a:r>
              <a:rPr lang="cs-CZ" dirty="0"/>
              <a:t>tanec, manuální</a:t>
            </a:r>
            <a:endParaRPr lang="cs-CZ" b="1" dirty="0"/>
          </a:p>
          <a:p>
            <a:pPr>
              <a:defRPr/>
            </a:pPr>
            <a:r>
              <a:rPr lang="cs-CZ" b="1" dirty="0"/>
              <a:t>intrapersonální – </a:t>
            </a:r>
            <a:r>
              <a:rPr lang="cs-CZ" dirty="0"/>
              <a:t>kontakt s vlastními emocemi</a:t>
            </a:r>
            <a:endParaRPr lang="cs-CZ" b="1" dirty="0"/>
          </a:p>
          <a:p>
            <a:pPr>
              <a:defRPr/>
            </a:pPr>
            <a:r>
              <a:rPr lang="cs-CZ" b="1" dirty="0"/>
              <a:t>interpersonální – </a:t>
            </a:r>
            <a:r>
              <a:rPr lang="cs-CZ" dirty="0"/>
              <a:t>schopnost rozeznávat temperament, potřeby, nálady druhých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561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IQ se může časem měnit</a:t>
            </a:r>
          </a:p>
          <a:p>
            <a:endParaRPr lang="cs-CZ" dirty="0"/>
          </a:p>
          <a:p>
            <a:r>
              <a:rPr lang="cs-CZ" altLang="cs-CZ" b="1" dirty="0" smtClean="0"/>
              <a:t>Krystalická inteligence</a:t>
            </a:r>
            <a:r>
              <a:rPr lang="cs-CZ" altLang="cs-CZ" dirty="0" smtClean="0"/>
              <a:t> = získaná učením, schopnosti využívat vědomosti</a:t>
            </a:r>
          </a:p>
          <a:p>
            <a:r>
              <a:rPr lang="cs-CZ" altLang="cs-CZ" b="1" dirty="0" smtClean="0"/>
              <a:t>Fluidní </a:t>
            </a:r>
            <a:r>
              <a:rPr lang="cs-CZ" altLang="cs-CZ" dirty="0" smtClean="0"/>
              <a:t>= tvořivé řešení problémů, vrozená, nezávislá na učení</a:t>
            </a:r>
            <a:endParaRPr lang="cs-CZ" alt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2043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Emocionální inteligence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 smtClean="0"/>
              <a:t>schopnost rozumět svým citům</a:t>
            </a:r>
          </a:p>
          <a:p>
            <a:r>
              <a:rPr lang="cs-CZ" altLang="cs-CZ" dirty="0" smtClean="0"/>
              <a:t>znát city druhých</a:t>
            </a:r>
          </a:p>
          <a:p>
            <a:r>
              <a:rPr lang="cs-CZ" altLang="cs-CZ" dirty="0" smtClean="0"/>
              <a:t>být empatický</a:t>
            </a:r>
          </a:p>
          <a:p>
            <a:r>
              <a:rPr lang="cs-CZ" altLang="cs-CZ" dirty="0" smtClean="0"/>
              <a:t>umět komunikovat</a:t>
            </a:r>
          </a:p>
          <a:p>
            <a:r>
              <a:rPr lang="cs-CZ" altLang="cs-CZ" dirty="0" smtClean="0"/>
              <a:t>umět jednat s lidmi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7278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 smtClean="0"/>
              <a:t>EQ = emocionální </a:t>
            </a:r>
            <a:r>
              <a:rPr lang="cs-CZ" altLang="cs-CZ" dirty="0" err="1" smtClean="0"/>
              <a:t>quocient</a:t>
            </a:r>
            <a:r>
              <a:rPr lang="cs-CZ" altLang="cs-CZ" dirty="0" smtClean="0"/>
              <a:t> (nelze měřit tak přesně jako IQ)</a:t>
            </a:r>
          </a:p>
          <a:p>
            <a:r>
              <a:rPr lang="cs-CZ" altLang="cs-CZ" dirty="0" smtClean="0"/>
              <a:t>emoce neurčitější než rozum</a:t>
            </a:r>
          </a:p>
          <a:p>
            <a:r>
              <a:rPr lang="cs-CZ" altLang="cs-CZ" dirty="0" smtClean="0"/>
              <a:t>kombinace: nízké EQ + vysoké IQ, vysoké EQ + nízké IQ, vysoké IQ + vysoké EQ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2276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Poruchy intelektu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altLang="cs-CZ" dirty="0" smtClean="0">
              <a:latin typeface="Arial" charset="0"/>
            </a:endParaRPr>
          </a:p>
          <a:p>
            <a:r>
              <a:rPr lang="cs-CZ" altLang="cs-CZ" dirty="0" smtClean="0">
                <a:latin typeface="Arial" charset="0"/>
              </a:rPr>
              <a:t>vznikají následkem geneticky podmíněných změn mozku</a:t>
            </a:r>
          </a:p>
          <a:p>
            <a:endParaRPr lang="cs-CZ" altLang="cs-CZ" dirty="0" smtClean="0">
              <a:latin typeface="Arial" charset="0"/>
            </a:endParaRPr>
          </a:p>
          <a:p>
            <a:r>
              <a:rPr lang="cs-CZ" altLang="cs-CZ" dirty="0" smtClean="0">
                <a:latin typeface="Arial" charset="0"/>
              </a:rPr>
              <a:t>mentální defekt od narození = oligofrenie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5904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Lehká mentální retardace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altLang="cs-CZ" dirty="0" smtClean="0">
                <a:latin typeface="Arial" charset="0"/>
              </a:rPr>
              <a:t>opožděné osvojení mluvy, ale dosáhne schopnosti užívat řeč</a:t>
            </a:r>
          </a:p>
          <a:p>
            <a:r>
              <a:rPr lang="cs-CZ" altLang="cs-CZ" dirty="0" smtClean="0">
                <a:latin typeface="Arial" charset="0"/>
              </a:rPr>
              <a:t> nezávislost v osobní péči a praktických dovednostech</a:t>
            </a:r>
          </a:p>
          <a:p>
            <a:r>
              <a:rPr lang="cs-CZ" altLang="cs-CZ" dirty="0" smtClean="0">
                <a:latin typeface="Arial" charset="0"/>
              </a:rPr>
              <a:t>potíže při teoretické práci ve škole</a:t>
            </a:r>
          </a:p>
          <a:p>
            <a:r>
              <a:rPr lang="cs-CZ" altLang="cs-CZ" dirty="0" smtClean="0">
                <a:latin typeface="Arial" charset="0"/>
              </a:rPr>
              <a:t>problémy se čtením a psaním</a:t>
            </a:r>
          </a:p>
          <a:p>
            <a:r>
              <a:rPr lang="cs-CZ" altLang="cs-CZ" dirty="0" smtClean="0">
                <a:latin typeface="Arial" charset="0"/>
              </a:rPr>
              <a:t>většinou lze jedince zaměstnat prací, která vyžaduje praktické schopnosti – nekvalifikovaná či  málo kvalifikovaná práce</a:t>
            </a:r>
          </a:p>
          <a:p>
            <a:r>
              <a:rPr lang="cs-CZ" altLang="cs-CZ" dirty="0" smtClean="0">
                <a:latin typeface="Arial" charset="0"/>
              </a:rPr>
              <a:t>IQ 50-69</a:t>
            </a:r>
          </a:p>
          <a:p>
            <a:r>
              <a:rPr lang="cs-CZ" altLang="cs-CZ" dirty="0" smtClean="0">
                <a:latin typeface="Arial" charset="0"/>
              </a:rPr>
              <a:t>úroveň desetiletého dítěte</a:t>
            </a:r>
          </a:p>
          <a:p>
            <a:r>
              <a:rPr lang="cs-CZ" altLang="cs-CZ" dirty="0" smtClean="0">
                <a:latin typeface="Arial" charset="0"/>
              </a:rPr>
              <a:t>může samostatně vést domácnost</a:t>
            </a:r>
          </a:p>
          <a:p>
            <a:endParaRPr lang="cs-CZ" altLang="cs-CZ" dirty="0" smtClean="0">
              <a:latin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326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altLang="cs-CZ" dirty="0" smtClean="0">
                <a:latin typeface="Arial" charset="0"/>
              </a:rPr>
              <a:t>Středně těžká mentální retardace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cs-CZ" altLang="cs-CZ" dirty="0" smtClean="0">
                <a:latin typeface="Arial" charset="0"/>
              </a:rPr>
              <a:t>IQ 35 – 49</a:t>
            </a:r>
          </a:p>
          <a:p>
            <a:pPr>
              <a:lnSpc>
                <a:spcPct val="90000"/>
              </a:lnSpc>
            </a:pPr>
            <a:r>
              <a:rPr lang="cs-CZ" altLang="cs-CZ" dirty="0" smtClean="0">
                <a:latin typeface="Arial" charset="0"/>
              </a:rPr>
              <a:t>pomalu se rozvíjí chápání a užívání řeči a jejich konečné schopnosti omezené</a:t>
            </a:r>
          </a:p>
          <a:p>
            <a:pPr>
              <a:lnSpc>
                <a:spcPct val="90000"/>
              </a:lnSpc>
            </a:pPr>
            <a:r>
              <a:rPr lang="cs-CZ" altLang="cs-CZ" dirty="0" smtClean="0">
                <a:latin typeface="Arial" charset="0"/>
              </a:rPr>
              <a:t>menší schopnost starat se sám o sebe a zručnost</a:t>
            </a:r>
          </a:p>
          <a:p>
            <a:pPr>
              <a:lnSpc>
                <a:spcPct val="90000"/>
              </a:lnSpc>
            </a:pPr>
            <a:r>
              <a:rPr lang="cs-CZ" altLang="cs-CZ" dirty="0" smtClean="0">
                <a:latin typeface="Arial" charset="0"/>
              </a:rPr>
              <a:t>někteří jedinci potřebují dohled na celý život</a:t>
            </a:r>
          </a:p>
          <a:p>
            <a:pPr>
              <a:lnSpc>
                <a:spcPct val="90000"/>
              </a:lnSpc>
            </a:pPr>
            <a:r>
              <a:rPr lang="cs-CZ" altLang="cs-CZ" dirty="0" smtClean="0">
                <a:latin typeface="Arial" charset="0"/>
              </a:rPr>
              <a:t>někteří si osvojí základy čtení, psaní počítání</a:t>
            </a:r>
          </a:p>
          <a:p>
            <a:pPr>
              <a:lnSpc>
                <a:spcPct val="90000"/>
              </a:lnSpc>
            </a:pPr>
            <a:r>
              <a:rPr lang="cs-CZ" altLang="cs-CZ" dirty="0" smtClean="0">
                <a:latin typeface="Arial" charset="0"/>
              </a:rPr>
              <a:t>v dospělosti může vykonávat lehkou manuální práci – úkoly pečlivě strukturovány a odborný dohled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706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zřídkakdy samostatný život</a:t>
            </a:r>
          </a:p>
          <a:p>
            <a:r>
              <a:rPr lang="cs-CZ" altLang="cs-CZ" dirty="0" smtClean="0">
                <a:latin typeface="Arial" charset="0"/>
              </a:rPr>
              <a:t>mobilní, fyzicky aktivní</a:t>
            </a:r>
          </a:p>
          <a:p>
            <a:r>
              <a:rPr lang="cs-CZ" altLang="cs-CZ" dirty="0" smtClean="0">
                <a:latin typeface="Arial" charset="0"/>
              </a:rPr>
              <a:t>navazování kontaktu, komunikace</a:t>
            </a:r>
          </a:p>
          <a:p>
            <a:r>
              <a:rPr lang="cs-CZ" altLang="cs-CZ" dirty="0" smtClean="0">
                <a:latin typeface="Arial" charset="0"/>
              </a:rPr>
              <a:t>v dospělosti IQ předškoláka</a:t>
            </a:r>
          </a:p>
          <a:p>
            <a:r>
              <a:rPr lang="cs-CZ" altLang="cs-CZ" dirty="0" smtClean="0">
                <a:latin typeface="Arial" charset="0"/>
              </a:rPr>
              <a:t>odkázáni na pomoc ostatních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599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altLang="cs-CZ" sz="4000" dirty="0" smtClean="0">
                <a:latin typeface="Arial" charset="0"/>
              </a:rPr>
              <a:t>Hluboká mentální retardace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cs-CZ" altLang="cs-CZ" dirty="0" smtClean="0">
                <a:latin typeface="Arial" charset="0"/>
              </a:rPr>
              <a:t>IQ pod 20</a:t>
            </a:r>
          </a:p>
          <a:p>
            <a:pPr>
              <a:lnSpc>
                <a:spcPct val="80000"/>
              </a:lnSpc>
            </a:pPr>
            <a:r>
              <a:rPr lang="cs-CZ" altLang="cs-CZ" dirty="0" smtClean="0">
                <a:latin typeface="Arial" charset="0"/>
              </a:rPr>
              <a:t>těžké omezení ve schopnosti porozumět požadavkům</a:t>
            </a:r>
          </a:p>
          <a:p>
            <a:pPr>
              <a:lnSpc>
                <a:spcPct val="80000"/>
              </a:lnSpc>
            </a:pPr>
            <a:r>
              <a:rPr lang="cs-CZ" altLang="cs-CZ" dirty="0" smtClean="0">
                <a:latin typeface="Arial" charset="0"/>
              </a:rPr>
              <a:t>většinou imobilní či výrazné omezení pohybu</a:t>
            </a:r>
          </a:p>
          <a:p>
            <a:pPr>
              <a:lnSpc>
                <a:spcPct val="80000"/>
              </a:lnSpc>
            </a:pPr>
            <a:r>
              <a:rPr lang="cs-CZ" altLang="cs-CZ" dirty="0" smtClean="0">
                <a:latin typeface="Arial" charset="0"/>
              </a:rPr>
              <a:t>často inkontinentní</a:t>
            </a:r>
          </a:p>
          <a:p>
            <a:pPr>
              <a:lnSpc>
                <a:spcPct val="80000"/>
              </a:lnSpc>
            </a:pPr>
            <a:r>
              <a:rPr lang="cs-CZ" altLang="cs-CZ" dirty="0" smtClean="0">
                <a:latin typeface="Arial" charset="0"/>
              </a:rPr>
              <a:t>jednoduchá neverbální komunikace</a:t>
            </a:r>
          </a:p>
          <a:p>
            <a:pPr>
              <a:lnSpc>
                <a:spcPct val="80000"/>
              </a:lnSpc>
            </a:pPr>
            <a:r>
              <a:rPr lang="cs-CZ" altLang="cs-CZ" dirty="0" smtClean="0">
                <a:latin typeface="Arial" charset="0"/>
              </a:rPr>
              <a:t>stálá pomoc a dohled</a:t>
            </a:r>
          </a:p>
          <a:p>
            <a:pPr>
              <a:lnSpc>
                <a:spcPct val="80000"/>
              </a:lnSpc>
            </a:pPr>
            <a:r>
              <a:rPr lang="cs-CZ" altLang="cs-CZ" dirty="0" smtClean="0">
                <a:latin typeface="Arial" charset="0"/>
              </a:rPr>
              <a:t>nevychovatelní, nevzdělavatelní</a:t>
            </a:r>
          </a:p>
          <a:p>
            <a:pPr>
              <a:lnSpc>
                <a:spcPct val="80000"/>
              </a:lnSpc>
            </a:pPr>
            <a:r>
              <a:rPr lang="cs-CZ" altLang="cs-CZ" dirty="0" smtClean="0">
                <a:latin typeface="Arial" charset="0"/>
              </a:rPr>
              <a:t>většinou ústavní péče</a:t>
            </a:r>
          </a:p>
          <a:p>
            <a:pPr>
              <a:lnSpc>
                <a:spcPct val="80000"/>
              </a:lnSpc>
            </a:pPr>
            <a:r>
              <a:rPr lang="cs-CZ" altLang="cs-CZ" dirty="0" smtClean="0">
                <a:latin typeface="Arial" charset="0"/>
              </a:rPr>
              <a:t>mentální úroveň na úrovní 2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7400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Úkol č. 1</a:t>
            </a:r>
          </a:p>
          <a:p>
            <a:pPr marL="0" indent="0">
              <a:buNone/>
            </a:pPr>
            <a:r>
              <a:rPr lang="cs-CZ" dirty="0" smtClean="0"/>
              <a:t>    Spoj následující pojmy ve sloupcích tak, aby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spolu souvisely: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IQ 35-49                            tělesná inteligence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empatie                             orientace</a:t>
            </a:r>
          </a:p>
          <a:p>
            <a:pPr marL="0" indent="0">
              <a:buNone/>
            </a:pPr>
            <a:r>
              <a:rPr lang="cs-CZ" dirty="0" smtClean="0"/>
              <a:t>     tanec                                  Mensa</a:t>
            </a:r>
          </a:p>
          <a:p>
            <a:pPr marL="0" indent="0">
              <a:buNone/>
            </a:pPr>
            <a:r>
              <a:rPr lang="cs-CZ" dirty="0" smtClean="0"/>
              <a:t>     měření IQ                          EQ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prostorová inteligence    oligofrenie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5236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Úkol č. 2</a:t>
            </a:r>
          </a:p>
          <a:p>
            <a:r>
              <a:rPr lang="cs-CZ" dirty="0" smtClean="0"/>
              <a:t>1 pojem do následující řady nepatří, </a:t>
            </a:r>
            <a:r>
              <a:rPr lang="cs-CZ" dirty="0" smtClean="0"/>
              <a:t>určete, </a:t>
            </a:r>
            <a:r>
              <a:rPr lang="cs-CZ" dirty="0" smtClean="0"/>
              <a:t>který to je, podtrhněte ho a nahraďte jiným tak, aby řada dávala smysl: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2800" dirty="0" smtClean="0"/>
              <a:t>řešení příkladu -  orientace na mapě – empatie – tanec</a:t>
            </a:r>
          </a:p>
          <a:p>
            <a:pPr marL="0" indent="0">
              <a:buNone/>
            </a:pPr>
            <a:r>
              <a:rPr lang="cs-CZ" dirty="0" smtClean="0"/>
              <a:t>náhrada:  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9871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 smtClean="0"/>
              <a:t>DVOŘÁK</a:t>
            </a:r>
            <a:r>
              <a:rPr lang="cs-CZ" altLang="cs-CZ" dirty="0"/>
              <a:t>, J. </a:t>
            </a:r>
            <a:r>
              <a:rPr lang="cs-CZ" altLang="cs-CZ" i="1" dirty="0"/>
              <a:t>Odmaturuj ze společenských věd</a:t>
            </a:r>
            <a:r>
              <a:rPr lang="cs-CZ" altLang="cs-CZ" dirty="0"/>
              <a:t>. Brno: </a:t>
            </a:r>
            <a:r>
              <a:rPr lang="cs-CZ" altLang="cs-CZ" dirty="0" err="1"/>
              <a:t>Didaktis</a:t>
            </a:r>
            <a:r>
              <a:rPr lang="cs-CZ" altLang="cs-CZ" dirty="0"/>
              <a:t>, 2008, ISBN 978-80-7358-122-0</a:t>
            </a:r>
            <a:r>
              <a:rPr lang="cs-CZ" altLang="cs-CZ" dirty="0" smtClean="0"/>
              <a:t>.</a:t>
            </a:r>
          </a:p>
          <a:p>
            <a:r>
              <a:rPr lang="cs-CZ" altLang="cs-CZ" dirty="0"/>
              <a:t>GILLERNOVÁ, I; MALOTÍNOVÁ, M. </a:t>
            </a:r>
            <a:r>
              <a:rPr lang="cs-CZ" altLang="cs-CZ" i="1" dirty="0"/>
              <a:t>Psychologie pro SŠ</a:t>
            </a:r>
            <a:r>
              <a:rPr lang="cs-CZ" altLang="cs-CZ" dirty="0"/>
              <a:t>. Praha: SPN, 1996, ISBN 80-04-26651-7</a:t>
            </a:r>
            <a:r>
              <a:rPr lang="cs-CZ" altLang="cs-CZ" dirty="0" smtClean="0"/>
              <a:t>.</a:t>
            </a:r>
          </a:p>
          <a:p>
            <a:r>
              <a:rPr lang="cs-CZ" altLang="cs-CZ" dirty="0"/>
              <a:t>HELUS, Z. </a:t>
            </a:r>
            <a:r>
              <a:rPr lang="cs-CZ" altLang="cs-CZ" i="1" dirty="0"/>
              <a:t>Psychologie pro gymnázia</a:t>
            </a:r>
            <a:r>
              <a:rPr lang="cs-CZ" altLang="cs-CZ" dirty="0"/>
              <a:t>. Praha: Fortuna, 1995, ISBN : 80-7168-406-6</a:t>
            </a:r>
            <a:r>
              <a:rPr lang="cs-CZ" altLang="cs-CZ" dirty="0" smtClean="0"/>
              <a:t>.</a:t>
            </a:r>
          </a:p>
          <a:p>
            <a:endParaRPr lang="cs-CZ" altLang="cs-CZ" dirty="0"/>
          </a:p>
          <a:p>
            <a:endParaRPr lang="cs-CZ" alt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1289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715</Words>
  <Application>Microsoft Office PowerPoint</Application>
  <PresentationFormat>Předvádění na obrazovce (4:3)</PresentationFormat>
  <Paragraphs>135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Inteligence</vt:lpstr>
      <vt:lpstr>Snímek 2</vt:lpstr>
      <vt:lpstr>Inteligence</vt:lpstr>
      <vt:lpstr>Snímek 4</vt:lpstr>
      <vt:lpstr>Měření inteligence</vt:lpstr>
      <vt:lpstr>IQ</vt:lpstr>
      <vt:lpstr>Druhy inteligence</vt:lpstr>
      <vt:lpstr>Snímek 8</vt:lpstr>
      <vt:lpstr>Emocionální inteligence</vt:lpstr>
      <vt:lpstr>Snímek 10</vt:lpstr>
      <vt:lpstr>Poruchy intelektu</vt:lpstr>
      <vt:lpstr>Lehká mentální retardace</vt:lpstr>
      <vt:lpstr>Středně těžká mentální retardace</vt:lpstr>
      <vt:lpstr>Snímek 14</vt:lpstr>
      <vt:lpstr>Hluboká mentální retardace</vt:lpstr>
      <vt:lpstr>Snímek 16</vt:lpstr>
      <vt:lpstr>Snímek 17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Hašková</dc:creator>
  <cp:lastModifiedBy>Dum</cp:lastModifiedBy>
  <cp:revision>12</cp:revision>
  <dcterms:created xsi:type="dcterms:W3CDTF">2014-05-20T17:55:58Z</dcterms:created>
  <dcterms:modified xsi:type="dcterms:W3CDTF">2014-06-09T08:45:29Z</dcterms:modified>
</cp:coreProperties>
</file>