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571484-F2F8-4FC7-A6C7-6FAD54602F4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A3ED9C-D31E-4989-9177-10BE13BB539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5BF78D-DF21-49CD-BEC2-C300D92B078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B75015-5CD3-4088-B5AC-3F36855EB0B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5E97C9-C2E5-4B38-9827-4CEE168BB88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23A18F-B9A9-47ED-9579-910DA05D52D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5C7A82-2136-47A0-8DEA-ADA6325D7AE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CC12D2-F3BE-4439-B7EF-636C9972EEE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BF9111-FCA2-41B1-8B25-46D3B742CB7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9CD46F-2074-40AC-8058-06BC2C8CF16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1AB9D6-3658-4B71-B24A-1422D7E0BE8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FE5C15F-1FD2-4175-860B-4854C1A19E5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mujweb.cz/richnovotny/skripta05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Temperament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DUM_20</a:t>
            </a:r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395288" y="333375"/>
            <a:ext cx="84978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pSp>
        <p:nvGrpSpPr>
          <p:cNvPr id="2053" name="Skupina 1"/>
          <p:cNvGrpSpPr>
            <a:grpSpLocks/>
          </p:cNvGrpSpPr>
          <p:nvPr/>
        </p:nvGrpSpPr>
        <p:grpSpPr bwMode="auto">
          <a:xfrm>
            <a:off x="512763" y="206375"/>
            <a:ext cx="8424862" cy="1063625"/>
            <a:chOff x="1187624" y="348726"/>
            <a:chExt cx="6521450" cy="762000"/>
          </a:xfrm>
        </p:grpSpPr>
        <p:pic>
          <p:nvPicPr>
            <p:cNvPr id="2054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5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2555875" y="1412875"/>
            <a:ext cx="3816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pic>
        <p:nvPicPr>
          <p:cNvPr id="2057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28975" y="1452563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/>
            </a:r>
            <a:br>
              <a:rPr lang="cs-CZ" sz="4000"/>
            </a:br>
            <a:r>
              <a:rPr lang="cs-CZ" sz="4000"/>
              <a:t/>
            </a:r>
            <a:br>
              <a:rPr lang="cs-CZ" sz="4000"/>
            </a:br>
            <a:r>
              <a:rPr lang="cs-CZ" sz="1400"/>
              <a:t>INVESTICE DO ROZVOJE VZDĚLÁNÍ</a:t>
            </a:r>
            <a:endParaRPr lang="cs-CZ" sz="4000"/>
          </a:p>
        </p:txBody>
      </p:sp>
      <p:grpSp>
        <p:nvGrpSpPr>
          <p:cNvPr id="43012" name="Skupina 1"/>
          <p:cNvGrpSpPr>
            <a:grpSpLocks/>
          </p:cNvGrpSpPr>
          <p:nvPr/>
        </p:nvGrpSpPr>
        <p:grpSpPr bwMode="auto">
          <a:xfrm>
            <a:off x="395288" y="188913"/>
            <a:ext cx="8424862" cy="1063625"/>
            <a:chOff x="1187624" y="348726"/>
            <a:chExt cx="6521450" cy="762000"/>
          </a:xfrm>
        </p:grpSpPr>
        <p:pic>
          <p:nvPicPr>
            <p:cNvPr id="43013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3014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2987675" y="1412875"/>
            <a:ext cx="2952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43063" name="Group 5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846320"/>
        </p:xfrm>
        <a:graphic>
          <a:graphicData uri="http://schemas.openxmlformats.org/drawingml/2006/table">
            <a:tbl>
              <a:tblPr/>
              <a:tblGrid>
                <a:gridCol w="1131888"/>
                <a:gridCol w="2794000"/>
                <a:gridCol w="1544637"/>
                <a:gridCol w="2759075"/>
              </a:tblGrid>
              <a:tr h="546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školy: 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Střední škola sociální PERSPEKTIVA a Vyšší odborná škola, s.r.o.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Adresa: 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Mírová 218/6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Dubí III - Pozorka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projektu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KLÍČE K POZNÁVÁNÍ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Registrační číslo projektu: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CZ.1.07/1.5.00/34.0928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5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Šablona: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 pitchFamily="34" charset="-18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III/2 ICT INOVACE A ZKVALITNĚNÍ VÝUKY ICT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a číslo materiálu: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ODS_32_INOVACE_JTD1A_20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Vytvořeno: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4. 1. 2014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Autor: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Mgr. Martina Hašková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Vyučovací předmět: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Psychologie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Ročník: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I. ročník SOŠ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Výsledky vzdělávání dle RVP: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Žák definuje pojem temperament, rozliší typy temperamentu podle vlastností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Typ interakce: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Kombinované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Druh výukového zdroje: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Prezentace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Klíčová slova: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temperament, typy temperamentu, cholerik, sangvinik, melancholik, cholerik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2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Anotace: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Didaktický učební materiál je určen pro žáky maturitních oborů SOŠ. Je zaměřen na prezentaci základních pojmů vztahujících se k tématu psychologie osobnosti. Lze využít jako samostatný studijní materiál.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3064" name="Text Box 56"/>
          <p:cNvSpPr txBox="1">
            <a:spLocks noChangeArrowheads="1"/>
          </p:cNvSpPr>
          <p:nvPr/>
        </p:nvSpPr>
        <p:spPr bwMode="auto">
          <a:xfrm>
            <a:off x="2916238" y="1412875"/>
            <a:ext cx="25923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/>
              <a:t>Temperament</a:t>
            </a: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3000"/>
              <a:t>= souhrn psychických vlastností, které určují intenzitu prožívání a chování osobnosti</a:t>
            </a:r>
          </a:p>
          <a:p>
            <a:pPr>
              <a:lnSpc>
                <a:spcPct val="90000"/>
              </a:lnSpc>
            </a:pPr>
            <a:r>
              <a:rPr lang="cs-CZ" sz="3000"/>
              <a:t>projevuje se: v chování, prožívání, reakcích, v citech (jak snadno vznikají a zanikají)</a:t>
            </a:r>
          </a:p>
          <a:p>
            <a:pPr>
              <a:lnSpc>
                <a:spcPct val="90000"/>
              </a:lnSpc>
            </a:pPr>
            <a:r>
              <a:rPr lang="cs-CZ" sz="3000"/>
              <a:t>vrozený</a:t>
            </a:r>
          </a:p>
          <a:p>
            <a:pPr>
              <a:lnSpc>
                <a:spcPct val="90000"/>
              </a:lnSpc>
            </a:pPr>
            <a:r>
              <a:rPr lang="cs-CZ" sz="3000"/>
              <a:t>ovlivněn činností CNS, hormony</a:t>
            </a:r>
          </a:p>
          <a:p>
            <a:pPr>
              <a:lnSpc>
                <a:spcPct val="90000"/>
              </a:lnSpc>
            </a:pPr>
            <a:r>
              <a:rPr lang="cs-CZ" sz="3000"/>
              <a:t>lze změnit temperament?</a:t>
            </a:r>
          </a:p>
          <a:p>
            <a:pPr>
              <a:lnSpc>
                <a:spcPct val="90000"/>
              </a:lnSpc>
            </a:pPr>
            <a:r>
              <a:rPr lang="cs-CZ" sz="3000"/>
              <a:t>ovlivnění je možné chemickou cestou - psychofarmaka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3000"/>
              <a:t>Lze změnit temperament?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3000"/>
          </a:p>
          <a:p>
            <a:pPr>
              <a:lnSpc>
                <a:spcPct val="90000"/>
              </a:lnSpc>
            </a:pPr>
            <a:r>
              <a:rPr lang="cs-CZ" sz="3000"/>
              <a:t>Nelze, ale ovlivnění je možné chemickou cestou - psychofarmaka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/>
              <a:t>Typy temperamentu</a:t>
            </a: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u="sng" dirty="0"/>
              <a:t>Hippokrates</a:t>
            </a:r>
            <a:r>
              <a:rPr lang="cs-CZ" dirty="0"/>
              <a:t> – dělení do 4 skupin dle temperamentu - flegmatik, sangvinik, melancholik, cholerik</a:t>
            </a:r>
          </a:p>
          <a:p>
            <a:pPr>
              <a:lnSpc>
                <a:spcPct val="90000"/>
              </a:lnSpc>
            </a:pPr>
            <a:r>
              <a:rPr lang="cs-CZ" u="sng" dirty="0" err="1"/>
              <a:t>Eysenck</a:t>
            </a:r>
            <a:r>
              <a:rPr lang="cs-CZ" u="sng" dirty="0"/>
              <a:t> </a:t>
            </a:r>
            <a:r>
              <a:rPr lang="cs-CZ" dirty="0"/>
              <a:t>– dělení: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/>
              <a:t>   extroverze – introverze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/>
              <a:t>   labilita – stabilita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/>
              <a:t>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Vyhledejte ve slovníku cizích slov následující výrazy: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/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  extrovert: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  introvert: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  labilní: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  stabilní: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/>
              <a:t>extrovert:</a:t>
            </a:r>
            <a:r>
              <a:rPr lang="cs-CZ" dirty="0"/>
              <a:t> člověk, který čerpá energii z vnějšího světa, je komunikativní, otevřený, hovorný</a:t>
            </a:r>
          </a:p>
          <a:p>
            <a:r>
              <a:rPr lang="cs-CZ" b="1" dirty="0"/>
              <a:t>introvert:</a:t>
            </a:r>
            <a:r>
              <a:rPr lang="cs-CZ" dirty="0"/>
              <a:t> člověk, který čerpá energii ze svého vnitřního světa, je uzavřený, klidný, většinou nemá rád větší společnost</a:t>
            </a:r>
          </a:p>
          <a:p>
            <a:r>
              <a:rPr lang="cs-CZ" b="1" dirty="0"/>
              <a:t>labilní:</a:t>
            </a:r>
            <a:r>
              <a:rPr lang="cs-CZ" dirty="0"/>
              <a:t> vratký, kolísavý,proměnlivý</a:t>
            </a:r>
          </a:p>
          <a:p>
            <a:r>
              <a:rPr lang="cs-CZ" b="1" dirty="0"/>
              <a:t>stabilní:</a:t>
            </a:r>
            <a:r>
              <a:rPr lang="cs-CZ" dirty="0"/>
              <a:t> stálý, pevný, </a:t>
            </a:r>
            <a:r>
              <a:rPr lang="cs-CZ" dirty="0" smtClean="0"/>
              <a:t>rovnovážný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/>
              <a:t>introverze + labilita:  inklinuje k úzkostným poruchám (fobie, obsese, stres)</a:t>
            </a:r>
          </a:p>
          <a:p>
            <a:r>
              <a:rPr lang="cs-CZ" altLang="cs-CZ"/>
              <a:t>extroverze + labilita:  sklon k psychopatickým a asociálním poruchám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Sangvinik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3000"/>
              <a:t> - emočně stabilní extrovert</a:t>
            </a:r>
          </a:p>
          <a:p>
            <a:pPr>
              <a:buFontTx/>
              <a:buNone/>
            </a:pPr>
            <a:r>
              <a:rPr lang="cs-CZ" sz="3000"/>
              <a:t> - přiměřená reaktivita na podněty</a:t>
            </a:r>
          </a:p>
          <a:p>
            <a:pPr>
              <a:buFontTx/>
              <a:buNone/>
            </a:pPr>
            <a:r>
              <a:rPr lang="cs-CZ" sz="3000"/>
              <a:t> - přizpůsobivý</a:t>
            </a:r>
          </a:p>
          <a:p>
            <a:pPr>
              <a:buFontTx/>
              <a:buNone/>
            </a:pPr>
            <a:r>
              <a:rPr lang="cs-CZ" sz="3000" u="sng"/>
              <a:t>kladné vlastnosti: </a:t>
            </a:r>
            <a:r>
              <a:rPr lang="cs-CZ" sz="3000"/>
              <a:t>optimismus, přizpůsobivost, podnikavost, rozhodnost, otevřenost, snášenlivost</a:t>
            </a:r>
          </a:p>
          <a:p>
            <a:pPr>
              <a:buFontTx/>
              <a:buNone/>
            </a:pPr>
            <a:r>
              <a:rPr lang="cs-CZ" sz="3000" u="sng"/>
              <a:t>záporné vlastnosti: </a:t>
            </a:r>
            <a:r>
              <a:rPr lang="cs-CZ" sz="3000"/>
              <a:t>povrchnost, lehkomyslnost, nerozvážnost, nekritičnost, ovlivnitelnost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/>
              <a:t>Melancholik</a:t>
            </a:r>
            <a:br>
              <a:rPr lang="cs-CZ" sz="4000" b="1"/>
            </a:br>
            <a:endParaRPr lang="cs-CZ" sz="4000" b="1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emočně labilní introvert</a:t>
            </a:r>
          </a:p>
          <a:p>
            <a:pPr>
              <a:lnSpc>
                <a:spcPct val="90000"/>
              </a:lnSpc>
            </a:pPr>
            <a:r>
              <a:rPr lang="cs-CZ"/>
              <a:t>hluboké prožitky, pesimismus, obtížné navazování kontaktů</a:t>
            </a:r>
          </a:p>
          <a:p>
            <a:pPr>
              <a:lnSpc>
                <a:spcPct val="90000"/>
              </a:lnSpc>
            </a:pPr>
            <a:r>
              <a:rPr lang="cs-CZ" u="sng"/>
              <a:t>kladné vlastnosti:</a:t>
            </a:r>
            <a:r>
              <a:rPr lang="cs-CZ"/>
              <a:t> hluboké a stálé city, vážnost, svědomitost, pečlivost, oddanost, věrnost</a:t>
            </a:r>
          </a:p>
          <a:p>
            <a:pPr>
              <a:lnSpc>
                <a:spcPct val="90000"/>
              </a:lnSpc>
            </a:pPr>
            <a:r>
              <a:rPr lang="cs-CZ" u="sng"/>
              <a:t>záporné vlastnosti: </a:t>
            </a:r>
            <a:r>
              <a:rPr lang="cs-CZ"/>
              <a:t>pesimismus, smutek, obavy, plachost, nedostatek sebedůvěry, urážlivost</a:t>
            </a:r>
            <a:endParaRPr lang="cs-CZ" u="sng"/>
          </a:p>
          <a:p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Cholerik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/>
              <a:t> - emočně labilní extrovert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 - vzrušivý, sklon k výbuchům hněvu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 - hůře se ovládá, rychlé reakce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u="sng"/>
              <a:t>kladné vlastnosti:</a:t>
            </a:r>
            <a:r>
              <a:rPr lang="cs-CZ"/>
              <a:t> vášeň, citlivost, aktivnost, iniciativnost, pracovitost, výkonnost, energičnost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u="sng"/>
              <a:t>záporné vlastnosti: </a:t>
            </a:r>
            <a:r>
              <a:rPr lang="cs-CZ"/>
              <a:t>výbušnost, vzteklost, zbrklost, netrpělivost, prosazování vlastní vůle</a:t>
            </a:r>
            <a:endParaRPr lang="cs-CZ" u="sng"/>
          </a:p>
          <a:p>
            <a:pPr>
              <a:lnSpc>
                <a:spcPct val="90000"/>
              </a:lnSpc>
            </a:pPr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Flegmatik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/>
              <a:t> - emočně stabilní introvert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/>
              <a:t> - vyrovnaný, klidný, jeví se až lhostejný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/>
              <a:t> - vzrušují ho až velmi silné podněty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/>
              <a:t> - pasivní, bez větších ambicí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u="sng"/>
              <a:t>kladné vlastnosti </a:t>
            </a:r>
            <a:r>
              <a:rPr lang="cs-CZ"/>
              <a:t> vyrovnanost, trpělivost, přátelskost, samostatnost, výkonnost, sebeovládání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u="sng"/>
              <a:t>záporné vlastnosti </a:t>
            </a:r>
            <a:r>
              <a:rPr lang="cs-CZ"/>
              <a:t> nedostatek citového zaujetí, lhostejnost, necitlivost, pasivita, neprůbojnost, pomalost, nerozhodnost, pohodlnost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316" name="Picture 4" descr="uvod20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250" y="1412875"/>
            <a:ext cx="5865813" cy="4627563"/>
          </a:xfrm>
          <a:noFill/>
          <a:ln/>
        </p:spPr>
      </p:pic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4932363" y="5516563"/>
            <a:ext cx="9350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Obr.1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/>
              <a:t>Úkol č.1</a:t>
            </a:r>
          </a:p>
          <a:p>
            <a:r>
              <a:rPr lang="cs-CZ"/>
              <a:t>Spoj typ temperamentu se správnými vlastnostmi:</a:t>
            </a:r>
          </a:p>
          <a:p>
            <a:pPr>
              <a:buFontTx/>
              <a:buNone/>
            </a:pPr>
            <a:r>
              <a:rPr lang="cs-CZ"/>
              <a:t>flegmatik           labilita           extroverze</a:t>
            </a:r>
          </a:p>
          <a:p>
            <a:pPr>
              <a:buFontTx/>
              <a:buNone/>
            </a:pPr>
            <a:r>
              <a:rPr lang="cs-CZ"/>
              <a:t>sangvinik          stabilita         introverze</a:t>
            </a:r>
          </a:p>
          <a:p>
            <a:pPr>
              <a:buFontTx/>
              <a:buNone/>
            </a:pPr>
            <a:r>
              <a:rPr lang="cs-CZ"/>
              <a:t>melancholik      labilita           extroverze</a:t>
            </a:r>
          </a:p>
          <a:p>
            <a:pPr>
              <a:buFontTx/>
              <a:buNone/>
            </a:pPr>
            <a:r>
              <a:rPr lang="cs-CZ"/>
              <a:t>cholerik             stabilita         introverze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/>
              <a:t>Úkol č.2</a:t>
            </a:r>
          </a:p>
          <a:p>
            <a:r>
              <a:rPr lang="cs-CZ"/>
              <a:t>Přiřaď vlastnosti ke správnému typu (pospojuj):</a:t>
            </a:r>
          </a:p>
          <a:p>
            <a:pPr>
              <a:buFontTx/>
              <a:buNone/>
            </a:pPr>
            <a:r>
              <a:rPr lang="cs-CZ" sz="2800" b="1"/>
              <a:t>flegmatik     sangvinik    melancholik    cholerik</a:t>
            </a:r>
          </a:p>
          <a:p>
            <a:pPr>
              <a:buFontTx/>
              <a:buNone/>
            </a:pPr>
            <a:endParaRPr lang="cs-CZ" sz="2800" b="1"/>
          </a:p>
          <a:p>
            <a:pPr>
              <a:buFontTx/>
              <a:buNone/>
            </a:pPr>
            <a:r>
              <a:rPr lang="cs-CZ" sz="2800" i="1"/>
              <a:t>výbušnost    plachost     netrpělivost     vášnivost</a:t>
            </a:r>
          </a:p>
          <a:p>
            <a:pPr>
              <a:buFontTx/>
              <a:buNone/>
            </a:pPr>
            <a:r>
              <a:rPr lang="cs-CZ" sz="2800" i="1"/>
              <a:t>          otevřenost      oddanost       lhostejnost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Zdroje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/>
              <a:t>Obr.1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  AUTOR NEUVEDEN. </a:t>
            </a:r>
            <a:r>
              <a:rPr lang="cs-CZ" sz="2800" i="1"/>
              <a:t>mujweb.cz</a:t>
            </a:r>
            <a:r>
              <a:rPr lang="cs-CZ" sz="2800"/>
              <a:t> [online]. [cit. 22.1.2014]. Dostupný na WWW: </a:t>
            </a:r>
            <a:r>
              <a:rPr lang="cs-CZ" sz="2800">
                <a:hlinkClick r:id="rId2"/>
              </a:rPr>
              <a:t>http://mujweb.cz/richnovotny/skripta05.htm</a:t>
            </a:r>
            <a:endParaRPr lang="cs-CZ" sz="2800"/>
          </a:p>
          <a:p>
            <a:pPr>
              <a:lnSpc>
                <a:spcPct val="90000"/>
              </a:lnSpc>
              <a:buFontTx/>
              <a:buNone/>
            </a:pPr>
            <a:endParaRPr lang="cs-CZ" sz="2800"/>
          </a:p>
          <a:p>
            <a:pPr>
              <a:lnSpc>
                <a:spcPct val="90000"/>
              </a:lnSpc>
            </a:pPr>
            <a:r>
              <a:rPr lang="cs-CZ" altLang="cs-CZ" sz="2800"/>
              <a:t>DVOŘÁK, J. </a:t>
            </a:r>
            <a:r>
              <a:rPr lang="cs-CZ" altLang="cs-CZ" sz="2800" i="1"/>
              <a:t>Odmaturuj ze společenských věd</a:t>
            </a:r>
            <a:r>
              <a:rPr lang="cs-CZ" altLang="cs-CZ" sz="2800"/>
              <a:t>. Brno: Didaktis, 2008, ISBN 978-80-7358-122-0.</a:t>
            </a:r>
            <a:endParaRPr lang="cs-CZ" sz="2800"/>
          </a:p>
          <a:p>
            <a:pPr>
              <a:lnSpc>
                <a:spcPct val="90000"/>
              </a:lnSpc>
            </a:pPr>
            <a:r>
              <a:rPr lang="cs-CZ" altLang="cs-CZ" sz="2800"/>
              <a:t>HELUS, Z. </a:t>
            </a:r>
            <a:r>
              <a:rPr lang="cs-CZ" altLang="cs-CZ" sz="2800" i="1"/>
              <a:t>Psychologie pro gymnázia</a:t>
            </a:r>
            <a:r>
              <a:rPr lang="cs-CZ" altLang="cs-CZ" sz="2800"/>
              <a:t>. Praha: Fortuna, 1995, ISBN : 80-7168-406-6.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4">
      <a:dk1>
        <a:srgbClr val="000000"/>
      </a:dk1>
      <a:lt1>
        <a:srgbClr val="DEF6F1"/>
      </a:lt1>
      <a:dk2>
        <a:srgbClr val="000000"/>
      </a:dk2>
      <a:lt2>
        <a:srgbClr val="969696"/>
      </a:lt2>
      <a:accent1>
        <a:srgbClr val="FFFFFF"/>
      </a:accent1>
      <a:accent2>
        <a:srgbClr val="8DC6FF"/>
      </a:accent2>
      <a:accent3>
        <a:srgbClr val="ECFAF7"/>
      </a:accent3>
      <a:accent4>
        <a:srgbClr val="000000"/>
      </a:accent4>
      <a:accent5>
        <a:srgbClr val="FFFFFF"/>
      </a:accent5>
      <a:accent6>
        <a:srgbClr val="7FB3E7"/>
      </a:accent6>
      <a:hlink>
        <a:srgbClr val="0066CC"/>
      </a:hlink>
      <a:folHlink>
        <a:srgbClr val="00A8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637</Words>
  <Application>Microsoft Office PowerPoint</Application>
  <PresentationFormat>Předvádění na obrazovce (4:3)</PresentationFormat>
  <Paragraphs>106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Arial</vt:lpstr>
      <vt:lpstr>Gill Sans MT</vt:lpstr>
      <vt:lpstr>Times New Roman</vt:lpstr>
      <vt:lpstr>Výchozí návrh</vt:lpstr>
      <vt:lpstr>Temperament</vt:lpstr>
      <vt:lpstr>  INVESTICE DO ROZVOJE VZDĚLÁNÍ</vt:lpstr>
      <vt:lpstr>Temperament</vt:lpstr>
      <vt:lpstr>Snímek 4</vt:lpstr>
      <vt:lpstr>Typy temperamentu</vt:lpstr>
      <vt:lpstr>Snímek 6</vt:lpstr>
      <vt:lpstr>Snímek 7</vt:lpstr>
      <vt:lpstr>Snímek 8</vt:lpstr>
      <vt:lpstr>Sangvinik</vt:lpstr>
      <vt:lpstr>Melancholik </vt:lpstr>
      <vt:lpstr>Cholerik</vt:lpstr>
      <vt:lpstr>Flegmatik</vt:lpstr>
      <vt:lpstr>Snímek 13</vt:lpstr>
      <vt:lpstr>Snímek 14</vt:lpstr>
      <vt:lpstr>Snímek 15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Temperament</dc:title>
  <dc:creator>JH</dc:creator>
  <cp:lastModifiedBy>Dum</cp:lastModifiedBy>
  <cp:revision>6</cp:revision>
  <dcterms:created xsi:type="dcterms:W3CDTF">2014-05-22T11:50:16Z</dcterms:created>
  <dcterms:modified xsi:type="dcterms:W3CDTF">2014-06-09T08:48:17Z</dcterms:modified>
</cp:coreProperties>
</file>