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VY_32_INOVACE_03_Podstatná jména 4.ročník_Podstatná jména rodu středního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Podstatná jména rodu středního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D10D39-905E-4903-AC67-9467F3A8E3F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11F3145-BF13-497B-B992-0E23AFA07E84}" type="presOf" srcId="{D8197B8C-B260-4A16-BDF4-0947B075E274}" destId="{5A5FFA88-C948-4069-8E93-59FA12366E83}" srcOrd="1" destOrd="0" presId="urn:microsoft.com/office/officeart/2005/8/layout/target3"/>
    <dgm:cxn modelId="{FB4B4E0E-F528-4D0D-B0E8-8453F24A7A73}" type="presOf" srcId="{D1B46980-6531-4606-95E6-44980827E919}" destId="{2BE915AB-18AA-4053-B92C-3BFC9ED204BB}" srcOrd="1" destOrd="0" presId="urn:microsoft.com/office/officeart/2005/8/layout/target3"/>
    <dgm:cxn modelId="{DE9A3879-7035-4A4F-88B9-3E981B4D011D}" type="presOf" srcId="{D1D4F407-5343-4D3F-B5B9-D407B03CAEB4}" destId="{AED2198E-93D5-4001-81B4-73124B309672}" srcOrd="1" destOrd="0" presId="urn:microsoft.com/office/officeart/2005/8/layout/target3"/>
    <dgm:cxn modelId="{924B629B-BC9F-44F2-968D-7F8F0B91FF29}" type="presOf" srcId="{4C35D32F-0EAB-4CD7-82EE-45574DC2A586}" destId="{8BEBB6EC-1DAA-4CAC-8A25-BC0FCBD5DBD5}" srcOrd="0" destOrd="0" presId="urn:microsoft.com/office/officeart/2005/8/layout/target3"/>
    <dgm:cxn modelId="{EB8E741B-7D9C-4B31-AD2D-DF2066B37DC6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0A0E8E9-2347-47CD-AA6B-BE70D872DA11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D483E1C-EAB5-48FC-A84D-AAAC29FFF490}" type="presOf" srcId="{757F3AB3-0718-4624-B441-E567A8F0AB56}" destId="{333A1088-737F-45CB-B68E-254E46348037}" srcOrd="0" destOrd="0" presId="urn:microsoft.com/office/officeart/2005/8/layout/target3"/>
    <dgm:cxn modelId="{D7D9C998-3AB2-4138-B4FE-936100941CC6}" type="presOf" srcId="{4C35D32F-0EAB-4CD7-82EE-45574DC2A586}" destId="{890E4F0B-2866-4A3F-A3C7-2A14B1797930}" srcOrd="1" destOrd="0" presId="urn:microsoft.com/office/officeart/2005/8/layout/target3"/>
    <dgm:cxn modelId="{2052B6EB-5E69-4568-BB39-814D8360C80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EA4EDE2-A630-4620-ABAE-8177A44699A1}" type="presOf" srcId="{D8197B8C-B260-4A16-BDF4-0947B075E274}" destId="{25B08C86-7E15-44DC-BE7F-FFB55DD49D12}" srcOrd="0" destOrd="0" presId="urn:microsoft.com/office/officeart/2005/8/layout/target3"/>
    <dgm:cxn modelId="{EE1FFF2A-C7F8-4ACF-8145-1B8253893CED}" type="presParOf" srcId="{333A1088-737F-45CB-B68E-254E46348037}" destId="{F5ABB229-8D3B-4694-996A-96F23CF14429}" srcOrd="0" destOrd="0" presId="urn:microsoft.com/office/officeart/2005/8/layout/target3"/>
    <dgm:cxn modelId="{C8FC1B1B-3987-46BF-9AE6-19C60589DC4D}" type="presParOf" srcId="{333A1088-737F-45CB-B68E-254E46348037}" destId="{F41139FD-01EE-4571-8B17-4FB00FC51163}" srcOrd="1" destOrd="0" presId="urn:microsoft.com/office/officeart/2005/8/layout/target3"/>
    <dgm:cxn modelId="{A9E2A1DD-997B-4EAF-AD13-63C680CB3AA7}" type="presParOf" srcId="{333A1088-737F-45CB-B68E-254E46348037}" destId="{D005CE8C-CC26-4C3E-AC11-E15060ECD759}" srcOrd="2" destOrd="0" presId="urn:microsoft.com/office/officeart/2005/8/layout/target3"/>
    <dgm:cxn modelId="{0228367C-5B34-4E2A-92EA-4ABD039FB4DE}" type="presParOf" srcId="{333A1088-737F-45CB-B68E-254E46348037}" destId="{2C702D82-9B77-49B7-9568-BB8EB47C3372}" srcOrd="3" destOrd="0" presId="urn:microsoft.com/office/officeart/2005/8/layout/target3"/>
    <dgm:cxn modelId="{5F6CB1FE-1C95-4856-8894-86C275FAB633}" type="presParOf" srcId="{333A1088-737F-45CB-B68E-254E46348037}" destId="{A52A0455-90FF-4808-ABD0-F02540D31D5A}" srcOrd="4" destOrd="0" presId="urn:microsoft.com/office/officeart/2005/8/layout/target3"/>
    <dgm:cxn modelId="{4DFF59C4-75F0-463E-9C86-9CB3BD87A33D}" type="presParOf" srcId="{333A1088-737F-45CB-B68E-254E46348037}" destId="{6140AFEC-043D-4C43-A2F9-D0F5331DF3A3}" srcOrd="5" destOrd="0" presId="urn:microsoft.com/office/officeart/2005/8/layout/target3"/>
    <dgm:cxn modelId="{29B5C565-9ED3-4146-BD34-AB78F1604B4C}" type="presParOf" srcId="{333A1088-737F-45CB-B68E-254E46348037}" destId="{9358AC05-5D7D-4327-9F80-1AD486AEA664}" srcOrd="6" destOrd="0" presId="urn:microsoft.com/office/officeart/2005/8/layout/target3"/>
    <dgm:cxn modelId="{E9CA4FC1-21D9-4FE1-907C-A1902040C181}" type="presParOf" srcId="{333A1088-737F-45CB-B68E-254E46348037}" destId="{313FC574-E1CD-4FB4-B054-0B805CE0447D}" srcOrd="7" destOrd="0" presId="urn:microsoft.com/office/officeart/2005/8/layout/target3"/>
    <dgm:cxn modelId="{FEDD5385-E669-4606-BC21-5CC421D0F2A0}" type="presParOf" srcId="{333A1088-737F-45CB-B68E-254E46348037}" destId="{619D679B-A015-4ECF-8348-D1034C574F40}" srcOrd="8" destOrd="0" presId="urn:microsoft.com/office/officeart/2005/8/layout/target3"/>
    <dgm:cxn modelId="{B792E2D2-F34B-4587-8402-4429DEC0C454}" type="presParOf" srcId="{333A1088-737F-45CB-B68E-254E46348037}" destId="{322283A8-4A27-4CDA-BAE3-F381106A9174}" srcOrd="9" destOrd="0" presId="urn:microsoft.com/office/officeart/2005/8/layout/target3"/>
    <dgm:cxn modelId="{C6C46469-3D33-4891-99DD-70B086D93CEF}" type="presParOf" srcId="{333A1088-737F-45CB-B68E-254E46348037}" destId="{FFC9F71D-1B4F-4AD9-A4A6-86ADEFC8AF5C}" srcOrd="10" destOrd="0" presId="urn:microsoft.com/office/officeart/2005/8/layout/target3"/>
    <dgm:cxn modelId="{F2A3388B-B1E9-4C6D-8740-A60F48BF5E64}" type="presParOf" srcId="{333A1088-737F-45CB-B68E-254E46348037}" destId="{25B08C86-7E15-44DC-BE7F-FFB55DD49D12}" srcOrd="11" destOrd="0" presId="urn:microsoft.com/office/officeart/2005/8/layout/target3"/>
    <dgm:cxn modelId="{A9E176E0-8403-4E9D-832E-D312829284F2}" type="presParOf" srcId="{333A1088-737F-45CB-B68E-254E46348037}" destId="{76644BE8-9D7C-4C09-B250-3D10AF48CBB7}" srcOrd="12" destOrd="0" presId="urn:microsoft.com/office/officeart/2005/8/layout/target3"/>
    <dgm:cxn modelId="{4F03BD63-AD39-4C83-959F-D043E274D7FC}" type="presParOf" srcId="{333A1088-737F-45CB-B68E-254E46348037}" destId="{EE85B701-7295-41C0-BA7A-34D3756A2AE6}" srcOrd="13" destOrd="0" presId="urn:microsoft.com/office/officeart/2005/8/layout/target3"/>
    <dgm:cxn modelId="{0570621C-3423-498C-98FD-ACA45CBFB011}" type="presParOf" srcId="{333A1088-737F-45CB-B68E-254E46348037}" destId="{8BEBB6EC-1DAA-4CAC-8A25-BC0FCBD5DBD5}" srcOrd="14" destOrd="0" presId="urn:microsoft.com/office/officeart/2005/8/layout/target3"/>
    <dgm:cxn modelId="{B62B5F9A-28F3-45D8-BFBC-6E616ED27E22}" type="presParOf" srcId="{333A1088-737F-45CB-B68E-254E46348037}" destId="{AED2198E-93D5-4001-81B4-73124B309672}" srcOrd="15" destOrd="0" presId="urn:microsoft.com/office/officeart/2005/8/layout/target3"/>
    <dgm:cxn modelId="{76AA68C7-68D9-47FF-9A65-D612F6FDAE86}" type="presParOf" srcId="{333A1088-737F-45CB-B68E-254E46348037}" destId="{2BE915AB-18AA-4053-B92C-3BFC9ED204BB}" srcOrd="16" destOrd="0" presId="urn:microsoft.com/office/officeart/2005/8/layout/target3"/>
    <dgm:cxn modelId="{8DA6755F-EC4F-49B0-9D19-5B4110A4C357}" type="presParOf" srcId="{333A1088-737F-45CB-B68E-254E46348037}" destId="{6BB5E863-4638-4E1D-BFDE-399D028AC4ED}" srcOrd="17" destOrd="0" presId="urn:microsoft.com/office/officeart/2005/8/layout/target3"/>
    <dgm:cxn modelId="{9A8AF6FB-E004-43C7-A495-8AA9A6B15987}" type="presParOf" srcId="{333A1088-737F-45CB-B68E-254E46348037}" destId="{5A5FFA88-C948-4069-8E93-59FA12366E83}" srcOrd="18" destOrd="0" presId="urn:microsoft.com/office/officeart/2005/8/layout/target3"/>
    <dgm:cxn modelId="{D4FF0A9F-258D-43DD-B575-FC70AEC5F0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VY_32_INOVACE_03_Podstatná jména 4.ročník_Podstatná jména rodu středního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Podstatná jména rodu středního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97B25DD-B5B7-49EE-9F79-2C86811D073A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4020AD4-A8CA-475B-BB3D-69849D4FDE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9965375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STŘEDNÍHO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340768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060848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403998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460898"/>
            <a:ext cx="2143125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2732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Procvičí si  podstatná jména rodu středního.</a:t>
            </a:r>
          </a:p>
          <a:p>
            <a:r>
              <a:rPr lang="cs-CZ" dirty="0" smtClean="0"/>
              <a:t>Upevní si novou </a:t>
            </a:r>
            <a:r>
              <a:rPr lang="cs-CZ" dirty="0" smtClean="0"/>
              <a:t>látku - vzory </a:t>
            </a:r>
            <a:r>
              <a:rPr lang="cs-CZ" dirty="0" smtClean="0"/>
              <a:t>rodu středního.</a:t>
            </a:r>
          </a:p>
          <a:p>
            <a:r>
              <a:rPr lang="cs-CZ" dirty="0" smtClean="0"/>
              <a:t>Jednotlivé stránky lze využít k samostatné práci s následnou kontrolou.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817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PŘEHLED ZAŘAZOVÁNÍ KE VZORU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Koncovka 1.p.    Koncovka 2.p.   Vzor</a:t>
            </a:r>
          </a:p>
          <a:p>
            <a:endParaRPr lang="cs-CZ" dirty="0"/>
          </a:p>
          <a:p>
            <a:r>
              <a:rPr lang="cs-CZ" dirty="0" smtClean="0"/>
              <a:t>       -o                  -a                 město</a:t>
            </a:r>
          </a:p>
          <a:p>
            <a:r>
              <a:rPr lang="cs-CZ" dirty="0"/>
              <a:t> </a:t>
            </a:r>
            <a:r>
              <a:rPr lang="cs-CZ" dirty="0" smtClean="0"/>
              <a:t>      -e                  -e                 moře</a:t>
            </a:r>
          </a:p>
          <a:p>
            <a:r>
              <a:rPr lang="cs-CZ" dirty="0"/>
              <a:t> </a:t>
            </a:r>
            <a:r>
              <a:rPr lang="cs-CZ" dirty="0" smtClean="0"/>
              <a:t>      -e                  -</a:t>
            </a:r>
            <a:r>
              <a:rPr lang="cs-CZ" dirty="0" err="1" smtClean="0"/>
              <a:t>ete</a:t>
            </a:r>
            <a:r>
              <a:rPr lang="cs-CZ" dirty="0" smtClean="0"/>
              <a:t>              kuře</a:t>
            </a:r>
          </a:p>
          <a:p>
            <a:r>
              <a:rPr lang="cs-CZ" dirty="0"/>
              <a:t> </a:t>
            </a:r>
            <a:r>
              <a:rPr lang="cs-CZ" dirty="0" smtClean="0"/>
              <a:t>      -í                   -í                  stavení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5085184"/>
            <a:ext cx="1885950" cy="1504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5311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podstatná jména rodu středního a urči jejich vzor.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Čepice, kabát, oblečení, kolo, růže, bláto, zima, kružítko, metr, metro, hovězí, morče, hoře, pole, kotě, kočka, kocourek, svítání, letadlo, strach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Oblečení-stavení</a:t>
            </a:r>
            <a:r>
              <a:rPr lang="cs-CZ" dirty="0" smtClean="0"/>
              <a:t>, kolo-město, bláto-město, kružítko-město, metro-město, </a:t>
            </a:r>
            <a:r>
              <a:rPr lang="cs-CZ" dirty="0" err="1" smtClean="0"/>
              <a:t>hovězí-stavení</a:t>
            </a:r>
            <a:r>
              <a:rPr lang="cs-CZ" dirty="0" smtClean="0"/>
              <a:t>, morče-kuře, hoře-moře, pole-moře, kotě-kuře, </a:t>
            </a:r>
            <a:r>
              <a:rPr lang="cs-CZ" dirty="0" err="1" smtClean="0"/>
              <a:t>svítání-stavení</a:t>
            </a:r>
            <a:r>
              <a:rPr lang="cs-CZ" dirty="0" smtClean="0"/>
              <a:t>, letadlo-město</a:t>
            </a:r>
          </a:p>
        </p:txBody>
      </p:sp>
      <p:sp>
        <p:nvSpPr>
          <p:cNvPr id="7" name="Obdélník 6"/>
          <p:cNvSpPr/>
          <p:nvPr/>
        </p:nvSpPr>
        <p:spPr>
          <a:xfrm>
            <a:off x="5464616" y="1484784"/>
            <a:ext cx="3528392" cy="42484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4437" y="2771775"/>
            <a:ext cx="1428750" cy="13144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52019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tato podstatná jména </a:t>
            </a:r>
            <a:r>
              <a:rPr lang="cs-CZ" dirty="0" smtClean="0"/>
              <a:t>         ke </a:t>
            </a:r>
            <a:r>
              <a:rPr lang="cs-CZ" dirty="0" smtClean="0"/>
              <a:t>vzorům a urči jejich pád.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polích</a:t>
            </a:r>
          </a:p>
          <a:p>
            <a:r>
              <a:rPr lang="cs-CZ" dirty="0"/>
              <a:t>ú</a:t>
            </a:r>
            <a:r>
              <a:rPr lang="cs-CZ" dirty="0" smtClean="0"/>
              <a:t>dolím</a:t>
            </a:r>
          </a:p>
          <a:p>
            <a:r>
              <a:rPr lang="cs-CZ" dirty="0"/>
              <a:t>k</a:t>
            </a:r>
            <a:r>
              <a:rPr lang="cs-CZ" dirty="0" smtClean="0"/>
              <a:t>ůzleti</a:t>
            </a:r>
          </a:p>
          <a:p>
            <a:r>
              <a:rPr lang="cs-CZ" dirty="0"/>
              <a:t>o</a:t>
            </a:r>
            <a:r>
              <a:rPr lang="cs-CZ" dirty="0" smtClean="0"/>
              <a:t>voce</a:t>
            </a:r>
          </a:p>
          <a:p>
            <a:r>
              <a:rPr lang="cs-CZ" dirty="0"/>
              <a:t>c</a:t>
            </a:r>
            <a:r>
              <a:rPr lang="cs-CZ" dirty="0" smtClean="0"/>
              <a:t>hodidly</a:t>
            </a:r>
          </a:p>
          <a:p>
            <a:r>
              <a:rPr lang="cs-CZ" dirty="0"/>
              <a:t>o</a:t>
            </a:r>
            <a:r>
              <a:rPr lang="cs-CZ" dirty="0" smtClean="0"/>
              <a:t>bilí</a:t>
            </a:r>
          </a:p>
          <a:p>
            <a:r>
              <a:rPr lang="cs-CZ" dirty="0"/>
              <a:t>s</a:t>
            </a:r>
            <a:r>
              <a:rPr lang="cs-CZ" dirty="0" smtClean="0"/>
              <a:t>kla</a:t>
            </a:r>
          </a:p>
          <a:p>
            <a:r>
              <a:rPr lang="cs-CZ" dirty="0"/>
              <a:t>k</a:t>
            </a:r>
            <a:r>
              <a:rPr lang="cs-CZ" dirty="0" smtClean="0"/>
              <a:t>oště</a:t>
            </a:r>
          </a:p>
          <a:p>
            <a:r>
              <a:rPr lang="cs-CZ" dirty="0" smtClean="0"/>
              <a:t>Labi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olích-moře, 6.p.</a:t>
            </a:r>
          </a:p>
          <a:p>
            <a:r>
              <a:rPr lang="cs-CZ" dirty="0"/>
              <a:t>ú</a:t>
            </a:r>
            <a:r>
              <a:rPr lang="cs-CZ" dirty="0" smtClean="0"/>
              <a:t>dolím-stavení, 7.p.</a:t>
            </a:r>
          </a:p>
          <a:p>
            <a:r>
              <a:rPr lang="cs-CZ" dirty="0"/>
              <a:t>k</a:t>
            </a:r>
            <a:r>
              <a:rPr lang="cs-CZ" dirty="0" smtClean="0"/>
              <a:t>ůzleti-kuře, 3.p.</a:t>
            </a:r>
          </a:p>
          <a:p>
            <a:r>
              <a:rPr lang="cs-CZ" dirty="0"/>
              <a:t>o</a:t>
            </a:r>
            <a:r>
              <a:rPr lang="cs-CZ" dirty="0" smtClean="0"/>
              <a:t>voce-moře,1.,2.,4.,</a:t>
            </a:r>
          </a:p>
          <a:p>
            <a:r>
              <a:rPr lang="cs-CZ" dirty="0"/>
              <a:t>c</a:t>
            </a:r>
            <a:r>
              <a:rPr lang="cs-CZ" dirty="0" smtClean="0"/>
              <a:t>hodidly-město, 7.p.</a:t>
            </a:r>
          </a:p>
          <a:p>
            <a:r>
              <a:rPr lang="cs-CZ" dirty="0"/>
              <a:t>o</a:t>
            </a:r>
            <a:r>
              <a:rPr lang="cs-CZ" dirty="0" smtClean="0"/>
              <a:t>bilí-stavení,1.-6.p</a:t>
            </a:r>
          </a:p>
          <a:p>
            <a:r>
              <a:rPr lang="cs-CZ" dirty="0"/>
              <a:t>s</a:t>
            </a:r>
            <a:r>
              <a:rPr lang="cs-CZ" dirty="0" smtClean="0"/>
              <a:t>kla-město, 2.p.,1.,4.p</a:t>
            </a:r>
          </a:p>
          <a:p>
            <a:r>
              <a:rPr lang="cs-CZ" dirty="0"/>
              <a:t>k</a:t>
            </a:r>
            <a:r>
              <a:rPr lang="cs-CZ" dirty="0" smtClean="0"/>
              <a:t>oště-kuře, 1.,4.,5.p.</a:t>
            </a:r>
          </a:p>
          <a:p>
            <a:r>
              <a:rPr lang="cs-CZ" dirty="0" smtClean="0"/>
              <a:t>Labi-moře, 3.,6.p.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65862" y="1556792"/>
            <a:ext cx="3528392" cy="482453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708920"/>
            <a:ext cx="2143125" cy="19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32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KOLEKTIV AUTORŮ. </a:t>
            </a:r>
            <a:r>
              <a:rPr lang="cs-CZ" sz="2000" i="1" dirty="0"/>
              <a:t>Český jazyk 4</a:t>
            </a:r>
            <a:r>
              <a:rPr lang="cs-CZ" sz="2000" dirty="0"/>
              <a:t>: </a:t>
            </a:r>
            <a:r>
              <a:rPr lang="cs-CZ" sz="2000" i="1" dirty="0"/>
              <a:t>učebnice pro 4.ročník</a:t>
            </a:r>
            <a:r>
              <a:rPr lang="cs-CZ" sz="2000" dirty="0"/>
              <a:t>. 2.přepracované vydání. Kyjov: Nová škola Brno, 2005. ISBN 80-85607-92-1.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67997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74</TotalTime>
  <Words>264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PODSTATNÁ JMÉNA RODU STŘEDNÍHO</vt:lpstr>
      <vt:lpstr>ANOTACE</vt:lpstr>
      <vt:lpstr>PŘEHLED ZAŘAZOVÁNÍ KE VZORU</vt:lpstr>
      <vt:lpstr>Vyber podstatná jména rodu středního a urči jejich vzor.</vt:lpstr>
      <vt:lpstr>Přiřaď tato podstatná jména          ke vzorům a urči jejich pád.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STŘEDNÍHO</dc:title>
  <dc:creator>Kačenka</dc:creator>
  <cp:lastModifiedBy>Učitel</cp:lastModifiedBy>
  <cp:revision>16</cp:revision>
  <dcterms:created xsi:type="dcterms:W3CDTF">2012-01-31T19:13:33Z</dcterms:created>
  <dcterms:modified xsi:type="dcterms:W3CDTF">2012-04-05T19:12:05Z</dcterms:modified>
</cp:coreProperties>
</file>