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0099FF"/>
    <a:srgbClr val="00CC99"/>
    <a:srgbClr val="99FF33"/>
    <a:srgbClr val="FF0066"/>
    <a:srgbClr val="FF00FF"/>
    <a:srgbClr val="FF9900"/>
    <a:srgbClr val="FF3300"/>
    <a:srgbClr val="FF3399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>
        <p:scale>
          <a:sx n="76" d="100"/>
          <a:sy n="76" d="100"/>
        </p:scale>
        <p:origin x="-1206" y="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18FF82-A2CC-4D5D-8F14-452141E7A792}" type="datetimeFigureOut">
              <a:rPr lang="cs-CZ" smtClean="0"/>
              <a:pPr/>
              <a:t>2.6.2014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B4239A-E444-4CAF-B099-5A1AB7D3EE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18FF82-A2CC-4D5D-8F14-452141E7A792}" type="datetimeFigureOut">
              <a:rPr lang="cs-CZ" smtClean="0"/>
              <a:pPr/>
              <a:t>2.6.2014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B4239A-E444-4CAF-B099-5A1AB7D3EE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18FF82-A2CC-4D5D-8F14-452141E7A792}" type="datetimeFigureOut">
              <a:rPr lang="cs-CZ" smtClean="0"/>
              <a:pPr/>
              <a:t>2.6.2014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B4239A-E444-4CAF-B099-5A1AB7D3EE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18FF82-A2CC-4D5D-8F14-452141E7A792}" type="datetimeFigureOut">
              <a:rPr lang="cs-CZ" smtClean="0"/>
              <a:pPr/>
              <a:t>2.6.2014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B4239A-E444-4CAF-B099-5A1AB7D3EE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18FF82-A2CC-4D5D-8F14-452141E7A792}" type="datetimeFigureOut">
              <a:rPr lang="cs-CZ" smtClean="0"/>
              <a:pPr/>
              <a:t>2.6.2014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B4239A-E444-4CAF-B099-5A1AB7D3EE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18FF82-A2CC-4D5D-8F14-452141E7A792}" type="datetimeFigureOut">
              <a:rPr lang="cs-CZ" smtClean="0"/>
              <a:pPr/>
              <a:t>2.6.2014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B4239A-E444-4CAF-B099-5A1AB7D3EE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18FF82-A2CC-4D5D-8F14-452141E7A792}" type="datetimeFigureOut">
              <a:rPr lang="cs-CZ" smtClean="0"/>
              <a:pPr/>
              <a:t>2.6.2014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B4239A-E444-4CAF-B099-5A1AB7D3EE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18FF82-A2CC-4D5D-8F14-452141E7A792}" type="datetimeFigureOut">
              <a:rPr lang="cs-CZ" smtClean="0"/>
              <a:pPr/>
              <a:t>2.6.2014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B4239A-E444-4CAF-B099-5A1AB7D3EE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18FF82-A2CC-4D5D-8F14-452141E7A792}" type="datetimeFigureOut">
              <a:rPr lang="cs-CZ" smtClean="0"/>
              <a:pPr/>
              <a:t>2.6.2014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B4239A-E444-4CAF-B099-5A1AB7D3EE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18FF82-A2CC-4D5D-8F14-452141E7A792}" type="datetimeFigureOut">
              <a:rPr lang="cs-CZ" smtClean="0"/>
              <a:pPr/>
              <a:t>2.6.2014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B4239A-E444-4CAF-B099-5A1AB7D3EE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18FF82-A2CC-4D5D-8F14-452141E7A792}" type="datetimeFigureOut">
              <a:rPr lang="cs-CZ" smtClean="0"/>
              <a:pPr/>
              <a:t>2.6.2014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B4239A-E444-4CAF-B099-5A1AB7D3EE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718FF82-A2CC-4D5D-8F14-452141E7A792}" type="datetimeFigureOut">
              <a:rPr lang="cs-CZ" smtClean="0"/>
              <a:pPr/>
              <a:t>2.6.2014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B4239A-E444-4CAF-B099-5A1AB7D3EE4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3399"/>
            </a:gs>
            <a:gs pos="25000">
              <a:srgbClr val="FF6633"/>
            </a:gs>
            <a:gs pos="50000">
              <a:srgbClr val="FFFF00"/>
            </a:gs>
            <a:gs pos="75000">
              <a:srgbClr val="01A78F"/>
            </a:gs>
            <a:gs pos="100000">
              <a:srgbClr val="3366F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7200" b="1" dirty="0" smtClean="0"/>
              <a:t>LITERÁRNÍ ŽÁNRY</a:t>
            </a:r>
            <a:endParaRPr lang="cs-CZ" sz="72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endParaRPr lang="cs-CZ" dirty="0" smtClean="0">
              <a:solidFill>
                <a:schemeClr val="tx1"/>
              </a:solidFill>
            </a:endParaRPr>
          </a:p>
          <a:p>
            <a:endParaRPr lang="cs-CZ" dirty="0" smtClean="0">
              <a:solidFill>
                <a:schemeClr val="tx1"/>
              </a:solidFill>
            </a:endParaRPr>
          </a:p>
          <a:p>
            <a:endParaRPr lang="cs-CZ" dirty="0">
              <a:solidFill>
                <a:schemeClr val="tx1"/>
              </a:solidFill>
            </a:endParaRPr>
          </a:p>
          <a:p>
            <a:pPr algn="r"/>
            <a:r>
              <a:rPr lang="cs-CZ" sz="1000" dirty="0"/>
              <a:t>ČÍSLO DUM</a:t>
            </a:r>
            <a:r>
              <a:rPr lang="cs-CZ" sz="1000"/>
              <a:t>: </a:t>
            </a:r>
            <a:r>
              <a:rPr lang="cs-CZ" sz="1000" smtClean="0"/>
              <a:t>VY_32_INOVACE_CJL_1_25</a:t>
            </a:r>
            <a:endParaRPr lang="cs-CZ" sz="1000" dirty="0"/>
          </a:p>
          <a:p>
            <a:pPr algn="r"/>
            <a:endParaRPr lang="cs-CZ" sz="1000" dirty="0">
              <a:solidFill>
                <a:schemeClr val="tx1"/>
              </a:solidFill>
            </a:endParaRPr>
          </a:p>
        </p:txBody>
      </p:sp>
      <p:sp>
        <p:nvSpPr>
          <p:cNvPr id="4" name="Rectangle 1"/>
          <p:cNvSpPr>
            <a:spLocks noChangeArrowheads="1"/>
          </p:cNvSpPr>
          <p:nvPr/>
        </p:nvSpPr>
        <p:spPr bwMode="auto">
          <a:xfrm>
            <a:off x="928662" y="0"/>
            <a:ext cx="7057445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r>
              <a:rPr lang="cs-CZ" sz="1200" dirty="0" smtClean="0"/>
              <a:t> </a:t>
            </a:r>
          </a:p>
          <a:p>
            <a:pPr algn="ctr"/>
            <a:r>
              <a:rPr lang="cs-CZ" sz="1200" b="1" dirty="0" smtClean="0"/>
              <a:t>Číslo projektu: CZ.1.07./1.5.00/34.0938  Název projektu: Zlepšení podmínek pro vzdělávání na SUŠ, Ostrava</a:t>
            </a:r>
            <a:r>
              <a:rPr lang="cs-CZ" sz="1200" dirty="0" smtClean="0"/>
              <a:t> </a:t>
            </a:r>
          </a:p>
          <a:p>
            <a:r>
              <a:rPr lang="cs-CZ" sz="1200" dirty="0" smtClean="0"/>
              <a:t> </a:t>
            </a:r>
            <a:endParaRPr lang="cs-CZ" sz="1200" dirty="0"/>
          </a:p>
        </p:txBody>
      </p:sp>
      <p:pic>
        <p:nvPicPr>
          <p:cNvPr id="5" name="Obrázek 4" descr="OPVK_hor_zakladni_logolink_RGB_cz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14480" y="714356"/>
            <a:ext cx="5760720" cy="1255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3399"/>
            </a:gs>
            <a:gs pos="25000">
              <a:srgbClr val="FF6633"/>
            </a:gs>
            <a:gs pos="50000">
              <a:srgbClr val="FFFF00"/>
            </a:gs>
            <a:gs pos="75000">
              <a:srgbClr val="01A78F"/>
            </a:gs>
            <a:gs pos="100000">
              <a:srgbClr val="3366F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3399"/>
          </a:solidFill>
        </p:spPr>
        <p:txBody>
          <a:bodyPr/>
          <a:lstStyle/>
          <a:p>
            <a:r>
              <a:rPr lang="cs-CZ" b="1" dirty="0" smtClean="0"/>
              <a:t>EPICKÉ ŽÁNRY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0066"/>
          </a:solidFill>
        </p:spPr>
        <p:txBody>
          <a:bodyPr/>
          <a:lstStyle/>
          <a:p>
            <a:pPr marL="514350" indent="-514350" algn="ctr">
              <a:buAutoNum type="arabicPeriod"/>
            </a:pPr>
            <a:endParaRPr lang="cs-CZ" dirty="0" smtClean="0"/>
          </a:p>
          <a:p>
            <a:pPr marL="514350" indent="-514350" algn="ctr">
              <a:buAutoNum type="arabicPeriod"/>
            </a:pPr>
            <a:endParaRPr lang="cs-CZ" dirty="0"/>
          </a:p>
          <a:p>
            <a:pPr marL="514350" indent="-514350" algn="ctr">
              <a:buAutoNum type="arabicPeriod"/>
            </a:pPr>
            <a:r>
              <a:rPr lang="cs-CZ" b="1" dirty="0" smtClean="0"/>
              <a:t>MALÁ</a:t>
            </a:r>
            <a:r>
              <a:rPr lang="cs-CZ" dirty="0" smtClean="0"/>
              <a:t> EPIKA</a:t>
            </a:r>
          </a:p>
          <a:p>
            <a:pPr marL="514350" indent="-514350" algn="ctr">
              <a:buNone/>
            </a:pPr>
            <a:r>
              <a:rPr lang="cs-CZ" dirty="0" smtClean="0"/>
              <a:t>     2.  </a:t>
            </a:r>
            <a:r>
              <a:rPr lang="cs-CZ" b="1" dirty="0" smtClean="0"/>
              <a:t>STŘEDNÍ</a:t>
            </a:r>
            <a:r>
              <a:rPr lang="cs-CZ" dirty="0" smtClean="0"/>
              <a:t> EPIKA</a:t>
            </a:r>
          </a:p>
          <a:p>
            <a:pPr marL="514350" indent="-514350" algn="ctr">
              <a:buNone/>
            </a:pPr>
            <a:r>
              <a:rPr lang="cs-CZ" dirty="0" smtClean="0"/>
              <a:t> 3.  </a:t>
            </a:r>
            <a:r>
              <a:rPr lang="cs-CZ" b="1" dirty="0" smtClean="0"/>
              <a:t>VELKÁ</a:t>
            </a:r>
            <a:r>
              <a:rPr lang="cs-CZ" dirty="0" smtClean="0"/>
              <a:t> EPIKA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3399"/>
            </a:gs>
            <a:gs pos="25000">
              <a:srgbClr val="FF6633"/>
            </a:gs>
            <a:gs pos="50000">
              <a:srgbClr val="FFFF00"/>
            </a:gs>
            <a:gs pos="75000">
              <a:srgbClr val="01A78F"/>
            </a:gs>
            <a:gs pos="100000">
              <a:srgbClr val="3366F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noFill/>
        </p:spPr>
        <p:txBody>
          <a:bodyPr/>
          <a:lstStyle/>
          <a:p>
            <a:r>
              <a:rPr lang="cs-CZ" dirty="0" smtClean="0"/>
              <a:t>1. MALÁ EPIKA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3300"/>
          </a:solidFill>
        </p:spPr>
        <p:txBody>
          <a:bodyPr/>
          <a:lstStyle/>
          <a:p>
            <a:pPr>
              <a:buNone/>
            </a:pPr>
            <a:r>
              <a:rPr lang="cs-CZ" b="1" u="sng" dirty="0" smtClean="0"/>
              <a:t>PŘÍBĚH </a:t>
            </a:r>
          </a:p>
          <a:p>
            <a:pPr>
              <a:buNone/>
            </a:pPr>
            <a:r>
              <a:rPr lang="cs-CZ" b="1" u="sng" dirty="0" smtClean="0"/>
              <a:t>BAJKA </a:t>
            </a:r>
            <a:r>
              <a:rPr lang="cs-CZ" dirty="0" smtClean="0"/>
              <a:t>– </a:t>
            </a:r>
            <a:r>
              <a:rPr lang="cs-CZ" i="1" dirty="0" smtClean="0"/>
              <a:t>krátký prozaický nebo veršovaný příběh, ve kterém vystupují zvířata mající lidské vlastnosti. Má alegorický smysl a didaktický účel.</a:t>
            </a:r>
          </a:p>
          <a:p>
            <a:pPr>
              <a:buNone/>
            </a:pPr>
            <a:endParaRPr lang="cs-CZ" i="1" dirty="0"/>
          </a:p>
          <a:p>
            <a:pPr>
              <a:buNone/>
            </a:pPr>
            <a:r>
              <a:rPr lang="cs-CZ" i="1" dirty="0" smtClean="0"/>
              <a:t>(Mezi malé epické žánry můžeme také počítat</a:t>
            </a:r>
          </a:p>
          <a:p>
            <a:pPr>
              <a:buNone/>
            </a:pPr>
            <a:r>
              <a:rPr lang="cs-CZ" i="1" dirty="0" smtClean="0"/>
              <a:t>krátkou </a:t>
            </a:r>
            <a:r>
              <a:rPr lang="cs-CZ" b="1" u="sng" dirty="0" smtClean="0"/>
              <a:t>POVÍDKU</a:t>
            </a:r>
            <a:r>
              <a:rPr lang="cs-CZ" dirty="0" smtClean="0"/>
              <a:t>).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3399"/>
            </a:gs>
            <a:gs pos="25000">
              <a:srgbClr val="FF6633"/>
            </a:gs>
            <a:gs pos="50000">
              <a:srgbClr val="FFFF00"/>
            </a:gs>
            <a:gs pos="75000">
              <a:srgbClr val="01A78F"/>
            </a:gs>
            <a:gs pos="100000">
              <a:srgbClr val="3366F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9900"/>
          </a:solidFill>
        </p:spPr>
        <p:txBody>
          <a:bodyPr/>
          <a:lstStyle/>
          <a:p>
            <a:r>
              <a:rPr lang="cs-CZ" dirty="0" smtClean="0"/>
              <a:t>2. STŘEDNÍ EPIKA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u="sng" dirty="0" smtClean="0"/>
              <a:t>BÁJE/MÝTUS</a:t>
            </a:r>
            <a:r>
              <a:rPr lang="cs-CZ" dirty="0" smtClean="0"/>
              <a:t> – </a:t>
            </a:r>
            <a:r>
              <a:rPr lang="cs-CZ" i="1" dirty="0" smtClean="0"/>
              <a:t>příběh, v němž lidé ztvárnili své představy o vzniku světa, o přírodních jevech, o bozích a lidském životě. ( mytologie/bájesloví – pro </a:t>
            </a:r>
            <a:r>
              <a:rPr lang="cs-CZ" i="1" dirty="0"/>
              <a:t>E</a:t>
            </a:r>
            <a:r>
              <a:rPr lang="cs-CZ" i="1" dirty="0" smtClean="0"/>
              <a:t>vropu je důležitá židovská a antická mytologie).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b="1" u="sng" dirty="0" smtClean="0"/>
              <a:t>POVĚST </a:t>
            </a:r>
            <a:r>
              <a:rPr lang="cs-CZ" dirty="0" smtClean="0"/>
              <a:t>– </a:t>
            </a:r>
            <a:r>
              <a:rPr lang="cs-CZ" i="1" dirty="0" smtClean="0"/>
              <a:t>vychází z ústní lidové slovesnosti. Bývá vázána ke konkrétním historickým osobám a událostem, ale hojně také pracuje s fantazií.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25000">
              <a:srgbClr val="FF6633"/>
            </a:gs>
            <a:gs pos="50000">
              <a:srgbClr val="FFFF00"/>
            </a:gs>
            <a:gs pos="75000">
              <a:srgbClr val="01A78F"/>
            </a:gs>
            <a:gs pos="100000">
              <a:srgbClr val="3366F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r>
              <a:rPr lang="cs-CZ" sz="4800" u="sng" dirty="0" smtClean="0"/>
              <a:t>POHÁDKA</a:t>
            </a:r>
            <a:endParaRPr lang="cs-CZ" sz="4800" u="sng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solidFill>
            <a:srgbClr val="FFFF00"/>
          </a:solidFill>
        </p:spPr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Hlavní hrdina = dobrý, poctivý, moudrý, pracovitý, chytrý, prochází zkouškami, vítězí nad zlem.</a:t>
            </a:r>
          </a:p>
          <a:p>
            <a:pPr>
              <a:buNone/>
            </a:pPr>
            <a:r>
              <a:rPr lang="cs-CZ" dirty="0" smtClean="0"/>
              <a:t>Další rysy = ustálené formulace na začátku a na konci, číslovky 3 ( živly), 4 (roční doby), 7 ( dny v týdnu)</a:t>
            </a:r>
            <a:endParaRPr lang="cs-CZ" dirty="0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sz="half" idx="2"/>
          </p:nvPr>
        </p:nvSpPr>
        <p:spPr/>
        <p:txBody>
          <a:bodyPr>
            <a:normAutofit fontScale="92500" lnSpcReduction="20000"/>
          </a:bodyPr>
          <a:lstStyle/>
          <a:p>
            <a:pPr>
              <a:buFontTx/>
              <a:buChar char="-"/>
            </a:pPr>
            <a:r>
              <a:rPr lang="cs-CZ" sz="3200" i="1" dirty="0" smtClean="0"/>
              <a:t>dříve též </a:t>
            </a:r>
          </a:p>
          <a:p>
            <a:r>
              <a:rPr lang="cs-CZ" sz="3200" b="1" u="sng" dirty="0" smtClean="0"/>
              <a:t>BÁCHORKA </a:t>
            </a:r>
            <a:r>
              <a:rPr lang="cs-CZ" sz="3200" i="1" dirty="0" smtClean="0"/>
              <a:t>–</a:t>
            </a:r>
          </a:p>
          <a:p>
            <a:r>
              <a:rPr lang="cs-CZ" sz="3200" i="1" dirty="0"/>
              <a:t>s</a:t>
            </a:r>
            <a:r>
              <a:rPr lang="cs-CZ" sz="3200" i="1" dirty="0" smtClean="0"/>
              <a:t>pojena s ústní lidovou slovesností – smyšlené vyprávění s poutavým dějem, zázračnými postavami a nadpřirozenými bytostmi.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25000">
              <a:srgbClr val="FF6633"/>
            </a:gs>
            <a:gs pos="50000">
              <a:srgbClr val="FFFF00"/>
            </a:gs>
            <a:gs pos="75000">
              <a:srgbClr val="01A78F"/>
            </a:gs>
            <a:gs pos="100000">
              <a:srgbClr val="3366F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solidFill>
            <a:srgbClr val="99FF33"/>
          </a:solidFill>
        </p:spPr>
        <p:txBody>
          <a:bodyPr/>
          <a:lstStyle/>
          <a:p>
            <a:pPr algn="l"/>
            <a:r>
              <a:rPr lang="cs-CZ" b="1" u="sng" dirty="0" smtClean="0"/>
              <a:t>POVÍDKA </a:t>
            </a:r>
            <a:r>
              <a:rPr lang="cs-CZ" b="1" dirty="0" smtClean="0"/>
              <a:t>               </a:t>
            </a:r>
            <a:r>
              <a:rPr lang="cs-CZ" b="1" u="sng" dirty="0" smtClean="0"/>
              <a:t>NOVELA</a:t>
            </a:r>
            <a:endParaRPr lang="cs-CZ" b="1" u="sng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endParaRPr lang="cs-CZ" i="1" dirty="0" smtClean="0"/>
          </a:p>
          <a:p>
            <a:pPr>
              <a:buNone/>
            </a:pPr>
            <a:r>
              <a:rPr lang="cs-CZ" sz="3200" i="1" dirty="0" smtClean="0"/>
              <a:t>Dílo s jednoduchým dějem, ve kterém vystupuje málo postav. Připouští se pouze odbočení od hlavní dějové linie a vložení epizody. Děj pomalejší, použity prvky uměleckého popisu.</a:t>
            </a:r>
            <a:endParaRPr lang="cs-CZ" sz="3200" i="1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endParaRPr lang="cs-CZ" sz="3600" i="1" dirty="0" smtClean="0"/>
          </a:p>
          <a:p>
            <a:pPr>
              <a:buNone/>
            </a:pPr>
            <a:r>
              <a:rPr lang="cs-CZ" sz="3600" i="1" dirty="0" smtClean="0"/>
              <a:t>Zajímavý a napínavý příběh, který rychle směřuje k často nečekanému závěru – pointě.</a:t>
            </a:r>
          </a:p>
          <a:p>
            <a:pPr>
              <a:buNone/>
            </a:pP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25000">
              <a:srgbClr val="FF6633"/>
            </a:gs>
            <a:gs pos="50000">
              <a:srgbClr val="FFFF00"/>
            </a:gs>
            <a:gs pos="75000">
              <a:srgbClr val="01A78F"/>
            </a:gs>
            <a:gs pos="100000">
              <a:srgbClr val="3366F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solidFill>
            <a:srgbClr val="00CC99"/>
          </a:solidFill>
        </p:spPr>
        <p:txBody>
          <a:bodyPr/>
          <a:lstStyle/>
          <a:p>
            <a:r>
              <a:rPr lang="cs-CZ" u="sng" dirty="0" smtClean="0"/>
              <a:t>ROMANETO</a:t>
            </a:r>
            <a:endParaRPr lang="cs-CZ" u="sng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solidFill>
            <a:srgbClr val="00CC99"/>
          </a:solidFill>
        </p:spPr>
        <p:txBody>
          <a:bodyPr/>
          <a:lstStyle/>
          <a:p>
            <a:pPr>
              <a:buNone/>
            </a:pPr>
            <a:r>
              <a:rPr lang="cs-CZ" i="1" dirty="0" smtClean="0"/>
              <a:t>   </a:t>
            </a:r>
          </a:p>
          <a:p>
            <a:pPr>
              <a:buNone/>
            </a:pPr>
            <a:r>
              <a:rPr lang="cs-CZ" i="1" dirty="0"/>
              <a:t> </a:t>
            </a:r>
            <a:r>
              <a:rPr lang="cs-CZ" i="1" dirty="0" smtClean="0"/>
              <a:t>   </a:t>
            </a:r>
            <a:r>
              <a:rPr lang="cs-CZ" sz="3600" i="1" dirty="0" smtClean="0"/>
              <a:t>Příběh, na jehož počátku stojí         romantická, fantastická, zdánlivě nevysvětlitelná záhada, která se postupně odhaluje logickým, racionálním způsobem, často za pomoci vědeckých poznatků.</a:t>
            </a:r>
            <a:endParaRPr lang="cs-CZ" sz="3600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25000">
              <a:srgbClr val="FF6633"/>
            </a:gs>
            <a:gs pos="50000">
              <a:srgbClr val="FFFF00"/>
            </a:gs>
            <a:gs pos="75000">
              <a:srgbClr val="01A78F"/>
            </a:gs>
            <a:gs pos="100000">
              <a:srgbClr val="3366F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99FF"/>
          </a:solidFill>
        </p:spPr>
        <p:txBody>
          <a:bodyPr/>
          <a:lstStyle/>
          <a:p>
            <a:r>
              <a:rPr lang="cs-CZ" dirty="0" smtClean="0"/>
              <a:t>3. VELKÁ EPIKA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b="1" u="sng" dirty="0" smtClean="0"/>
              <a:t>EPOS</a:t>
            </a:r>
            <a:r>
              <a:rPr lang="cs-CZ" i="1" dirty="0" smtClean="0"/>
              <a:t>- rozsáhlá báseň, která vypravuje </a:t>
            </a:r>
            <a:r>
              <a:rPr lang="cs-CZ" b="1" dirty="0" smtClean="0"/>
              <a:t>veršem </a:t>
            </a:r>
            <a:r>
              <a:rPr lang="cs-CZ" i="1" dirty="0" smtClean="0"/>
              <a:t>velkou řadu událostí, soustředěných kolem společného jádra. Uplatňuje se zde bohatý popis, pomalý tok děje a záliba v epizodách.</a:t>
            </a:r>
          </a:p>
          <a:p>
            <a:pPr>
              <a:buNone/>
            </a:pPr>
            <a:r>
              <a:rPr lang="cs-CZ" b="1" u="sng" dirty="0" smtClean="0"/>
              <a:t>ROMÁN</a:t>
            </a:r>
            <a:r>
              <a:rPr lang="cs-CZ" dirty="0" smtClean="0"/>
              <a:t> – </a:t>
            </a:r>
            <a:r>
              <a:rPr lang="cs-CZ" i="1" dirty="0" smtClean="0"/>
              <a:t>velká epická skladba psaná </a:t>
            </a:r>
            <a:r>
              <a:rPr lang="cs-CZ" b="1" dirty="0" smtClean="0"/>
              <a:t>prózou</a:t>
            </a:r>
            <a:r>
              <a:rPr lang="cs-CZ" i="1" dirty="0" smtClean="0"/>
              <a:t>. Typický je rozsáhlý děj, vyjadřuje složité vztahy mezi lidmi, obsahuje velké množství postav, jejichž charakter se v průběhu vyvíjí.</a:t>
            </a:r>
            <a:endParaRPr lang="cs-CZ" b="1" u="sng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514350" indent="-514350">
              <a:buAutoNum type="arabicPeriod"/>
            </a:pPr>
            <a:r>
              <a:rPr lang="cs-CZ" dirty="0" smtClean="0"/>
              <a:t>Jak rozdělujeme epické žánry?</a:t>
            </a:r>
          </a:p>
          <a:p>
            <a:pPr marL="514350" indent="-514350">
              <a:buAutoNum type="arabicPeriod"/>
            </a:pPr>
            <a:r>
              <a:rPr lang="cs-CZ" dirty="0" smtClean="0"/>
              <a:t>Které epické žánry jsou psané veršem?</a:t>
            </a:r>
          </a:p>
          <a:p>
            <a:pPr marL="514350" indent="-514350">
              <a:buAutoNum type="arabicPeriod"/>
            </a:pPr>
            <a:r>
              <a:rPr lang="cs-CZ" dirty="0" smtClean="0"/>
              <a:t>Jaký je rozdíl mezi románem a eposem?</a:t>
            </a:r>
          </a:p>
          <a:p>
            <a:pPr marL="514350" indent="-514350">
              <a:buAutoNum type="arabicPeriod"/>
            </a:pPr>
            <a:r>
              <a:rPr lang="cs-CZ" dirty="0" smtClean="0"/>
              <a:t>Ve kterých epických žánrech se pracuje  s  nadpřirozenými prvky?</a:t>
            </a:r>
          </a:p>
          <a:p>
            <a:pPr marL="514350" indent="-514350">
              <a:buAutoNum type="arabicPeriod"/>
            </a:pPr>
            <a:r>
              <a:rPr lang="cs-CZ" dirty="0" smtClean="0"/>
              <a:t>Které epické žánry vycházejí z ústní lidové slovesnosti?</a:t>
            </a:r>
          </a:p>
          <a:p>
            <a:pPr marL="514350" indent="-514350">
              <a:buAutoNum type="arabicPeriod"/>
            </a:pPr>
            <a:r>
              <a:rPr lang="cs-CZ" dirty="0" smtClean="0"/>
              <a:t>Ve kterém epickém žánru se pracuje s tajemstvím, jež se postupně racionálně vysvětlí?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25000">
              <a:srgbClr val="FF6633"/>
            </a:gs>
            <a:gs pos="50000">
              <a:srgbClr val="FFFF00"/>
            </a:gs>
            <a:gs pos="75000">
              <a:srgbClr val="01A78F"/>
            </a:gs>
            <a:gs pos="100000">
              <a:srgbClr val="3366F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4000" dirty="0" smtClean="0"/>
              <a:t>Přiřaďte žánry:</a:t>
            </a:r>
          </a:p>
          <a:p>
            <a:pPr>
              <a:buNone/>
            </a:pPr>
            <a:r>
              <a:rPr lang="cs-CZ" sz="4000" dirty="0" smtClean="0"/>
              <a:t>  O kněžně Libuši, Perníková chaloupka, </a:t>
            </a:r>
            <a:r>
              <a:rPr lang="cs-CZ" sz="4000" dirty="0"/>
              <a:t>I</a:t>
            </a:r>
            <a:r>
              <a:rPr lang="cs-CZ" sz="4000" dirty="0" smtClean="0"/>
              <a:t>llias a Odyssea, Liška a vrána, Gulliverovy cesty, Přivedla žebráka na mizinu, Newtonův mozek, příběhy Dekameronu.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3D4A8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Doporučená literatura: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LEDERBUCHOVÁ, L.: </a:t>
            </a:r>
            <a:r>
              <a:rPr lang="cs-CZ" i="1" dirty="0" smtClean="0"/>
              <a:t>FRAUS Slovník literárních pojmů aneb Co se skrývá za slovy. </a:t>
            </a:r>
            <a:r>
              <a:rPr lang="cs-CZ" dirty="0" smtClean="0"/>
              <a:t>Plzeň</a:t>
            </a:r>
            <a:r>
              <a:rPr lang="cs-CZ" dirty="0"/>
              <a:t>:</a:t>
            </a:r>
            <a:r>
              <a:rPr lang="cs-CZ" dirty="0" smtClean="0"/>
              <a:t> FRAUS, 2006.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107</TotalTime>
  <Words>453</Words>
  <Application>Microsoft Office PowerPoint</Application>
  <PresentationFormat>Předvádění na obrazovce (4:3)</PresentationFormat>
  <Paragraphs>54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LITERÁRNÍ ŽÁNRY</vt:lpstr>
      <vt:lpstr>EPICKÉ ŽÁNRY</vt:lpstr>
      <vt:lpstr>1. MALÁ EPIKA</vt:lpstr>
      <vt:lpstr>2. STŘEDNÍ EPIKA</vt:lpstr>
      <vt:lpstr>POHÁDKA</vt:lpstr>
      <vt:lpstr>POVÍDKA                NOVELA</vt:lpstr>
      <vt:lpstr>ROMANETO</vt:lpstr>
      <vt:lpstr>3. VELKÁ EPIKA</vt:lpstr>
      <vt:lpstr>OTÁZKY:</vt:lpstr>
      <vt:lpstr>ÚKOL:</vt:lpstr>
      <vt:lpstr>Doporučená literatura: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LITERÁRNÍ ŽÁNRY</dc:title>
  <dc:creator>user</dc:creator>
  <cp:lastModifiedBy>spravce2</cp:lastModifiedBy>
  <cp:revision>16</cp:revision>
  <dcterms:created xsi:type="dcterms:W3CDTF">2012-09-28T16:53:38Z</dcterms:created>
  <dcterms:modified xsi:type="dcterms:W3CDTF">2014-06-01T22:00:48Z</dcterms:modified>
</cp:coreProperties>
</file>