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56" r:id="rId2"/>
    <p:sldId id="259" r:id="rId3"/>
    <p:sldId id="266" r:id="rId4"/>
    <p:sldId id="268" r:id="rId5"/>
    <p:sldId id="267" r:id="rId6"/>
    <p:sldId id="265" r:id="rId7"/>
    <p:sldId id="263" r:id="rId8"/>
    <p:sldId id="262" r:id="rId9"/>
    <p:sldId id="269" r:id="rId10"/>
    <p:sldId id="260" r:id="rId11"/>
    <p:sldId id="261" r:id="rId12"/>
    <p:sldId id="257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2" name="Subtitle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6DBD36-A0D4-4B40-ACD0-651C4CA40B61}" type="datetimeFigureOut">
              <a:rPr lang="cs-CZ" smtClean="0"/>
              <a:pPr/>
              <a:t>9.6.2014</a:t>
            </a:fld>
            <a:endParaRPr lang="cs-CZ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15A2D1-E319-4D84-9904-9DCBDCE59A5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a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6DBD36-A0D4-4B40-ACD0-651C4CA40B61}" type="datetimeFigureOut">
              <a:rPr lang="cs-CZ" smtClean="0"/>
              <a:pPr/>
              <a:t>9.6.2014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15A2D1-E319-4D84-9904-9DCBDCE59A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6DBD36-A0D4-4B40-ACD0-651C4CA40B61}" type="datetimeFigureOut">
              <a:rPr lang="cs-CZ" smtClean="0"/>
              <a:pPr/>
              <a:t>9.6.2014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15A2D1-E319-4D84-9904-9DCBDCE59A5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Rectangle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6DBD36-A0D4-4B40-ACD0-651C4CA40B61}" type="datetimeFigureOut">
              <a:rPr lang="cs-CZ" smtClean="0"/>
              <a:pPr/>
              <a:t>9.6.2014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15A2D1-E319-4D84-9904-9DCBDCE59A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6DBD36-A0D4-4B40-ACD0-651C4CA40B61}" type="datetimeFigureOut">
              <a:rPr lang="cs-CZ" smtClean="0"/>
              <a:pPr/>
              <a:t>9.6.2014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15A2D1-E319-4D84-9904-9DCBDCE59A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6DBD36-A0D4-4B40-ACD0-651C4CA40B61}" type="datetimeFigureOut">
              <a:rPr lang="cs-CZ" smtClean="0"/>
              <a:pPr/>
              <a:t>9.6.2014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15A2D1-E319-4D84-9904-9DCBDCE59A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6DBD36-A0D4-4B40-ACD0-651C4CA40B61}" type="datetimeFigureOut">
              <a:rPr lang="cs-CZ" smtClean="0"/>
              <a:pPr/>
              <a:t>9.6.2014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15A2D1-E319-4D84-9904-9DCBDCE59A5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Rectangle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6DBD36-A0D4-4B40-ACD0-651C4CA40B61}" type="datetimeFigureOut">
              <a:rPr lang="cs-CZ" smtClean="0"/>
              <a:pPr/>
              <a:t>9.6.2014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15A2D1-E319-4D84-9904-9DCBDCE59A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6DBD36-A0D4-4B40-ACD0-651C4CA40B61}" type="datetimeFigureOut">
              <a:rPr lang="cs-CZ" smtClean="0"/>
              <a:pPr/>
              <a:t>9.6.2014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15A2D1-E319-4D84-9904-9DCBDCE59A5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9" name="Flowchart: Process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Flowchart: Process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6DBD36-A0D4-4B40-ACD0-651C4CA40B61}" type="datetimeFigureOut">
              <a:rPr lang="cs-CZ" smtClean="0"/>
              <a:pPr/>
              <a:t>9.6.2014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15A2D1-E319-4D84-9904-9DCBDCE59A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6DBD36-A0D4-4B40-ACD0-651C4CA40B61}" type="datetimeFigureOut">
              <a:rPr lang="cs-CZ" smtClean="0"/>
              <a:pPr/>
              <a:t>9.6.2014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15A2D1-E319-4D84-9904-9DCBDCE59A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e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Donut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3F6DBD36-A0D4-4B40-ACD0-651C4CA40B61}" type="datetimeFigureOut">
              <a:rPr lang="cs-CZ" smtClean="0"/>
              <a:pPr/>
              <a:t>9.6.2014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1315A2D1-E319-4D84-9904-9DCBDCE59A5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Rectangle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zpravy.idnes.cz/foto.aspx?foto1=JB3fd828_mapa.jpg" TargetMode="Externa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3.bp.blogspot.com/-ACyg2a-qTxs/TuoJun3I85I/AAAAAAAACRA/0i_hJFf8oI8/s1600/scitani2011.png%206.%205" TargetMode="Externa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google.cz/url?sa=i&amp;rct=j&amp;q=n%C3%A1bo%C5%BEenstv%C3%AD+v+%C4%8Dr+2011&amp;source=images&amp;cd=&amp;cad=rja&amp;docid=xAo54jzgawerDM&amp;tbnid=tviYF5bkx3J-eM:&amp;ved=0CAUQjRw&amp;url=http://cs.wikipedia.org/wiki/Novopohanstv%C3%AD&amp;ei=NFZPUeDfJMm0O_P9gbgB&amp;psig=AFQjCNE0jImexvTVPMRHst_kPJO8ypuk9g&amp;ust=1364240101566138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upload.wikimedia.org/wikipedia/commons/f/f6/Pagan-CR-(absolute).png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amoska.estranky.cz/img/picture/2331/728px-Nabozenstvi_evropa.jpg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sel.cz/_popisky/133_/s_1338305033.jpg" TargetMode="Externa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15616" y="5013176"/>
            <a:ext cx="7406640" cy="1472184"/>
          </a:xfrm>
        </p:spPr>
        <p:txBody>
          <a:bodyPr>
            <a:normAutofit fontScale="90000"/>
          </a:bodyPr>
          <a:lstStyle/>
          <a:p>
            <a:pPr algn="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NÁBOŽENSTVÍ </a:t>
            </a:r>
            <a:b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</a:b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V ČESKÉ REPUBLICE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/>
            </a:r>
            <a:b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</a:br>
            <a:r>
              <a:rPr lang="cs-CZ" dirty="0">
                <a:solidFill>
                  <a:srgbClr val="7030A0"/>
                </a:solidFill>
              </a:rPr>
              <a:t/>
            </a:r>
            <a:br>
              <a:rPr lang="cs-CZ" dirty="0">
                <a:solidFill>
                  <a:srgbClr val="7030A0"/>
                </a:solidFill>
              </a:rPr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1300" dirty="0">
                <a:solidFill>
                  <a:schemeClr val="bg2">
                    <a:lumMod val="75000"/>
                  </a:schemeClr>
                </a:solidFill>
              </a:rPr>
              <a:t>ČÍSLO DUM: VY_32_INOVACE_OBN_3_13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928662" y="0"/>
            <a:ext cx="7057445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cs-CZ" sz="1200" dirty="0" smtClean="0"/>
              <a:t> </a:t>
            </a:r>
          </a:p>
          <a:p>
            <a:pPr algn="ctr"/>
            <a:r>
              <a:rPr lang="cs-CZ" sz="1200" b="1" dirty="0" smtClean="0"/>
              <a:t>Číslo projektu: CZ.1.07./1.5.00/34.0938  Název projektu: Zlepšení podmínek pro vzdělávání na SUŠ, Ostrava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 </a:t>
            </a:r>
            <a:endParaRPr lang="cs-CZ" sz="1200" dirty="0"/>
          </a:p>
        </p:txBody>
      </p:sp>
      <p:pic>
        <p:nvPicPr>
          <p:cNvPr id="4" name="Obrázek 3" descr="OPVK_hor_zakladni_logolink_RGB_cz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714356"/>
            <a:ext cx="5760720" cy="125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7441031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základní charakteristika ČR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1340768"/>
            <a:ext cx="8064896" cy="4752528"/>
          </a:xfrm>
        </p:spPr>
        <p:txBody>
          <a:bodyPr>
            <a:noAutofit/>
          </a:bodyPr>
          <a:lstStyle/>
          <a:p>
            <a:r>
              <a:rPr lang="cs-CZ" sz="2300" dirty="0" smtClean="0"/>
              <a:t>V ČR je rekordně </a:t>
            </a:r>
            <a:r>
              <a:rPr lang="cs-CZ" sz="2300" dirty="0" smtClean="0">
                <a:solidFill>
                  <a:schemeClr val="accent2">
                    <a:lumMod val="75000"/>
                  </a:schemeClr>
                </a:solidFill>
              </a:rPr>
              <a:t>ateistickým </a:t>
            </a:r>
            <a:r>
              <a:rPr lang="cs-CZ" sz="2300" dirty="0" smtClean="0"/>
              <a:t>regionem</a:t>
            </a:r>
          </a:p>
          <a:p>
            <a:r>
              <a:rPr lang="cs-CZ" sz="2300" dirty="0" smtClean="0"/>
              <a:t>směrem od západních Čech přes Moravu na Slovensko religiozity přibývá, zvláště na venkově</a:t>
            </a:r>
          </a:p>
          <a:p>
            <a:r>
              <a:rPr lang="cs-CZ" sz="2300" dirty="0" smtClean="0"/>
              <a:t>nejrozšířenější církví je od pobělohorské rekatolizace stále </a:t>
            </a:r>
            <a:r>
              <a:rPr lang="cs-CZ" sz="2300" dirty="0" smtClean="0">
                <a:solidFill>
                  <a:schemeClr val="accent2">
                    <a:lumMod val="75000"/>
                  </a:schemeClr>
                </a:solidFill>
              </a:rPr>
              <a:t>Římskokatolická církev </a:t>
            </a:r>
            <a:r>
              <a:rPr lang="cs-CZ" sz="2300" dirty="0" smtClean="0"/>
              <a:t>(asi milion věřících)</a:t>
            </a:r>
          </a:p>
          <a:p>
            <a:r>
              <a:rPr lang="cs-CZ" sz="2300" dirty="0" smtClean="0"/>
              <a:t>z obou hlavních skupin (členů křesťanských církví i ateistů) ubývá stoupenců (tzv. dwellers, prodlévajících), přibývá agnostiků (tvz. seakers, hledajících)</a:t>
            </a:r>
          </a:p>
          <a:p>
            <a:r>
              <a:rPr lang="cs-CZ" sz="2300" dirty="0" smtClean="0"/>
              <a:t>asi 40% Čechů tíhne k </a:t>
            </a:r>
            <a:r>
              <a:rPr lang="cs-CZ" sz="2300" dirty="0" smtClean="0">
                <a:solidFill>
                  <a:schemeClr val="accent2">
                    <a:lumMod val="75000"/>
                  </a:schemeClr>
                </a:solidFill>
              </a:rPr>
              <a:t>okultismu</a:t>
            </a:r>
            <a:r>
              <a:rPr lang="cs-CZ" sz="23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300" dirty="0" smtClean="0"/>
              <a:t>(magie, astrologie, atp.)</a:t>
            </a:r>
          </a:p>
          <a:p>
            <a:r>
              <a:rPr lang="cs-CZ" sz="2300" dirty="0" smtClean="0"/>
              <a:t>podle T. Halíka je typický současný Čech </a:t>
            </a:r>
            <a:r>
              <a:rPr lang="cs-CZ" sz="2300" i="1" dirty="0" smtClean="0">
                <a:solidFill>
                  <a:schemeClr val="accent2">
                    <a:lumMod val="75000"/>
                  </a:schemeClr>
                </a:solidFill>
              </a:rPr>
              <a:t>moderní agnostik </a:t>
            </a:r>
            <a:r>
              <a:rPr lang="cs-CZ" sz="2300" dirty="0" smtClean="0"/>
              <a:t>= </a:t>
            </a:r>
            <a:r>
              <a:rPr lang="cs-CZ" sz="2000" dirty="0" smtClean="0"/>
              <a:t>odmítá autoritu institucí a morální pravidla předepsaná doktrínou, vysoce si cení své individuality a tvořivosti, spontaneity ve vztahu ke spiritualitě, ale zároveň nechce být osamocen.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2322650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5616" y="5734178"/>
            <a:ext cx="7797552" cy="1143000"/>
          </a:xfrm>
        </p:spPr>
        <p:txBody>
          <a:bodyPr>
            <a:normAutofit/>
          </a:bodyPr>
          <a:lstStyle/>
          <a:p>
            <a:r>
              <a:rPr lang="cs-CZ" sz="1800" dirty="0" smtClean="0"/>
              <a:t>Ilustrační mapka, počty věřících v kraji</a:t>
            </a:r>
            <a:br>
              <a:rPr lang="cs-CZ" sz="1800" dirty="0" smtClean="0"/>
            </a:br>
            <a:r>
              <a:rPr lang="cs-CZ" sz="1800" dirty="0" smtClean="0">
                <a:hlinkClick r:id="rId2"/>
              </a:rPr>
              <a:t>http://zpravy.idnes.cz/foto.aspx?foto1=JB3fd828_mapa.jpg</a:t>
            </a:r>
            <a:r>
              <a:rPr lang="cs-CZ" sz="1800" dirty="0" smtClean="0"/>
              <a:t>     6. 6. 2014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33301245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řehled v procentech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1800" dirty="0"/>
              <a:t>zdroj: Sčítání lidu, domů a bytů, 2011, </a:t>
            </a:r>
            <a:r>
              <a:rPr lang="cs-CZ" sz="1800" dirty="0" smtClean="0"/>
              <a:t>cs.wikipedia.org</a:t>
            </a:r>
            <a:endParaRPr lang="cs-CZ" sz="1800" dirty="0"/>
          </a:p>
        </p:txBody>
      </p:sp>
      <p:graphicFrame>
        <p:nvGraphicFramePr>
          <p:cNvPr id="3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185654440"/>
              </p:ext>
            </p:extLst>
          </p:nvPr>
        </p:nvGraphicFramePr>
        <p:xfrm>
          <a:off x="1017682" y="1844824"/>
          <a:ext cx="8100391" cy="40367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61341"/>
                <a:gridCol w="1061341"/>
                <a:gridCol w="1061341"/>
                <a:gridCol w="1732345"/>
                <a:gridCol w="1061341"/>
                <a:gridCol w="1061341"/>
                <a:gridCol w="1061341"/>
              </a:tblGrid>
              <a:tr h="78059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Římští katolíci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Evangelíci (CČE)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Husité (CČSH)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Ostatní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Bez vyznání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Ne-</a:t>
                      </a:r>
                    </a:p>
                    <a:p>
                      <a:r>
                        <a:rPr lang="cs-CZ" sz="1400" dirty="0" smtClean="0"/>
                        <a:t>uvedeno</a:t>
                      </a:r>
                      <a:endParaRPr lang="cs-CZ" sz="1400" dirty="0"/>
                    </a:p>
                  </a:txBody>
                  <a:tcPr/>
                </a:tc>
              </a:tr>
              <a:tr h="780594">
                <a:tc>
                  <a:txBody>
                    <a:bodyPr/>
                    <a:lstStyle/>
                    <a:p>
                      <a:r>
                        <a:rPr lang="cs-CZ" b="1" dirty="0" smtClean="0"/>
                        <a:t>1950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76 %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5 %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11 %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3 %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6 %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-</a:t>
                      </a:r>
                      <a:endParaRPr lang="cs-CZ" b="1" dirty="0"/>
                    </a:p>
                  </a:txBody>
                  <a:tcPr/>
                </a:tc>
              </a:tr>
              <a:tr h="780594">
                <a:tc>
                  <a:txBody>
                    <a:bodyPr/>
                    <a:lstStyle/>
                    <a:p>
                      <a:r>
                        <a:rPr lang="cs-CZ" b="1" dirty="0" smtClean="0"/>
                        <a:t>1991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39 %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2 %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2 %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1 %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40 %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16 %</a:t>
                      </a:r>
                      <a:endParaRPr lang="cs-CZ" b="1" dirty="0"/>
                    </a:p>
                  </a:txBody>
                  <a:tcPr/>
                </a:tc>
              </a:tr>
              <a:tr h="780594">
                <a:tc>
                  <a:txBody>
                    <a:bodyPr/>
                    <a:lstStyle/>
                    <a:p>
                      <a:r>
                        <a:rPr lang="cs-CZ" b="1" dirty="0" smtClean="0"/>
                        <a:t>2001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27 %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1 %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1 %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3 %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59 %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9 %</a:t>
                      </a:r>
                      <a:endParaRPr lang="cs-CZ" b="1" dirty="0"/>
                    </a:p>
                  </a:txBody>
                  <a:tcPr/>
                </a:tc>
              </a:tr>
              <a:tr h="780594">
                <a:tc>
                  <a:txBody>
                    <a:bodyPr/>
                    <a:lstStyle/>
                    <a:p>
                      <a:r>
                        <a:rPr lang="cs-CZ" b="1" dirty="0" smtClean="0"/>
                        <a:t>2011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10 %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0.5 %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0.4 %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9</a:t>
                      </a:r>
                      <a:r>
                        <a:rPr lang="cs-CZ" b="1" baseline="0" dirty="0" smtClean="0"/>
                        <a:t> %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34 %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45 %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3330711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1640" y="274638"/>
            <a:ext cx="7355160" cy="215423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religiozita v ČR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sz="2000" dirty="0" smtClean="0"/>
              <a:t>zdroj: Sčítání lidu, domů a bytů, 2011,</a:t>
            </a:r>
            <a:br>
              <a:rPr lang="cs-CZ" sz="2000" dirty="0" smtClean="0"/>
            </a:br>
            <a:r>
              <a:rPr lang="cs-CZ" sz="2000" dirty="0" smtClean="0"/>
              <a:t> </a:t>
            </a:r>
            <a:r>
              <a:rPr lang="cs-CZ" sz="2000" dirty="0" smtClean="0">
                <a:hlinkClick r:id="rId2"/>
              </a:rPr>
              <a:t>http://3.bp.blogspot.com/-ACyg2a-</a:t>
            </a:r>
            <a:r>
              <a:rPr lang="cs-CZ" sz="2000" dirty="0" err="1" smtClean="0">
                <a:hlinkClick r:id="rId2"/>
              </a:rPr>
              <a:t>qTxs</a:t>
            </a:r>
            <a:r>
              <a:rPr lang="cs-CZ" sz="2000" dirty="0" smtClean="0">
                <a:hlinkClick r:id="rId2"/>
              </a:rPr>
              <a:t>/TuoJun3I85I/AAAAAAAACRA/0i_hJFf8oI8/s1600/scitani2011.png </a:t>
            </a:r>
            <a:br>
              <a:rPr lang="cs-CZ" sz="2000" dirty="0" smtClean="0">
                <a:hlinkClick r:id="rId2"/>
              </a:rPr>
            </a:br>
            <a:r>
              <a:rPr lang="cs-CZ" sz="2000" dirty="0" smtClean="0">
                <a:hlinkClick r:id="rId2"/>
              </a:rPr>
              <a:t>6. </a:t>
            </a:r>
            <a:r>
              <a:rPr lang="cs-CZ" sz="2000" dirty="0" smtClean="0"/>
              <a:t>6. 2014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4137518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upload.wikimedia.org/wikipedia/commons/thumb/f/f6/Pagan-CR-(absolute).png/300px-Pagan-CR-(absolute)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598606"/>
            <a:ext cx="7530456" cy="4342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608" y="5157192"/>
            <a:ext cx="7664004" cy="1143000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novopohanství v ČR, zdroj: </a:t>
            </a:r>
            <a:b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</a:br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42976" y="5786454"/>
            <a:ext cx="6858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4"/>
              </a:rPr>
              <a:t>http://upload.wikimedia.org/wikipedia/commons/f/f6/Pagan-CR-%28absolute%29.png</a:t>
            </a:r>
            <a:r>
              <a:rPr lang="cs-CZ" dirty="0" smtClean="0"/>
              <a:t>   6. 6. 2014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032631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jak si stojí ČR v rámci Evropy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3400" dirty="0" smtClean="0"/>
              <a:t>kořeny tíhneme k </a:t>
            </a:r>
            <a:r>
              <a:rPr lang="cs-CZ" sz="3400" dirty="0" smtClean="0">
                <a:solidFill>
                  <a:schemeClr val="accent2">
                    <a:lumMod val="75000"/>
                  </a:schemeClr>
                </a:solidFill>
              </a:rPr>
              <a:t>západu</a:t>
            </a:r>
            <a:r>
              <a:rPr lang="cs-CZ" sz="3400" dirty="0" smtClean="0"/>
              <a:t> Evropy</a:t>
            </a:r>
          </a:p>
          <a:p>
            <a:r>
              <a:rPr lang="cs-CZ" sz="3400" dirty="0" smtClean="0"/>
              <a:t>pravoslaví na nás „dýchlo“ s cyrilsko-metodějskou misí v 9. století</a:t>
            </a:r>
          </a:p>
          <a:p>
            <a:r>
              <a:rPr lang="cs-CZ" sz="3400" dirty="0" smtClean="0"/>
              <a:t>v době husitské a humanistické měly velkou popularitu </a:t>
            </a:r>
            <a:r>
              <a:rPr lang="cs-CZ" sz="3400" dirty="0" smtClean="0">
                <a:solidFill>
                  <a:schemeClr val="accent2">
                    <a:lumMod val="75000"/>
                  </a:schemeClr>
                </a:solidFill>
              </a:rPr>
              <a:t>české protestantské </a:t>
            </a:r>
            <a:r>
              <a:rPr lang="cs-CZ" sz="3400" dirty="0" smtClean="0"/>
              <a:t>církve</a:t>
            </a:r>
          </a:p>
          <a:p>
            <a:r>
              <a:rPr lang="cs-CZ" sz="3400" dirty="0" smtClean="0"/>
              <a:t>pobělohorská doba </a:t>
            </a:r>
            <a:r>
              <a:rPr lang="cs-CZ" sz="3400" dirty="0" smtClean="0">
                <a:solidFill>
                  <a:schemeClr val="accent2">
                    <a:lumMod val="75000"/>
                  </a:schemeClr>
                </a:solidFill>
              </a:rPr>
              <a:t>katolizovala</a:t>
            </a:r>
            <a:r>
              <a:rPr lang="cs-CZ" sz="3400" dirty="0" smtClean="0"/>
              <a:t> celý region</a:t>
            </a:r>
          </a:p>
          <a:p>
            <a:r>
              <a:rPr lang="cs-CZ" sz="3400" dirty="0" smtClean="0"/>
              <a:t>Josef II. v Tolerančním patentu (18. st.) povolil také evangelické vyznání, od pol. 19. st. </a:t>
            </a:r>
            <a:r>
              <a:rPr lang="cs-CZ" sz="3400" dirty="0"/>
              <a:t>m</a:t>
            </a:r>
            <a:r>
              <a:rPr lang="cs-CZ" sz="3400" dirty="0" smtClean="0"/>
              <a:t>íra svobody náboženského vyznání dále narůstala</a:t>
            </a:r>
          </a:p>
          <a:p>
            <a:r>
              <a:rPr lang="cs-CZ" sz="3400" dirty="0" smtClean="0"/>
              <a:t>komunistická totalita postavila religiozitu a církve na </a:t>
            </a:r>
            <a:r>
              <a:rPr lang="cs-CZ" sz="3400" dirty="0" smtClean="0">
                <a:solidFill>
                  <a:schemeClr val="accent2">
                    <a:lumMod val="75000"/>
                  </a:schemeClr>
                </a:solidFill>
              </a:rPr>
              <a:t>hranici zákona</a:t>
            </a:r>
            <a:r>
              <a:rPr lang="cs-CZ" sz="3400" dirty="0" smtClean="0"/>
              <a:t>, propagovala tzv. dialektický materialismus</a:t>
            </a:r>
          </a:p>
          <a:p>
            <a:r>
              <a:rPr lang="cs-CZ" sz="2300" dirty="0" smtClean="0"/>
              <a:t>zdroj map na následujících stanách: Obyvatelstvo Evropy, szs-bnl.wz.cz, wikipedia.org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63305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643042" y="5500702"/>
            <a:ext cx="700092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amoska.estranky.cz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img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picture</a:t>
            </a:r>
            <a:r>
              <a:rPr lang="cs-CZ" dirty="0" smtClean="0">
                <a:hlinkClick r:id="rId2"/>
              </a:rPr>
              <a:t>/2331/728px-</a:t>
            </a:r>
            <a:r>
              <a:rPr lang="cs-CZ" dirty="0" err="1" smtClean="0">
                <a:hlinkClick r:id="rId2"/>
              </a:rPr>
              <a:t>Nabozenstvi</a:t>
            </a:r>
            <a:r>
              <a:rPr lang="cs-CZ" dirty="0" smtClean="0">
                <a:hlinkClick r:id="rId2"/>
              </a:rPr>
              <a:t>_</a:t>
            </a:r>
            <a:r>
              <a:rPr lang="cs-CZ" dirty="0" err="1" smtClean="0">
                <a:hlinkClick r:id="rId2"/>
              </a:rPr>
              <a:t>evropa.jpg</a:t>
            </a:r>
            <a:endParaRPr lang="cs-CZ" dirty="0" smtClean="0"/>
          </a:p>
          <a:p>
            <a:r>
              <a:rPr lang="cs-CZ" dirty="0" smtClean="0"/>
              <a:t>6. 6. 2014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151774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725920"/>
          </a:xfrm>
        </p:spPr>
        <p:txBody>
          <a:bodyPr>
            <a:normAutofit fontScale="90000"/>
          </a:bodyPr>
          <a:lstStyle/>
          <a:p>
            <a:r>
              <a:rPr lang="cs-CZ" dirty="0"/>
              <a:t>m</a:t>
            </a:r>
            <a:r>
              <a:rPr lang="cs-CZ" dirty="0" smtClean="0"/>
              <a:t>íra religiozity v Evropě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42976" y="1142984"/>
            <a:ext cx="72866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http://www.osel.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/_popisky/133_/s_1338305033.jpg</a:t>
            </a:r>
            <a:r>
              <a:rPr lang="cs-CZ" dirty="0" smtClean="0"/>
              <a:t>  6. 6. 2014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911546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3648" y="260648"/>
            <a:ext cx="7740352" cy="1930227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Česká republika je ve věcech náboženské víry mimořádně tolerantní zemí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61340" y="1916832"/>
            <a:ext cx="7967736" cy="4209331"/>
          </a:xfrm>
        </p:spPr>
        <p:txBody>
          <a:bodyPr>
            <a:normAutofit fontScale="77500" lnSpcReduction="20000"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Listina základních lidských práv a svobod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(Hlava I, článek 9):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sz="2600" dirty="0" smtClean="0"/>
              <a:t>„1. Každý má právo na svobodu myšlení, svědomí a náboženského vyznání; toto právo zahrnuje svobodu změnit své náboženské vyznání nebo přesvědčení, jakož i svobodu projevovat své náboženské vyznání nebo přesvědčení sám nebo společně s jinými, ať veřejně nebo soukromě, bohoslužbou, vyučováním, prováděním náboženských úkonů a zachováváním obřadů.</a:t>
            </a:r>
          </a:p>
          <a:p>
            <a:pPr marL="0" indent="0">
              <a:buNone/>
            </a:pPr>
            <a:r>
              <a:rPr lang="cs-CZ" sz="2600" dirty="0"/>
              <a:t>	</a:t>
            </a:r>
            <a:r>
              <a:rPr lang="cs-CZ" sz="2600" dirty="0" smtClean="0"/>
              <a:t>2. Svoboda projevovat náboženské vyznání a přesvědčení může podléhat jen omezení, která jsou stanovena zákony a která jsou nezbytná v demokratické společnosti v zájmu veřejné bezpečnosti, ochrany veřejného pořádku, zdraví nebo morálky nebo ochrany práv a svobod jiných.“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738640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široká nabídka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1412776"/>
            <a:ext cx="8229600" cy="4870870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dle T. Halíka žijeme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v </a:t>
            </a:r>
            <a:r>
              <a:rPr lang="cs-CZ" i="1" dirty="0" smtClean="0">
                <a:solidFill>
                  <a:schemeClr val="accent2">
                    <a:lumMod val="75000"/>
                  </a:schemeClr>
                </a:solidFill>
              </a:rPr>
              <a:t>postsekulární době </a:t>
            </a:r>
            <a:r>
              <a:rPr lang="cs-CZ" dirty="0" smtClean="0"/>
              <a:t>(doba „po nenáboženská“)</a:t>
            </a:r>
          </a:p>
          <a:p>
            <a:r>
              <a:rPr lang="cs-CZ" dirty="0" smtClean="0"/>
              <a:t>na ministerstvu kultury je registrováno přes 300 církví, náboženských hnutí, sborů a jiných náboženských institucí, většina jsou deriváty křesťanského učení</a:t>
            </a:r>
          </a:p>
          <a:p>
            <a:r>
              <a:rPr lang="cs-CZ" dirty="0" smtClean="0"/>
              <a:t>zcela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legálně </a:t>
            </a:r>
            <a:r>
              <a:rPr lang="cs-CZ" dirty="0" smtClean="0"/>
              <a:t>u nás mohou působit i neregistrované náboženské spolky, církve, kulty, zájmová sdružení (viz literu Listiny)</a:t>
            </a:r>
          </a:p>
          <a:p>
            <a:r>
              <a:rPr lang="cs-CZ" dirty="0" smtClean="0"/>
              <a:t>v 90. letech po pádu „Železné opony“ se u nás rozmohla misijní činnost všemožných náboženských hnutí a sekt; úspěšných (Svědkové Jehovovi, mormoni, Hare Kršna) i méně úspěšných (Rodina, moonisti, Osho International)</a:t>
            </a:r>
          </a:p>
          <a:p>
            <a:r>
              <a:rPr lang="cs-CZ" dirty="0" smtClean="0"/>
              <a:t>s úspěchem fantasy kultury se navracejí inovované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magické</a:t>
            </a:r>
            <a:r>
              <a:rPr lang="cs-CZ" dirty="0" smtClean="0"/>
              <a:t> a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neopohanské kulty</a:t>
            </a:r>
          </a:p>
          <a:p>
            <a:r>
              <a:rPr lang="cs-CZ" dirty="0" smtClean="0"/>
              <a:t>nikoli ojedinělou raritou jsou „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UFO-sekty</a:t>
            </a:r>
            <a:r>
              <a:rPr lang="cs-CZ" dirty="0" smtClean="0"/>
              <a:t>“ (Vesmírní lidé, scientologové)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moderní individualismus </a:t>
            </a:r>
            <a:r>
              <a:rPr lang="cs-CZ" dirty="0" smtClean="0"/>
              <a:t>učí „buď kreativní, uctívej svého vlastního boha“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641375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z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odpovězte otázky: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Jaká je situace v současné ČR z hlediska náboženského vyznání?</a:t>
            </a:r>
          </a:p>
          <a:p>
            <a:pPr marL="514350" indent="-514350">
              <a:buAutoNum type="arabicPeriod"/>
            </a:pPr>
            <a:r>
              <a:rPr lang="cs-CZ" dirty="0" smtClean="0"/>
              <a:t>Proč je ČR ateistickým regionem?</a:t>
            </a:r>
          </a:p>
          <a:p>
            <a:pPr marL="514350" indent="-514350">
              <a:buAutoNum type="arabicPeriod"/>
            </a:pPr>
            <a:r>
              <a:rPr lang="cs-CZ" dirty="0" smtClean="0"/>
              <a:t>Které církve mají u nás silné zastoupení?</a:t>
            </a:r>
          </a:p>
          <a:p>
            <a:pPr marL="514350" indent="-514350">
              <a:buAutoNum type="arabicPeriod"/>
            </a:pPr>
            <a:r>
              <a:rPr lang="cs-CZ" dirty="0" smtClean="0"/>
              <a:t>Jakou legislativou se u nás řídí náboženský život?</a:t>
            </a:r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64321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l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iteratura a zdroje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DUDÁK, V. a spol. </a:t>
            </a:r>
            <a:r>
              <a:rPr lang="cs-CZ" i="1" dirty="0" smtClean="0"/>
              <a:t>Občanská nauka pro střední odborné školy</a:t>
            </a:r>
            <a:r>
              <a:rPr lang="cs-CZ" dirty="0" smtClean="0"/>
              <a:t>. Praha: SPN, 2003.</a:t>
            </a:r>
          </a:p>
          <a:p>
            <a:r>
              <a:rPr lang="cs-CZ" dirty="0" smtClean="0"/>
              <a:t>HALÍK, T. </a:t>
            </a:r>
            <a:r>
              <a:rPr lang="cs-CZ" i="1" dirty="0" smtClean="0"/>
              <a:t>Prolínání světů</a:t>
            </a:r>
            <a:r>
              <a:rPr lang="cs-CZ" dirty="0" smtClean="0"/>
              <a:t>. Praha: nakladatelství Lidových novin, 2006.</a:t>
            </a:r>
          </a:p>
          <a:p>
            <a:r>
              <a:rPr lang="cs-CZ" dirty="0" smtClean="0"/>
              <a:t>HALÍK, T. </a:t>
            </a:r>
            <a:r>
              <a:rPr lang="cs-CZ" i="1" dirty="0" smtClean="0"/>
              <a:t>Chci, abys byl: křesťanství po náboženství</a:t>
            </a:r>
            <a:r>
              <a:rPr lang="cs-CZ" dirty="0" smtClean="0"/>
              <a:t>. Praha: nakladatelství Lidových novin, 2012.</a:t>
            </a:r>
          </a:p>
          <a:p>
            <a:r>
              <a:rPr lang="cs-CZ" dirty="0" smtClean="0"/>
              <a:t>ŠKVAŘIL, R. Had leze z víry (Proroci, mesiáši, bojovníci). Praha: Tallpress, 1995.</a:t>
            </a:r>
          </a:p>
          <a:p>
            <a:r>
              <a:rPr lang="cs-CZ" i="1" dirty="0" smtClean="0"/>
              <a:t>Listina </a:t>
            </a:r>
            <a:r>
              <a:rPr lang="cs-CZ" i="1" smtClean="0"/>
              <a:t>základních </a:t>
            </a:r>
            <a:r>
              <a:rPr lang="cs-CZ" i="1" smtClean="0"/>
              <a:t>lidských </a:t>
            </a:r>
            <a:r>
              <a:rPr lang="cs-CZ" i="1" dirty="0" smtClean="0"/>
              <a:t>práv a svobod. </a:t>
            </a:r>
            <a:r>
              <a:rPr lang="cs-CZ" dirty="0" smtClean="0"/>
              <a:t>Světové dokumenty III. Ostrava: Aries, 1998.</a:t>
            </a:r>
          </a:p>
          <a:p>
            <a:r>
              <a:rPr lang="cs-CZ" i="1" dirty="0" smtClean="0"/>
              <a:t>Sčítání lidu, domů a bytů 2011</a:t>
            </a:r>
            <a:r>
              <a:rPr lang="cs-CZ" dirty="0" smtClean="0"/>
              <a:t>, cs. </a:t>
            </a:r>
            <a:r>
              <a:rPr lang="cs-CZ" dirty="0" err="1" smtClean="0"/>
              <a:t>wikipedia.org</a:t>
            </a:r>
            <a:r>
              <a:rPr lang="cs-CZ" dirty="0" smtClean="0"/>
              <a:t>, </a:t>
            </a:r>
            <a:r>
              <a:rPr lang="cs-CZ" dirty="0" err="1" smtClean="0"/>
              <a:t>idnes.cz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0273862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lstice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186</TotalTime>
  <Words>639</Words>
  <Application>Microsoft Office PowerPoint</Application>
  <PresentationFormat>Předvádění na obrazovce (4:3)</PresentationFormat>
  <Paragraphs>88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Solstice</vt:lpstr>
      <vt:lpstr>    NÁBOŽENSTVÍ  V ČESKÉ REPUBLICE    ČÍSLO DUM: VY_32_INOVACE_OBN_3_13 </vt:lpstr>
      <vt:lpstr>základní charakteristika ČR</vt:lpstr>
      <vt:lpstr>Ilustrační mapka, počty věřících v kraji http://zpravy.idnes.cz/foto.aspx?foto1=JB3fd828_mapa.jpg     6. 6. 2014</vt:lpstr>
      <vt:lpstr>přehled v procentech zdroj: Sčítání lidu, domů a bytů, 2011, cs.wikipedia.org</vt:lpstr>
      <vt:lpstr>religiozita v ČR  zdroj: Sčítání lidu, domů a bytů, 2011,  http://3.bp.blogspot.com/-ACyg2a-qTxs/TuoJun3I85I/AAAAAAAACRA/0i_hJFf8oI8/s1600/scitani2011.png  6. 6. 2014</vt:lpstr>
      <vt:lpstr>novopohanství v ČR, zdroj:  </vt:lpstr>
      <vt:lpstr>jak si stojí ČR v rámci Evropy</vt:lpstr>
      <vt:lpstr>Snímek 8</vt:lpstr>
      <vt:lpstr>míra religiozity v Evropě  </vt:lpstr>
      <vt:lpstr>Česká republika je ve věcech náboženské víry mimořádně tolerantní zemí</vt:lpstr>
      <vt:lpstr>široká nabídka</vt:lpstr>
      <vt:lpstr>zodpovězte otázky:</vt:lpstr>
      <vt:lpstr>literatura a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NÁBOŽENSTVÍ  V ČESKÉ REPUBLICE</dc:title>
  <dc:creator>LLL</dc:creator>
  <cp:lastModifiedBy>Dum</cp:lastModifiedBy>
  <cp:revision>38</cp:revision>
  <dcterms:created xsi:type="dcterms:W3CDTF">2013-03-24T18:25:33Z</dcterms:created>
  <dcterms:modified xsi:type="dcterms:W3CDTF">2014-06-09T10:48:42Z</dcterms:modified>
</cp:coreProperties>
</file>