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56" r:id="rId3"/>
    <p:sldId id="257" r:id="rId4"/>
    <p:sldId id="259" r:id="rId5"/>
    <p:sldId id="258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VY_32_INOVACE_05_Podstatná jména 4.ročník_Vzor moře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</a:t>
          </a:r>
          <a:r>
            <a:rPr lang="cs-CZ" sz="2000" dirty="0" smtClean="0"/>
            <a:t>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Vzor moře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55E9D5-47AE-4B8A-9B49-A7752251E1DE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922312-5369-48F8-AD82-95FF35E1CCE6}" type="presOf" srcId="{4C35D32F-0EAB-4CD7-82EE-45574DC2A586}" destId="{890E4F0B-2866-4A3F-A3C7-2A14B1797930}" srcOrd="1" destOrd="0" presId="urn:microsoft.com/office/officeart/2005/8/layout/target3"/>
    <dgm:cxn modelId="{C3CD5EA5-3392-4BDB-ABD3-60352BA8F55F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C6F8285-7B19-49EC-96CF-8015F41276D1}" type="presOf" srcId="{D8197B8C-B260-4A16-BDF4-0947B075E274}" destId="{5A5FFA88-C948-4069-8E93-59FA12366E83}" srcOrd="1" destOrd="0" presId="urn:microsoft.com/office/officeart/2005/8/layout/target3"/>
    <dgm:cxn modelId="{553ED4B9-5396-409E-91D7-44C69C455264}" type="presOf" srcId="{B651F6E3-6281-48DB-9319-2AEAFDAE7572}" destId="{619D679B-A015-4ECF-8348-D1034C574F40}" srcOrd="0" destOrd="0" presId="urn:microsoft.com/office/officeart/2005/8/layout/target3"/>
    <dgm:cxn modelId="{45D7E655-5EAB-4F31-B00A-5DF0015EDB20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361931D-B9D0-41F4-98E3-4114F17AC35D}" type="presOf" srcId="{D8197B8C-B260-4A16-BDF4-0947B075E274}" destId="{25B08C86-7E15-44DC-BE7F-FFB55DD49D12}" srcOrd="0" destOrd="0" presId="urn:microsoft.com/office/officeart/2005/8/layout/target3"/>
    <dgm:cxn modelId="{6663810E-CE10-425B-AF3D-9A67871B8612}" type="presOf" srcId="{B651F6E3-6281-48DB-9319-2AEAFDAE7572}" destId="{6BB5E863-4638-4E1D-BFDE-399D028AC4ED}" srcOrd="1" destOrd="0" presId="urn:microsoft.com/office/officeart/2005/8/layout/target3"/>
    <dgm:cxn modelId="{FCCF7E2E-7FCA-4E29-A05B-FF3295CA48A3}" type="presOf" srcId="{757F3AB3-0718-4624-B441-E567A8F0AB56}" destId="{333A1088-737F-45CB-B68E-254E46348037}" srcOrd="0" destOrd="0" presId="urn:microsoft.com/office/officeart/2005/8/layout/target3"/>
    <dgm:cxn modelId="{0D20DF3F-EDC5-4719-87C1-D6A8F76C220B}" type="presOf" srcId="{D1B46980-6531-4606-95E6-44980827E919}" destId="{2BE915AB-18AA-4053-B92C-3BFC9ED204BB}" srcOrd="1" destOrd="0" presId="urn:microsoft.com/office/officeart/2005/8/layout/target3"/>
    <dgm:cxn modelId="{0EAAB6A9-F1AE-4232-A2EF-C4E137E6E696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B695A4D-5D1B-40D0-85BB-861C5D0E67BA}" type="presParOf" srcId="{333A1088-737F-45CB-B68E-254E46348037}" destId="{F5ABB229-8D3B-4694-996A-96F23CF14429}" srcOrd="0" destOrd="0" presId="urn:microsoft.com/office/officeart/2005/8/layout/target3"/>
    <dgm:cxn modelId="{FB7351B1-FC24-4460-AF14-046475A84288}" type="presParOf" srcId="{333A1088-737F-45CB-B68E-254E46348037}" destId="{F41139FD-01EE-4571-8B17-4FB00FC51163}" srcOrd="1" destOrd="0" presId="urn:microsoft.com/office/officeart/2005/8/layout/target3"/>
    <dgm:cxn modelId="{9EF29A3A-A594-4583-BE72-464404C5E18B}" type="presParOf" srcId="{333A1088-737F-45CB-B68E-254E46348037}" destId="{D005CE8C-CC26-4C3E-AC11-E15060ECD759}" srcOrd="2" destOrd="0" presId="urn:microsoft.com/office/officeart/2005/8/layout/target3"/>
    <dgm:cxn modelId="{647875F4-A3AC-41CD-83FC-EEA952447AC0}" type="presParOf" srcId="{333A1088-737F-45CB-B68E-254E46348037}" destId="{2C702D82-9B77-49B7-9568-BB8EB47C3372}" srcOrd="3" destOrd="0" presId="urn:microsoft.com/office/officeart/2005/8/layout/target3"/>
    <dgm:cxn modelId="{EBBF6CF7-7C31-4343-A4D7-3F7645594759}" type="presParOf" srcId="{333A1088-737F-45CB-B68E-254E46348037}" destId="{A52A0455-90FF-4808-ABD0-F02540D31D5A}" srcOrd="4" destOrd="0" presId="urn:microsoft.com/office/officeart/2005/8/layout/target3"/>
    <dgm:cxn modelId="{515F7E5F-E238-4FF2-8755-1EE1241896A7}" type="presParOf" srcId="{333A1088-737F-45CB-B68E-254E46348037}" destId="{6140AFEC-043D-4C43-A2F9-D0F5331DF3A3}" srcOrd="5" destOrd="0" presId="urn:microsoft.com/office/officeart/2005/8/layout/target3"/>
    <dgm:cxn modelId="{7A6725E5-4900-4B3E-B7A7-ABB1B7B21D2B}" type="presParOf" srcId="{333A1088-737F-45CB-B68E-254E46348037}" destId="{9358AC05-5D7D-4327-9F80-1AD486AEA664}" srcOrd="6" destOrd="0" presId="urn:microsoft.com/office/officeart/2005/8/layout/target3"/>
    <dgm:cxn modelId="{9156F44C-4233-4518-911B-B69AD5E1716B}" type="presParOf" srcId="{333A1088-737F-45CB-B68E-254E46348037}" destId="{313FC574-E1CD-4FB4-B054-0B805CE0447D}" srcOrd="7" destOrd="0" presId="urn:microsoft.com/office/officeart/2005/8/layout/target3"/>
    <dgm:cxn modelId="{B8CCFBC4-7F5D-4EA1-9310-B75B2DFAF35F}" type="presParOf" srcId="{333A1088-737F-45CB-B68E-254E46348037}" destId="{619D679B-A015-4ECF-8348-D1034C574F40}" srcOrd="8" destOrd="0" presId="urn:microsoft.com/office/officeart/2005/8/layout/target3"/>
    <dgm:cxn modelId="{B216B3F3-2AF4-49F1-9765-8260F869226F}" type="presParOf" srcId="{333A1088-737F-45CB-B68E-254E46348037}" destId="{322283A8-4A27-4CDA-BAE3-F381106A9174}" srcOrd="9" destOrd="0" presId="urn:microsoft.com/office/officeart/2005/8/layout/target3"/>
    <dgm:cxn modelId="{2A9104FF-81C8-4381-9145-85292C51AE54}" type="presParOf" srcId="{333A1088-737F-45CB-B68E-254E46348037}" destId="{FFC9F71D-1B4F-4AD9-A4A6-86ADEFC8AF5C}" srcOrd="10" destOrd="0" presId="urn:microsoft.com/office/officeart/2005/8/layout/target3"/>
    <dgm:cxn modelId="{2B9D618A-7DFF-4ADE-A568-4DDBEC2F6A3C}" type="presParOf" srcId="{333A1088-737F-45CB-B68E-254E46348037}" destId="{25B08C86-7E15-44DC-BE7F-FFB55DD49D12}" srcOrd="11" destOrd="0" presId="urn:microsoft.com/office/officeart/2005/8/layout/target3"/>
    <dgm:cxn modelId="{B4BF3B16-23F2-48F0-88FE-0697E081C9BA}" type="presParOf" srcId="{333A1088-737F-45CB-B68E-254E46348037}" destId="{76644BE8-9D7C-4C09-B250-3D10AF48CBB7}" srcOrd="12" destOrd="0" presId="urn:microsoft.com/office/officeart/2005/8/layout/target3"/>
    <dgm:cxn modelId="{419A1AA5-4212-4724-85D9-8DF0B370952D}" type="presParOf" srcId="{333A1088-737F-45CB-B68E-254E46348037}" destId="{EE85B701-7295-41C0-BA7A-34D3756A2AE6}" srcOrd="13" destOrd="0" presId="urn:microsoft.com/office/officeart/2005/8/layout/target3"/>
    <dgm:cxn modelId="{2A0B170E-5331-444B-B90D-538BC3835CBE}" type="presParOf" srcId="{333A1088-737F-45CB-B68E-254E46348037}" destId="{8BEBB6EC-1DAA-4CAC-8A25-BC0FCBD5DBD5}" srcOrd="14" destOrd="0" presId="urn:microsoft.com/office/officeart/2005/8/layout/target3"/>
    <dgm:cxn modelId="{38ACDCC8-1B78-46F3-86E0-BA7253DC1853}" type="presParOf" srcId="{333A1088-737F-45CB-B68E-254E46348037}" destId="{AED2198E-93D5-4001-81B4-73124B309672}" srcOrd="15" destOrd="0" presId="urn:microsoft.com/office/officeart/2005/8/layout/target3"/>
    <dgm:cxn modelId="{7B428299-08A4-419F-AA5B-E8A22E953C05}" type="presParOf" srcId="{333A1088-737F-45CB-B68E-254E46348037}" destId="{2BE915AB-18AA-4053-B92C-3BFC9ED204BB}" srcOrd="16" destOrd="0" presId="urn:microsoft.com/office/officeart/2005/8/layout/target3"/>
    <dgm:cxn modelId="{3125A5D5-8D90-43B9-89EA-266EDFA10BBC}" type="presParOf" srcId="{333A1088-737F-45CB-B68E-254E46348037}" destId="{6BB5E863-4638-4E1D-BFDE-399D028AC4ED}" srcOrd="17" destOrd="0" presId="urn:microsoft.com/office/officeart/2005/8/layout/target3"/>
    <dgm:cxn modelId="{9CA4E625-29D2-4F09-A03B-271DF19026BE}" type="presParOf" srcId="{333A1088-737F-45CB-B68E-254E46348037}" destId="{5A5FFA88-C948-4069-8E93-59FA12366E83}" srcOrd="18" destOrd="0" presId="urn:microsoft.com/office/officeart/2005/8/layout/target3"/>
    <dgm:cxn modelId="{E7C804F1-97F2-44D3-9B17-77C3097D432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hade val="86000"/>
                <a:satMod val="14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hade val="86000"/>
                <a:satMod val="14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</a:t>
          </a:r>
          <a:r>
            <a:rPr lang="cs-CZ" sz="2000" kern="1200" dirty="0" smtClean="0"/>
            <a:t>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hade val="86000"/>
                <a:satMod val="14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VY_32_INOVACE_05_Podstatná jména 4.ročník_Vzor moře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hade val="86000"/>
                <a:satMod val="14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Vzor moře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hade val="86000"/>
                <a:satMod val="14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CCD0D-83C5-4F83-916D-77DAE68A1A5D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D95E3-F469-4821-A294-5A3456DDCC1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CCD0D-83C5-4F83-916D-77DAE68A1A5D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D95E3-F469-4821-A294-5A3456DDC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CCD0D-83C5-4F83-916D-77DAE68A1A5D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D95E3-F469-4821-A294-5A3456DDCC1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CCD0D-83C5-4F83-916D-77DAE68A1A5D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D95E3-F469-4821-A294-5A3456DDC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CCD0D-83C5-4F83-916D-77DAE68A1A5D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D95E3-F469-4821-A294-5A3456DDCC1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CCD0D-83C5-4F83-916D-77DAE68A1A5D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D95E3-F469-4821-A294-5A3456DDC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CCD0D-83C5-4F83-916D-77DAE68A1A5D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D95E3-F469-4821-A294-5A3456DDC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CCD0D-83C5-4F83-916D-77DAE68A1A5D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D95E3-F469-4821-A294-5A3456DDCC1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CCD0D-83C5-4F83-916D-77DAE68A1A5D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D95E3-F469-4821-A294-5A3456DDC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CCD0D-83C5-4F83-916D-77DAE68A1A5D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D95E3-F469-4821-A294-5A3456DDC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CCD0D-83C5-4F83-916D-77DAE68A1A5D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D95E3-F469-4821-A294-5A3456DDC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52CCCD0D-83C5-4F83-916D-77DAE68A1A5D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6C0D95E3-F469-4821-A294-5A3456DDC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sh dir="u"/>
  </p:transition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81254823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PODSTATNÁ JMÉNA RODU STŘEDNÍHO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VZOR MOŘE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3861048"/>
            <a:ext cx="2857500" cy="21431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060850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r>
              <a:rPr lang="cs-CZ" dirty="0" smtClean="0"/>
              <a:t>Je zaměřena na procvičení správných tvarů.</a:t>
            </a:r>
          </a:p>
          <a:p>
            <a:r>
              <a:rPr lang="cs-CZ" dirty="0" smtClean="0"/>
              <a:t>Žáci u každého cvičení najdou kontrolu.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72137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VZOR MOŘE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vzoru moře se skloňují podstatná jména rodu středního, která mají v 1. i 2</a:t>
            </a:r>
            <a:r>
              <a:rPr lang="cs-CZ" dirty="0" smtClean="0"/>
              <a:t>. pádě </a:t>
            </a:r>
            <a:r>
              <a:rPr lang="cs-CZ" dirty="0" smtClean="0"/>
              <a:t>jednotného čísla koncovku </a:t>
            </a:r>
            <a:r>
              <a:rPr lang="cs-CZ" dirty="0" smtClean="0">
                <a:solidFill>
                  <a:srgbClr val="FF0000"/>
                </a:solidFill>
              </a:rPr>
              <a:t>–e/-ě.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Vzor moře je měkký vzor</a:t>
            </a:r>
            <a:r>
              <a:rPr lang="cs-CZ" dirty="0" smtClean="0"/>
              <a:t>. V koncovkách podstatných jmen skloňovaných podle vzoru moře píšeme vždy měkké </a:t>
            </a:r>
            <a:r>
              <a:rPr lang="cs-CZ" dirty="0" smtClean="0">
                <a:solidFill>
                  <a:srgbClr val="FF0000"/>
                </a:solidFill>
              </a:rPr>
              <a:t>-i</a:t>
            </a:r>
            <a:r>
              <a:rPr lang="cs-CZ" dirty="0" smtClean="0"/>
              <a:t> (nikdy ne –y).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4653136"/>
            <a:ext cx="1190625" cy="1524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4653136"/>
            <a:ext cx="1524000" cy="1524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4653136"/>
            <a:ext cx="1524000" cy="15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2111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Napiš, jak říkáme místům.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Kde se koupeme…….</a:t>
            </a:r>
          </a:p>
          <a:p>
            <a:r>
              <a:rPr lang="cs-CZ" dirty="0" smtClean="0"/>
              <a:t>Kde žijí mravenci……</a:t>
            </a:r>
          </a:p>
          <a:p>
            <a:r>
              <a:rPr lang="cs-CZ" dirty="0" smtClean="0"/>
              <a:t>Kde si hrajeme…….</a:t>
            </a:r>
          </a:p>
          <a:p>
            <a:r>
              <a:rPr lang="cs-CZ" dirty="0" smtClean="0"/>
              <a:t>Kde jsou schody……</a:t>
            </a:r>
          </a:p>
          <a:p>
            <a:r>
              <a:rPr lang="cs-CZ" dirty="0" smtClean="0"/>
              <a:t>Kde se v divadle hraje.</a:t>
            </a:r>
          </a:p>
          <a:p>
            <a:r>
              <a:rPr lang="cs-CZ" dirty="0" smtClean="0"/>
              <a:t>Kde přistávají letadla…</a:t>
            </a:r>
          </a:p>
          <a:p>
            <a:r>
              <a:rPr lang="cs-CZ" dirty="0" smtClean="0"/>
              <a:t>Kde je uskladněno……</a:t>
            </a:r>
          </a:p>
          <a:p>
            <a:r>
              <a:rPr lang="cs-CZ" dirty="0" smtClean="0"/>
              <a:t>Kde se klouzáme…..</a:t>
            </a:r>
          </a:p>
          <a:p>
            <a:r>
              <a:rPr lang="cs-CZ" dirty="0" smtClean="0"/>
              <a:t>Urči vzor těchto podstatných jmen: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Koupaliště.</a:t>
            </a:r>
          </a:p>
          <a:p>
            <a:r>
              <a:rPr lang="cs-CZ" dirty="0" smtClean="0"/>
              <a:t>Mraveniště.</a:t>
            </a:r>
          </a:p>
          <a:p>
            <a:r>
              <a:rPr lang="cs-CZ" dirty="0" smtClean="0"/>
              <a:t>Hřiště.</a:t>
            </a:r>
          </a:p>
          <a:p>
            <a:r>
              <a:rPr lang="cs-CZ" dirty="0" smtClean="0"/>
              <a:t>Schodiště.</a:t>
            </a:r>
          </a:p>
          <a:p>
            <a:r>
              <a:rPr lang="cs-CZ" dirty="0" smtClean="0"/>
              <a:t>Jeviště.</a:t>
            </a:r>
          </a:p>
          <a:p>
            <a:r>
              <a:rPr lang="cs-CZ" dirty="0" smtClean="0"/>
              <a:t>Letiště.</a:t>
            </a:r>
          </a:p>
          <a:p>
            <a:r>
              <a:rPr lang="cs-CZ" dirty="0" smtClean="0"/>
              <a:t>Skladiště.</a:t>
            </a:r>
          </a:p>
          <a:p>
            <a:r>
              <a:rPr lang="cs-CZ" dirty="0" smtClean="0"/>
              <a:t>Kluziště.</a:t>
            </a:r>
          </a:p>
          <a:p>
            <a:endParaRPr lang="cs-CZ" dirty="0"/>
          </a:p>
          <a:p>
            <a:r>
              <a:rPr lang="cs-CZ" dirty="0" smtClean="0"/>
              <a:t>MOŘE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788024" y="1772816"/>
            <a:ext cx="4104456" cy="48965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3429000"/>
            <a:ext cx="1524000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2670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</a:t>
            </a:r>
            <a:r>
              <a:rPr lang="cs-CZ" dirty="0" smtClean="0"/>
              <a:t>podstatná </a:t>
            </a:r>
            <a:r>
              <a:rPr lang="cs-CZ" dirty="0" smtClean="0"/>
              <a:t>jména, která se skloňují podle vzoru moře. Urči u nich pád a číslo.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Za otcem, po hřišti, </a:t>
            </a:r>
            <a:r>
              <a:rPr lang="cs-CZ" dirty="0" smtClean="0"/>
              <a:t>na </a:t>
            </a:r>
            <a:r>
              <a:rPr lang="cs-CZ" dirty="0" smtClean="0"/>
              <a:t>zahradě, na nástupišti, okolo ohniště, na slunce, po řece, pod hrušní, na letiště, </a:t>
            </a:r>
            <a:r>
              <a:rPr lang="cs-CZ" dirty="0" smtClean="0"/>
              <a:t>       v </a:t>
            </a:r>
            <a:r>
              <a:rPr lang="cs-CZ" dirty="0" smtClean="0"/>
              <a:t>mraveništi, u vesla, </a:t>
            </a:r>
            <a:r>
              <a:rPr lang="cs-CZ" dirty="0" smtClean="0"/>
              <a:t>  v </a:t>
            </a:r>
            <a:r>
              <a:rPr lang="cs-CZ" dirty="0" smtClean="0"/>
              <a:t>domě, bez píle, na kluzištích, na pohlednici, ze strnišť, na </a:t>
            </a:r>
            <a:r>
              <a:rPr lang="cs-CZ" dirty="0" smtClean="0"/>
              <a:t>parkoviště.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</a:t>
            </a:r>
            <a:r>
              <a:rPr lang="cs-CZ" dirty="0" smtClean="0"/>
              <a:t>o hřišti- 6.p., č.j.</a:t>
            </a:r>
          </a:p>
          <a:p>
            <a:r>
              <a:rPr lang="cs-CZ" dirty="0"/>
              <a:t>n</a:t>
            </a:r>
            <a:r>
              <a:rPr lang="cs-CZ" dirty="0" smtClean="0"/>
              <a:t>a nástupišti- 6.p.,č.j.</a:t>
            </a:r>
          </a:p>
          <a:p>
            <a:r>
              <a:rPr lang="cs-CZ" dirty="0"/>
              <a:t>o</a:t>
            </a:r>
            <a:r>
              <a:rPr lang="cs-CZ" dirty="0" smtClean="0"/>
              <a:t>kolo ohniště-2.p., č.j.</a:t>
            </a:r>
          </a:p>
          <a:p>
            <a:r>
              <a:rPr lang="cs-CZ" dirty="0"/>
              <a:t>n</a:t>
            </a:r>
            <a:r>
              <a:rPr lang="cs-CZ" dirty="0" smtClean="0"/>
              <a:t>a slunce-4.p., č.j.</a:t>
            </a:r>
          </a:p>
          <a:p>
            <a:r>
              <a:rPr lang="cs-CZ" dirty="0"/>
              <a:t>n</a:t>
            </a:r>
            <a:r>
              <a:rPr lang="cs-CZ" dirty="0" smtClean="0"/>
              <a:t>a letiště- 4.p., č.j.</a:t>
            </a:r>
          </a:p>
          <a:p>
            <a:r>
              <a:rPr lang="cs-CZ" dirty="0"/>
              <a:t>v</a:t>
            </a:r>
            <a:r>
              <a:rPr lang="cs-CZ" dirty="0" smtClean="0"/>
              <a:t> mraveništi- 6.p., </a:t>
            </a:r>
            <a:r>
              <a:rPr lang="cs-CZ" dirty="0" err="1" smtClean="0"/>
              <a:t>č.j</a:t>
            </a:r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a kluzištích-6.p.,č.mn</a:t>
            </a:r>
          </a:p>
          <a:p>
            <a:r>
              <a:rPr lang="cs-CZ" dirty="0"/>
              <a:t>z</a:t>
            </a:r>
            <a:r>
              <a:rPr lang="cs-CZ" dirty="0" smtClean="0"/>
              <a:t>e strnišť-2.p., č.mn.</a:t>
            </a:r>
          </a:p>
          <a:p>
            <a:r>
              <a:rPr lang="cs-CZ" dirty="0"/>
              <a:t>n</a:t>
            </a:r>
            <a:r>
              <a:rPr lang="cs-CZ" dirty="0" smtClean="0"/>
              <a:t>a parkoviště-4.p.,č.j.i mn.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788024" y="1772816"/>
            <a:ext cx="3816424" cy="496855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3429000"/>
            <a:ext cx="1524000" cy="148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80932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slova v závorce v 7</a:t>
            </a:r>
            <a:r>
              <a:rPr lang="cs-CZ" dirty="0" smtClean="0"/>
              <a:t>. pádě </a:t>
            </a:r>
            <a:r>
              <a:rPr lang="cs-CZ" dirty="0" smtClean="0"/>
              <a:t>čísla množného.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š</a:t>
            </a:r>
            <a:r>
              <a:rPr lang="cs-CZ" dirty="0" smtClean="0"/>
              <a:t>pinavými (nástupiště)</a:t>
            </a:r>
          </a:p>
          <a:p>
            <a:r>
              <a:rPr lang="cs-CZ" dirty="0"/>
              <a:t>s</a:t>
            </a:r>
            <a:r>
              <a:rPr lang="cs-CZ" dirty="0" smtClean="0"/>
              <a:t> mramorovými (schodiště)</a:t>
            </a:r>
          </a:p>
          <a:p>
            <a:r>
              <a:rPr lang="cs-CZ" dirty="0"/>
              <a:t>p</a:t>
            </a:r>
            <a:r>
              <a:rPr lang="cs-CZ" dirty="0" smtClean="0"/>
              <a:t>řed (letiště)</a:t>
            </a:r>
          </a:p>
          <a:p>
            <a:r>
              <a:rPr lang="cs-CZ" dirty="0"/>
              <a:t>s</a:t>
            </a:r>
            <a:r>
              <a:rPr lang="cs-CZ" dirty="0" smtClean="0"/>
              <a:t> pšeničnými (pole)</a:t>
            </a:r>
          </a:p>
          <a:p>
            <a:r>
              <a:rPr lang="cs-CZ" dirty="0"/>
              <a:t>s</a:t>
            </a:r>
            <a:r>
              <a:rPr lang="cs-CZ" dirty="0" smtClean="0"/>
              <a:t> umělými (kluziště)</a:t>
            </a:r>
          </a:p>
          <a:p>
            <a:r>
              <a:rPr lang="cs-CZ" dirty="0"/>
              <a:t>s</a:t>
            </a:r>
            <a:r>
              <a:rPr lang="cs-CZ" dirty="0" smtClean="0"/>
              <a:t> krásnými (jeviště)</a:t>
            </a:r>
          </a:p>
          <a:p>
            <a:r>
              <a:rPr lang="cs-CZ" dirty="0"/>
              <a:t>s</a:t>
            </a:r>
            <a:r>
              <a:rPr lang="cs-CZ" dirty="0" smtClean="0"/>
              <a:t> plnými (parkoviště)</a:t>
            </a:r>
          </a:p>
          <a:p>
            <a:r>
              <a:rPr lang="cs-CZ" dirty="0"/>
              <a:t>s</a:t>
            </a:r>
            <a:r>
              <a:rPr lang="cs-CZ" dirty="0" smtClean="0"/>
              <a:t> obsazenými (hlediště)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š</a:t>
            </a:r>
            <a:r>
              <a:rPr lang="cs-CZ" dirty="0" smtClean="0"/>
              <a:t>pinavými nástupišti</a:t>
            </a:r>
          </a:p>
          <a:p>
            <a:r>
              <a:rPr lang="cs-CZ" dirty="0"/>
              <a:t>s</a:t>
            </a:r>
            <a:r>
              <a:rPr lang="cs-CZ" dirty="0" smtClean="0"/>
              <a:t> mramorovými schodišti</a:t>
            </a:r>
          </a:p>
          <a:p>
            <a:r>
              <a:rPr lang="cs-CZ" dirty="0"/>
              <a:t>p</a:t>
            </a:r>
            <a:r>
              <a:rPr lang="cs-CZ" dirty="0" smtClean="0"/>
              <a:t>řed letišti</a:t>
            </a:r>
          </a:p>
          <a:p>
            <a:r>
              <a:rPr lang="cs-CZ" dirty="0"/>
              <a:t>s</a:t>
            </a:r>
            <a:r>
              <a:rPr lang="cs-CZ" dirty="0" smtClean="0"/>
              <a:t> pšeničnými poli</a:t>
            </a:r>
          </a:p>
          <a:p>
            <a:r>
              <a:rPr lang="cs-CZ" dirty="0"/>
              <a:t>s</a:t>
            </a:r>
            <a:r>
              <a:rPr lang="cs-CZ" dirty="0" smtClean="0"/>
              <a:t> umělými kluzišti</a:t>
            </a:r>
          </a:p>
          <a:p>
            <a:r>
              <a:rPr lang="cs-CZ" dirty="0"/>
              <a:t>s</a:t>
            </a:r>
            <a:r>
              <a:rPr lang="cs-CZ" dirty="0" smtClean="0"/>
              <a:t> krásnými jevišti</a:t>
            </a:r>
          </a:p>
          <a:p>
            <a:r>
              <a:rPr lang="cs-CZ" dirty="0"/>
              <a:t>s</a:t>
            </a:r>
            <a:r>
              <a:rPr lang="cs-CZ" dirty="0" smtClean="0"/>
              <a:t> plnými parkovišti</a:t>
            </a:r>
          </a:p>
          <a:p>
            <a:r>
              <a:rPr lang="cs-CZ" dirty="0"/>
              <a:t>s</a:t>
            </a:r>
            <a:r>
              <a:rPr lang="cs-CZ" dirty="0" smtClean="0"/>
              <a:t> obsazenými hledišti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788024" y="1700808"/>
            <a:ext cx="4104456" cy="489654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6817" y="3140968"/>
            <a:ext cx="2857500" cy="129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05767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Pište podstatná jména v náležitém tvaru.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itoslovce -</a:t>
            </a:r>
            <a:r>
              <a:rPr lang="cs-CZ" dirty="0" smtClean="0"/>
              <a:t>2.p., č.mn</a:t>
            </a:r>
          </a:p>
          <a:p>
            <a:r>
              <a:rPr lang="cs-CZ" dirty="0" smtClean="0"/>
              <a:t>Labe - 6.p</a:t>
            </a:r>
            <a:r>
              <a:rPr lang="cs-CZ" dirty="0" smtClean="0"/>
              <a:t>., č.j.</a:t>
            </a:r>
          </a:p>
          <a:p>
            <a:r>
              <a:rPr lang="cs-CZ" dirty="0" smtClean="0"/>
              <a:t>pracoviště - </a:t>
            </a:r>
            <a:r>
              <a:rPr lang="cs-CZ" dirty="0" smtClean="0"/>
              <a:t>3.p., č.mn.</a:t>
            </a:r>
          </a:p>
          <a:p>
            <a:r>
              <a:rPr lang="cs-CZ" dirty="0"/>
              <a:t>o</a:t>
            </a:r>
            <a:r>
              <a:rPr lang="cs-CZ" dirty="0" smtClean="0"/>
              <a:t>voce- 4.p., č.j.</a:t>
            </a:r>
          </a:p>
          <a:p>
            <a:r>
              <a:rPr lang="cs-CZ" dirty="0" smtClean="0"/>
              <a:t>nebe - </a:t>
            </a:r>
            <a:r>
              <a:rPr lang="cs-CZ" dirty="0" smtClean="0"/>
              <a:t>3.p.,č.j.</a:t>
            </a:r>
          </a:p>
          <a:p>
            <a:r>
              <a:rPr lang="cs-CZ" dirty="0" smtClean="0"/>
              <a:t>smetiště - </a:t>
            </a:r>
            <a:r>
              <a:rPr lang="cs-CZ" dirty="0" smtClean="0"/>
              <a:t>6.p., č.mn.</a:t>
            </a:r>
          </a:p>
          <a:p>
            <a:r>
              <a:rPr lang="cs-CZ" dirty="0" smtClean="0"/>
              <a:t>slunce - </a:t>
            </a:r>
            <a:r>
              <a:rPr lang="cs-CZ" dirty="0" smtClean="0"/>
              <a:t>7.p.,č.j.</a:t>
            </a:r>
          </a:p>
          <a:p>
            <a:r>
              <a:rPr lang="cs-CZ" dirty="0" smtClean="0"/>
              <a:t>srdce - 6.p</a:t>
            </a:r>
            <a:r>
              <a:rPr lang="cs-CZ" dirty="0" smtClean="0"/>
              <a:t>., č.j.</a:t>
            </a:r>
          </a:p>
          <a:p>
            <a:r>
              <a:rPr lang="cs-CZ" dirty="0" smtClean="0"/>
              <a:t>pole - </a:t>
            </a:r>
            <a:r>
              <a:rPr lang="cs-CZ" dirty="0" smtClean="0"/>
              <a:t>7.p., č.mn.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itoslovcí</a:t>
            </a:r>
          </a:p>
          <a:p>
            <a:r>
              <a:rPr lang="cs-CZ" dirty="0" smtClean="0"/>
              <a:t>Labi</a:t>
            </a:r>
          </a:p>
          <a:p>
            <a:r>
              <a:rPr lang="cs-CZ" dirty="0"/>
              <a:t>p</a:t>
            </a:r>
            <a:r>
              <a:rPr lang="cs-CZ" dirty="0" smtClean="0"/>
              <a:t>racovištím</a:t>
            </a:r>
          </a:p>
          <a:p>
            <a:r>
              <a:rPr lang="cs-CZ" dirty="0"/>
              <a:t>o</a:t>
            </a:r>
            <a:r>
              <a:rPr lang="cs-CZ" dirty="0" smtClean="0"/>
              <a:t>voce</a:t>
            </a:r>
          </a:p>
          <a:p>
            <a:r>
              <a:rPr lang="cs-CZ" dirty="0"/>
              <a:t>n</a:t>
            </a:r>
            <a:r>
              <a:rPr lang="cs-CZ" dirty="0" smtClean="0"/>
              <a:t>ebi</a:t>
            </a:r>
          </a:p>
          <a:p>
            <a:r>
              <a:rPr lang="cs-CZ" dirty="0"/>
              <a:t>s</a:t>
            </a:r>
            <a:r>
              <a:rPr lang="cs-CZ" dirty="0" smtClean="0"/>
              <a:t>metištích</a:t>
            </a:r>
          </a:p>
          <a:p>
            <a:r>
              <a:rPr lang="cs-CZ" dirty="0"/>
              <a:t>s</a:t>
            </a:r>
            <a:r>
              <a:rPr lang="cs-CZ" dirty="0" smtClean="0"/>
              <a:t>luncem</a:t>
            </a:r>
          </a:p>
          <a:p>
            <a:r>
              <a:rPr lang="cs-CZ" dirty="0"/>
              <a:t>s</a:t>
            </a:r>
            <a:r>
              <a:rPr lang="cs-CZ" dirty="0" smtClean="0"/>
              <a:t>rdci</a:t>
            </a:r>
          </a:p>
          <a:p>
            <a:r>
              <a:rPr lang="cs-CZ" dirty="0" smtClean="0"/>
              <a:t>poli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788024" y="1772816"/>
            <a:ext cx="3816424" cy="482453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3061134"/>
            <a:ext cx="2514600" cy="2247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00454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endParaRPr lang="cs-CZ" dirty="0" smtClean="0"/>
          </a:p>
          <a:p>
            <a:r>
              <a:rPr lang="cs-CZ" dirty="0"/>
              <a:t>KOLEKTIV AUTORŮ. </a:t>
            </a:r>
            <a:r>
              <a:rPr lang="cs-CZ" i="1" dirty="0"/>
              <a:t>Český jazyk 4</a:t>
            </a:r>
            <a:r>
              <a:rPr lang="cs-CZ" dirty="0"/>
              <a:t>: </a:t>
            </a:r>
            <a:r>
              <a:rPr lang="cs-CZ" i="1" dirty="0"/>
              <a:t>učebnice pro 4.ročník</a:t>
            </a:r>
            <a:r>
              <a:rPr lang="cs-CZ" dirty="0"/>
              <a:t>. 2.přepracované vydání. Kyjov: Nová škola Brno, 2005. ISBN 80-85607-92-1.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26034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75</TotalTime>
  <Words>449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Přehlednost</vt:lpstr>
      <vt:lpstr>Prezentace aplikace PowerPoint</vt:lpstr>
      <vt:lpstr>PODSTATNÁ JMÉNA RODU STŘEDNÍHO</vt:lpstr>
      <vt:lpstr>ANOTACE</vt:lpstr>
      <vt:lpstr>VZOR MOŘE</vt:lpstr>
      <vt:lpstr>Napiš, jak říkáme místům.</vt:lpstr>
      <vt:lpstr>Vyber podstatná jména, která se skloňují podle vzoru moře. Urči u nich pád a číslo.</vt:lpstr>
      <vt:lpstr>Napiš slova v závorce v 7. pádě čísla množného.</vt:lpstr>
      <vt:lpstr>Pište podstatná jména v náležitém tvaru.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RODU STŘEDNÍHO</dc:title>
  <dc:creator>Kačenka</dc:creator>
  <cp:lastModifiedBy>Učitel</cp:lastModifiedBy>
  <cp:revision>19</cp:revision>
  <dcterms:created xsi:type="dcterms:W3CDTF">2012-01-31T21:10:52Z</dcterms:created>
  <dcterms:modified xsi:type="dcterms:W3CDTF">2012-04-05T19:17:04Z</dcterms:modified>
</cp:coreProperties>
</file>