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VY_32_INOVACE_06_ Podstatná jména 4.ročník_Vzor kuře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 kuře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4E6E468-2155-4B5B-978B-51FF2AF1E077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C7863FC-8922-4341-A537-6D057DEC1808}" type="presOf" srcId="{D8197B8C-B260-4A16-BDF4-0947B075E274}" destId="{25B08C86-7E15-44DC-BE7F-FFB55DD49D12}" srcOrd="0" destOrd="0" presId="urn:microsoft.com/office/officeart/2005/8/layout/target3"/>
    <dgm:cxn modelId="{9B5E459C-2F93-4F14-848D-B7B57B7A0FE6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93DDE40-6F90-4AC6-BF1C-D649DDBE877F}" type="presOf" srcId="{4C35D32F-0EAB-4CD7-82EE-45574DC2A586}" destId="{8BEBB6EC-1DAA-4CAC-8A25-BC0FCBD5DBD5}" srcOrd="0" destOrd="0" presId="urn:microsoft.com/office/officeart/2005/8/layout/target3"/>
    <dgm:cxn modelId="{0F9B396E-8BF3-4101-9098-78C632718B5F}" type="presOf" srcId="{D1D4F407-5343-4D3F-B5B9-D407B03CAEB4}" destId="{D005CE8C-CC26-4C3E-AC11-E15060ECD759}" srcOrd="0" destOrd="0" presId="urn:microsoft.com/office/officeart/2005/8/layout/target3"/>
    <dgm:cxn modelId="{C5E1D480-21F4-4EC7-9AE7-0C95F232E6CF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6F04F68-99F6-4DD9-A102-8B60177E0CB5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EF34C66-6F59-4381-BC8D-A8EBEBCE6E59}" type="presOf" srcId="{B651F6E3-6281-48DB-9319-2AEAFDAE7572}" destId="{6BB5E863-4638-4E1D-BFDE-399D028AC4ED}" srcOrd="1" destOrd="0" presId="urn:microsoft.com/office/officeart/2005/8/layout/target3"/>
    <dgm:cxn modelId="{7C8CFBEC-5989-4F5A-9C22-93D0CD6CB1A5}" type="presOf" srcId="{D1B46980-6531-4606-95E6-44980827E919}" destId="{6140AFEC-043D-4C43-A2F9-D0F5331DF3A3}" srcOrd="0" destOrd="0" presId="urn:microsoft.com/office/officeart/2005/8/layout/target3"/>
    <dgm:cxn modelId="{A87E0A43-CECC-403C-A8C6-236A60C1FDA7}" type="presOf" srcId="{D8197B8C-B260-4A16-BDF4-0947B075E274}" destId="{5A5FFA88-C948-4069-8E93-59FA12366E83}" srcOrd="1" destOrd="0" presId="urn:microsoft.com/office/officeart/2005/8/layout/target3"/>
    <dgm:cxn modelId="{531F4A25-5021-417B-B90A-178344EE741D}" type="presOf" srcId="{D1B46980-6531-4606-95E6-44980827E919}" destId="{2BE915AB-18AA-4053-B92C-3BFC9ED204BB}" srcOrd="1" destOrd="0" presId="urn:microsoft.com/office/officeart/2005/8/layout/target3"/>
    <dgm:cxn modelId="{432FA0F5-32C7-4B16-9773-DE8BC3CDDC8D}" type="presParOf" srcId="{333A1088-737F-45CB-B68E-254E46348037}" destId="{F5ABB229-8D3B-4694-996A-96F23CF14429}" srcOrd="0" destOrd="0" presId="urn:microsoft.com/office/officeart/2005/8/layout/target3"/>
    <dgm:cxn modelId="{A399F279-CF9A-4C87-AE21-E50F2E8554C9}" type="presParOf" srcId="{333A1088-737F-45CB-B68E-254E46348037}" destId="{F41139FD-01EE-4571-8B17-4FB00FC51163}" srcOrd="1" destOrd="0" presId="urn:microsoft.com/office/officeart/2005/8/layout/target3"/>
    <dgm:cxn modelId="{D2D744D6-C5C0-463A-AD78-DC89D61E8EE0}" type="presParOf" srcId="{333A1088-737F-45CB-B68E-254E46348037}" destId="{D005CE8C-CC26-4C3E-AC11-E15060ECD759}" srcOrd="2" destOrd="0" presId="urn:microsoft.com/office/officeart/2005/8/layout/target3"/>
    <dgm:cxn modelId="{102BC495-EA99-42AF-8C18-23EFA8DA1400}" type="presParOf" srcId="{333A1088-737F-45CB-B68E-254E46348037}" destId="{2C702D82-9B77-49B7-9568-BB8EB47C3372}" srcOrd="3" destOrd="0" presId="urn:microsoft.com/office/officeart/2005/8/layout/target3"/>
    <dgm:cxn modelId="{EB0A63C0-6639-4E2B-AC67-A2DC6B3CB941}" type="presParOf" srcId="{333A1088-737F-45CB-B68E-254E46348037}" destId="{A52A0455-90FF-4808-ABD0-F02540D31D5A}" srcOrd="4" destOrd="0" presId="urn:microsoft.com/office/officeart/2005/8/layout/target3"/>
    <dgm:cxn modelId="{2E0E5191-7BFF-49F9-BAC7-A173BF118967}" type="presParOf" srcId="{333A1088-737F-45CB-B68E-254E46348037}" destId="{6140AFEC-043D-4C43-A2F9-D0F5331DF3A3}" srcOrd="5" destOrd="0" presId="urn:microsoft.com/office/officeart/2005/8/layout/target3"/>
    <dgm:cxn modelId="{B9F77EC4-EDDF-4C16-B060-4C4C77ACEACB}" type="presParOf" srcId="{333A1088-737F-45CB-B68E-254E46348037}" destId="{9358AC05-5D7D-4327-9F80-1AD486AEA664}" srcOrd="6" destOrd="0" presId="urn:microsoft.com/office/officeart/2005/8/layout/target3"/>
    <dgm:cxn modelId="{B498435B-B7F6-428C-9592-55B82BAF90BC}" type="presParOf" srcId="{333A1088-737F-45CB-B68E-254E46348037}" destId="{313FC574-E1CD-4FB4-B054-0B805CE0447D}" srcOrd="7" destOrd="0" presId="urn:microsoft.com/office/officeart/2005/8/layout/target3"/>
    <dgm:cxn modelId="{496FFA87-9FDA-44AF-9C2C-91AD3A590EC7}" type="presParOf" srcId="{333A1088-737F-45CB-B68E-254E46348037}" destId="{619D679B-A015-4ECF-8348-D1034C574F40}" srcOrd="8" destOrd="0" presId="urn:microsoft.com/office/officeart/2005/8/layout/target3"/>
    <dgm:cxn modelId="{F1EAE742-52F2-412D-B410-7E2368A54C3A}" type="presParOf" srcId="{333A1088-737F-45CB-B68E-254E46348037}" destId="{322283A8-4A27-4CDA-BAE3-F381106A9174}" srcOrd="9" destOrd="0" presId="urn:microsoft.com/office/officeart/2005/8/layout/target3"/>
    <dgm:cxn modelId="{DB64258A-4120-4A8A-A1FC-E7491E54E14D}" type="presParOf" srcId="{333A1088-737F-45CB-B68E-254E46348037}" destId="{FFC9F71D-1B4F-4AD9-A4A6-86ADEFC8AF5C}" srcOrd="10" destOrd="0" presId="urn:microsoft.com/office/officeart/2005/8/layout/target3"/>
    <dgm:cxn modelId="{DD133038-B7D6-43C8-9608-E55D06E0C294}" type="presParOf" srcId="{333A1088-737F-45CB-B68E-254E46348037}" destId="{25B08C86-7E15-44DC-BE7F-FFB55DD49D12}" srcOrd="11" destOrd="0" presId="urn:microsoft.com/office/officeart/2005/8/layout/target3"/>
    <dgm:cxn modelId="{96CF9BA8-9C61-4722-82FA-F3D0B476DE68}" type="presParOf" srcId="{333A1088-737F-45CB-B68E-254E46348037}" destId="{76644BE8-9D7C-4C09-B250-3D10AF48CBB7}" srcOrd="12" destOrd="0" presId="urn:microsoft.com/office/officeart/2005/8/layout/target3"/>
    <dgm:cxn modelId="{86F6AB3F-2633-40E4-BAFD-3CE5F5709250}" type="presParOf" srcId="{333A1088-737F-45CB-B68E-254E46348037}" destId="{EE85B701-7295-41C0-BA7A-34D3756A2AE6}" srcOrd="13" destOrd="0" presId="urn:microsoft.com/office/officeart/2005/8/layout/target3"/>
    <dgm:cxn modelId="{352BD875-6E24-405D-80A8-D0866FB8E236}" type="presParOf" srcId="{333A1088-737F-45CB-B68E-254E46348037}" destId="{8BEBB6EC-1DAA-4CAC-8A25-BC0FCBD5DBD5}" srcOrd="14" destOrd="0" presId="urn:microsoft.com/office/officeart/2005/8/layout/target3"/>
    <dgm:cxn modelId="{3B4DCB00-E4E8-4B6A-91EE-1C01DF9A3EFA}" type="presParOf" srcId="{333A1088-737F-45CB-B68E-254E46348037}" destId="{AED2198E-93D5-4001-81B4-73124B309672}" srcOrd="15" destOrd="0" presId="urn:microsoft.com/office/officeart/2005/8/layout/target3"/>
    <dgm:cxn modelId="{5365662D-5A6E-4E87-9508-BF513B4FCD68}" type="presParOf" srcId="{333A1088-737F-45CB-B68E-254E46348037}" destId="{2BE915AB-18AA-4053-B92C-3BFC9ED204BB}" srcOrd="16" destOrd="0" presId="urn:microsoft.com/office/officeart/2005/8/layout/target3"/>
    <dgm:cxn modelId="{49275218-8B84-491A-ADC1-4958FC6C6B49}" type="presParOf" srcId="{333A1088-737F-45CB-B68E-254E46348037}" destId="{6BB5E863-4638-4E1D-BFDE-399D028AC4ED}" srcOrd="17" destOrd="0" presId="urn:microsoft.com/office/officeart/2005/8/layout/target3"/>
    <dgm:cxn modelId="{D55314B5-7909-4815-BACE-7D3B322FEC30}" type="presParOf" srcId="{333A1088-737F-45CB-B68E-254E46348037}" destId="{5A5FFA88-C948-4069-8E93-59FA12366E83}" srcOrd="18" destOrd="0" presId="urn:microsoft.com/office/officeart/2005/8/layout/target3"/>
    <dgm:cxn modelId="{2111CF9D-940D-4DA0-9C84-7AA59BAA94A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VY_32_INOVACE_06_ Podstatná jména 4.ročník_Vzor kuře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 kuře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AB4CE872-82F4-4EB3-AF54-292B9E3CE15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778F18A-AF17-49E4-A0BC-18DD489B63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CE872-82F4-4EB3-AF54-292B9E3CE15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8F18A-AF17-49E4-A0BC-18DD489B63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AB4CE872-82F4-4EB3-AF54-292B9E3CE15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778F18A-AF17-49E4-A0BC-18DD489B63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CE872-82F4-4EB3-AF54-292B9E3CE15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8F18A-AF17-49E4-A0BC-18DD489B63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CE872-82F4-4EB3-AF54-292B9E3CE15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8F18A-AF17-49E4-A0BC-18DD489B63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CE872-82F4-4EB3-AF54-292B9E3CE15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8F18A-AF17-49E4-A0BC-18DD489B63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CE872-82F4-4EB3-AF54-292B9E3CE15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8F18A-AF17-49E4-A0BC-18DD489B63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CE872-82F4-4EB3-AF54-292B9E3CE15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8F18A-AF17-49E4-A0BC-18DD489B63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CE872-82F4-4EB3-AF54-292B9E3CE15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8F18A-AF17-49E4-A0BC-18DD489B63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CE872-82F4-4EB3-AF54-292B9E3CE15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8F18A-AF17-49E4-A0BC-18DD489B6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CE872-82F4-4EB3-AF54-292B9E3CE15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8F18A-AF17-49E4-A0BC-18DD489B63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B4CE872-82F4-4EB3-AF54-292B9E3CE15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778F18A-AF17-49E4-A0BC-18DD489B63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rd"/>
  </p:transition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8421501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STŘEDNÍHO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VZOR KUŘE</a:t>
            </a:r>
            <a:endParaRPr lang="cs-CZ" dirty="0"/>
          </a:p>
        </p:txBody>
      </p:sp>
      <p:pic>
        <p:nvPicPr>
          <p:cNvPr id="5" name="Obrázek 4" descr="MB9004046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7904" y="1196752"/>
            <a:ext cx="1828800" cy="18288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4. ročníku.</a:t>
            </a:r>
          </a:p>
          <a:p>
            <a:r>
              <a:rPr lang="cs-CZ" dirty="0" smtClean="0"/>
              <a:t>Obsahuje několik úkolů, které slouží k upevnění daného učiva.</a:t>
            </a:r>
          </a:p>
          <a:p>
            <a:r>
              <a:rPr lang="cs-CZ" dirty="0" smtClean="0"/>
              <a:t>U každého úkolu je připravena kontrola.</a:t>
            </a:r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VZOR KUŘE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Podle vzoru KUŘE se skloňují podstatná jména rodu středního, která mají v 1.pádě čísla jednotného koncovku </a:t>
            </a:r>
            <a:r>
              <a:rPr lang="cs-CZ" dirty="0" smtClean="0">
                <a:solidFill>
                  <a:srgbClr val="FF0000"/>
                </a:solidFill>
              </a:rPr>
              <a:t>–e </a:t>
            </a:r>
            <a:r>
              <a:rPr lang="cs-CZ" dirty="0" smtClean="0"/>
              <a:t>a v 2.pádě čísla jednotného koncovku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ete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Při skloňování podstatných jmen podle vzoru KUŘE je v </a:t>
            </a:r>
            <a:r>
              <a:rPr lang="cs-CZ" dirty="0" smtClean="0">
                <a:solidFill>
                  <a:srgbClr val="FF0000"/>
                </a:solidFill>
              </a:rPr>
              <a:t>7.pádě  čísla množného –</a:t>
            </a:r>
            <a:r>
              <a:rPr lang="cs-CZ" dirty="0" err="1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smtClean="0"/>
              <a:t>V ostatních pádech jsou </a:t>
            </a:r>
            <a:r>
              <a:rPr lang="cs-CZ" dirty="0" smtClean="0">
                <a:solidFill>
                  <a:srgbClr val="FF0000"/>
                </a:solidFill>
              </a:rPr>
              <a:t>–i.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MB90040819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7904" y="4725144"/>
            <a:ext cx="1828800" cy="18288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nazýváme mláďata těchto zvířat, utvoř tvary v 1. a 2. pádě čísla jednotného.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koza</a:t>
            </a:r>
          </a:p>
          <a:p>
            <a:r>
              <a:rPr lang="cs-CZ" dirty="0" smtClean="0"/>
              <a:t>kráva</a:t>
            </a:r>
          </a:p>
          <a:p>
            <a:r>
              <a:rPr lang="cs-CZ" dirty="0" smtClean="0"/>
              <a:t>kůň</a:t>
            </a:r>
          </a:p>
          <a:p>
            <a:r>
              <a:rPr lang="cs-CZ" dirty="0" smtClean="0"/>
              <a:t>prase</a:t>
            </a:r>
          </a:p>
          <a:p>
            <a:r>
              <a:rPr lang="cs-CZ" dirty="0" smtClean="0"/>
              <a:t>ovce</a:t>
            </a:r>
          </a:p>
          <a:p>
            <a:r>
              <a:rPr lang="cs-CZ" dirty="0" smtClean="0"/>
              <a:t>pes </a:t>
            </a:r>
          </a:p>
          <a:p>
            <a:r>
              <a:rPr lang="cs-CZ" dirty="0" smtClean="0"/>
              <a:t>holub</a:t>
            </a:r>
          </a:p>
          <a:p>
            <a:r>
              <a:rPr lang="cs-CZ" dirty="0" smtClean="0"/>
              <a:t>kočka </a:t>
            </a:r>
          </a:p>
          <a:p>
            <a:r>
              <a:rPr lang="cs-CZ" dirty="0" smtClean="0"/>
              <a:t>husa</a:t>
            </a:r>
          </a:p>
          <a:p>
            <a:r>
              <a:rPr lang="cs-CZ" dirty="0" smtClean="0"/>
              <a:t>kachna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kůzle-kůzlete</a:t>
            </a:r>
          </a:p>
          <a:p>
            <a:r>
              <a:rPr lang="cs-CZ" dirty="0" smtClean="0"/>
              <a:t>tele-telete</a:t>
            </a:r>
          </a:p>
          <a:p>
            <a:r>
              <a:rPr lang="cs-CZ" dirty="0" smtClean="0"/>
              <a:t>hříbě-hříběte</a:t>
            </a:r>
          </a:p>
          <a:p>
            <a:r>
              <a:rPr lang="cs-CZ" dirty="0" smtClean="0"/>
              <a:t>sele-selete</a:t>
            </a:r>
          </a:p>
          <a:p>
            <a:r>
              <a:rPr lang="cs-CZ" dirty="0" smtClean="0"/>
              <a:t>jehně-jehněte</a:t>
            </a:r>
          </a:p>
          <a:p>
            <a:r>
              <a:rPr lang="cs-CZ" dirty="0" smtClean="0"/>
              <a:t>štěně-štěněte</a:t>
            </a:r>
          </a:p>
          <a:p>
            <a:r>
              <a:rPr lang="cs-CZ" dirty="0" smtClean="0"/>
              <a:t>holoubě-holouběte</a:t>
            </a:r>
          </a:p>
          <a:p>
            <a:r>
              <a:rPr lang="cs-CZ" dirty="0" smtClean="0"/>
              <a:t>kotě-kotěte</a:t>
            </a:r>
          </a:p>
          <a:p>
            <a:r>
              <a:rPr lang="cs-CZ" dirty="0" smtClean="0"/>
              <a:t>house-housete</a:t>
            </a:r>
          </a:p>
          <a:p>
            <a:r>
              <a:rPr lang="cs-CZ" dirty="0" smtClean="0"/>
              <a:t>kachně-kachněte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716016" y="1268760"/>
            <a:ext cx="4032448" cy="50405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924944"/>
            <a:ext cx="25336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do vět názvy mláďat ve správném tvaru a urči pád.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Viděli jsme lvici se třemi….....</a:t>
            </a:r>
          </a:p>
          <a:p>
            <a:r>
              <a:rPr lang="cs-CZ" dirty="0" smtClean="0"/>
              <a:t>Na louce se pase kobyla s malým………</a:t>
            </a:r>
          </a:p>
          <a:p>
            <a:r>
              <a:rPr lang="cs-CZ" dirty="0" smtClean="0"/>
              <a:t>Slepice vyseděla několik……</a:t>
            </a:r>
          </a:p>
          <a:p>
            <a:r>
              <a:rPr lang="cs-CZ" dirty="0" smtClean="0"/>
              <a:t>Fena běží k malému……..</a:t>
            </a:r>
          </a:p>
          <a:p>
            <a:r>
              <a:rPr lang="cs-CZ" dirty="0" smtClean="0"/>
              <a:t>V chlívku je prasnice a deset …………..</a:t>
            </a:r>
          </a:p>
          <a:p>
            <a:r>
              <a:rPr lang="cs-CZ" dirty="0" smtClean="0"/>
              <a:t>Babička vypráví o Micce a jejích malých…………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lvíčaty- 7. pád</a:t>
            </a:r>
          </a:p>
          <a:p>
            <a:endParaRPr lang="cs-CZ" dirty="0" smtClean="0"/>
          </a:p>
          <a:p>
            <a:r>
              <a:rPr lang="cs-CZ" dirty="0" smtClean="0"/>
              <a:t>hříbětem -7. pád</a:t>
            </a:r>
          </a:p>
          <a:p>
            <a:endParaRPr lang="cs-CZ" dirty="0" smtClean="0"/>
          </a:p>
          <a:p>
            <a:r>
              <a:rPr lang="cs-CZ" dirty="0" smtClean="0"/>
              <a:t>kuřat- 2. pád</a:t>
            </a:r>
          </a:p>
          <a:p>
            <a:endParaRPr lang="cs-CZ" dirty="0" smtClean="0"/>
          </a:p>
          <a:p>
            <a:r>
              <a:rPr lang="cs-CZ" dirty="0" smtClean="0"/>
              <a:t>štěněti- 3. pád</a:t>
            </a:r>
          </a:p>
          <a:p>
            <a:endParaRPr lang="cs-CZ" dirty="0" smtClean="0"/>
          </a:p>
          <a:p>
            <a:r>
              <a:rPr lang="cs-CZ" dirty="0" smtClean="0"/>
              <a:t>selátek- 2. pád</a:t>
            </a:r>
          </a:p>
          <a:p>
            <a:r>
              <a:rPr lang="cs-CZ" dirty="0" smtClean="0"/>
              <a:t>koťatech- 6. pád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16016" y="980728"/>
            <a:ext cx="4032448" cy="50405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636912"/>
            <a:ext cx="1819275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Slova v závorkách napiš ve správném tvaru.U každého urči pád.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Hladil obě (kotě).</a:t>
            </a:r>
          </a:p>
          <a:p>
            <a:r>
              <a:rPr lang="cs-CZ" dirty="0" smtClean="0"/>
              <a:t>Uviděl dvě (káně).</a:t>
            </a:r>
          </a:p>
          <a:p>
            <a:r>
              <a:rPr lang="cs-CZ" dirty="0" smtClean="0"/>
              <a:t>Výběhy s velkými (zvíře).</a:t>
            </a:r>
          </a:p>
          <a:p>
            <a:r>
              <a:rPr lang="cs-CZ" dirty="0" smtClean="0"/>
              <a:t>Peříčko z (holoubě).</a:t>
            </a:r>
          </a:p>
          <a:p>
            <a:r>
              <a:rPr lang="cs-CZ" dirty="0" smtClean="0"/>
              <a:t>Příběh o malém (štěně).</a:t>
            </a:r>
          </a:p>
          <a:p>
            <a:r>
              <a:rPr lang="cs-CZ" dirty="0" smtClean="0"/>
              <a:t>Našel malá (ptáče).</a:t>
            </a:r>
          </a:p>
          <a:p>
            <a:r>
              <a:rPr lang="cs-CZ" dirty="0" smtClean="0"/>
              <a:t>Sypal zrní (kuřata).</a:t>
            </a:r>
          </a:p>
          <a:p>
            <a:r>
              <a:rPr lang="cs-CZ" dirty="0" smtClean="0"/>
              <a:t>Zametáme (košťata).</a:t>
            </a:r>
          </a:p>
          <a:p>
            <a:r>
              <a:rPr lang="cs-CZ" dirty="0" smtClean="0"/>
              <a:t>Batolí se malá (house).</a:t>
            </a:r>
          </a:p>
          <a:p>
            <a:r>
              <a:rPr lang="cs-CZ" dirty="0" smtClean="0"/>
              <a:t>Šla s malým (dítě).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koťata- 4. pád</a:t>
            </a:r>
          </a:p>
          <a:p>
            <a:r>
              <a:rPr lang="cs-CZ" dirty="0" smtClean="0"/>
              <a:t>káňata- 4. pád</a:t>
            </a:r>
          </a:p>
          <a:p>
            <a:r>
              <a:rPr lang="cs-CZ" dirty="0" smtClean="0"/>
              <a:t>zvířaty- 7. pád</a:t>
            </a:r>
          </a:p>
          <a:p>
            <a:r>
              <a:rPr lang="cs-CZ" dirty="0" smtClean="0"/>
              <a:t>holouběte- 2. pád</a:t>
            </a:r>
          </a:p>
          <a:p>
            <a:r>
              <a:rPr lang="cs-CZ" dirty="0" smtClean="0"/>
              <a:t>štěněti- 6. pád</a:t>
            </a:r>
          </a:p>
          <a:p>
            <a:r>
              <a:rPr lang="cs-CZ" dirty="0" smtClean="0"/>
              <a:t>ptáčata- 4. pád</a:t>
            </a:r>
          </a:p>
          <a:p>
            <a:r>
              <a:rPr lang="cs-CZ" dirty="0" smtClean="0"/>
              <a:t>kuřatům- 3. pád</a:t>
            </a:r>
          </a:p>
          <a:p>
            <a:r>
              <a:rPr lang="cs-CZ" dirty="0" smtClean="0"/>
              <a:t>košťaty- 7. pád</a:t>
            </a:r>
          </a:p>
          <a:p>
            <a:r>
              <a:rPr lang="cs-CZ" dirty="0" smtClean="0"/>
              <a:t>housata- 1. pád</a:t>
            </a:r>
          </a:p>
          <a:p>
            <a:r>
              <a:rPr lang="cs-CZ" dirty="0" smtClean="0"/>
              <a:t>dítětem- 7. pád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44008" y="1340768"/>
            <a:ext cx="4104456" cy="50405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MB90023779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285293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 microsoft.com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Český jazyk 4</a:t>
            </a:r>
            <a:r>
              <a:rPr lang="cs-CZ" sz="2000" dirty="0"/>
              <a:t>: </a:t>
            </a:r>
            <a:r>
              <a:rPr lang="cs-CZ" sz="2000" i="1" dirty="0"/>
              <a:t>učebnice pro 4.ročník</a:t>
            </a:r>
            <a:r>
              <a:rPr lang="cs-CZ" sz="2000" dirty="0"/>
              <a:t>. 2.přepracované vydání. Kyjov: Nová škola Brno, 2005. ISBN 80-85607-92-1.</a:t>
            </a:r>
          </a:p>
          <a:p>
            <a:endParaRPr lang="cs-CZ" sz="2000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93</TotalTime>
  <Words>353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Původ</vt:lpstr>
      <vt:lpstr>Snímek 1</vt:lpstr>
      <vt:lpstr>PODSTATNÁ JMÉNA RODU STŘEDNÍHO </vt:lpstr>
      <vt:lpstr>ANOTACE</vt:lpstr>
      <vt:lpstr>VZOR KUŘE</vt:lpstr>
      <vt:lpstr>Jak nazýváme mláďata těchto zvířat, utvoř tvary v 1. a 2. pádě čísla jednotného.</vt:lpstr>
      <vt:lpstr>Doplň do vět názvy mláďat ve správném tvaru a urči pád.</vt:lpstr>
      <vt:lpstr>Slova v závorkách napiš ve správném tvaru.U každého urči pád.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Dum</cp:lastModifiedBy>
  <cp:revision>23</cp:revision>
  <dcterms:created xsi:type="dcterms:W3CDTF">2012-02-28T19:05:08Z</dcterms:created>
  <dcterms:modified xsi:type="dcterms:W3CDTF">2012-04-05T18:09:12Z</dcterms:modified>
</cp:coreProperties>
</file>