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VY_32_INOVACE_07_Podstatná jména 4.ročník_Vzor stavení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stavení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CB3E56-0F6D-4F3A-93F3-E7BBDA4B66E7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2CB3D37-A00F-4114-A53D-3E5FE54B4928}" type="presOf" srcId="{4C35D32F-0EAB-4CD7-82EE-45574DC2A586}" destId="{8BEBB6EC-1DAA-4CAC-8A25-BC0FCBD5DBD5}" srcOrd="0" destOrd="0" presId="urn:microsoft.com/office/officeart/2005/8/layout/target3"/>
    <dgm:cxn modelId="{49B20B5B-7EFC-49D6-8655-742B9893469E}" type="presOf" srcId="{D8197B8C-B260-4A16-BDF4-0947B075E274}" destId="{5A5FFA88-C948-4069-8E93-59FA12366E83}" srcOrd="1" destOrd="0" presId="urn:microsoft.com/office/officeart/2005/8/layout/target3"/>
    <dgm:cxn modelId="{AF4C995F-09F6-4237-9ECC-E72AE6E6C521}" type="presOf" srcId="{D8197B8C-B260-4A16-BDF4-0947B075E274}" destId="{25B08C86-7E15-44DC-BE7F-FFB55DD49D12}" srcOrd="0" destOrd="0" presId="urn:microsoft.com/office/officeart/2005/8/layout/target3"/>
    <dgm:cxn modelId="{00C0A5B4-08BD-4D8E-B74E-B942CDFCA139}" type="presOf" srcId="{D1D4F407-5343-4D3F-B5B9-D407B03CAEB4}" destId="{AED2198E-93D5-4001-81B4-73124B309672}" srcOrd="1" destOrd="0" presId="urn:microsoft.com/office/officeart/2005/8/layout/target3"/>
    <dgm:cxn modelId="{78FE2D0A-F606-4EA1-BEDE-F46F29A9C6BA}" type="presOf" srcId="{D1D4F407-5343-4D3F-B5B9-D407B03CAEB4}" destId="{D005CE8C-CC26-4C3E-AC11-E15060ECD759}" srcOrd="0" destOrd="0" presId="urn:microsoft.com/office/officeart/2005/8/layout/target3"/>
    <dgm:cxn modelId="{EC2E3EF4-2A6E-46B1-8B05-F58313595D96}" type="presOf" srcId="{757F3AB3-0718-4624-B441-E567A8F0AB56}" destId="{333A1088-737F-45CB-B68E-254E46348037}" srcOrd="0" destOrd="0" presId="urn:microsoft.com/office/officeart/2005/8/layout/target3"/>
    <dgm:cxn modelId="{71E2611D-083F-4779-8113-B8F80D79B018}" type="presOf" srcId="{4C35D32F-0EAB-4CD7-82EE-45574DC2A586}" destId="{890E4F0B-2866-4A3F-A3C7-2A14B1797930}" srcOrd="1" destOrd="0" presId="urn:microsoft.com/office/officeart/2005/8/layout/target3"/>
    <dgm:cxn modelId="{9B2D7512-7BF4-4E38-8D82-1644E0ED9D2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54A8509-35E3-4392-B15D-19B2AFA540C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7CA735F-2D79-46E6-885F-DD5B529A8174}" type="presOf" srcId="{B651F6E3-6281-48DB-9319-2AEAFDAE7572}" destId="{619D679B-A015-4ECF-8348-D1034C574F40}" srcOrd="0" destOrd="0" presId="urn:microsoft.com/office/officeart/2005/8/layout/target3"/>
    <dgm:cxn modelId="{39B12660-A22F-448A-BF71-4C2B99C97E9A}" type="presParOf" srcId="{333A1088-737F-45CB-B68E-254E46348037}" destId="{F5ABB229-8D3B-4694-996A-96F23CF14429}" srcOrd="0" destOrd="0" presId="urn:microsoft.com/office/officeart/2005/8/layout/target3"/>
    <dgm:cxn modelId="{719F5EAC-8AC8-4A9F-B2EA-B2BB120397A5}" type="presParOf" srcId="{333A1088-737F-45CB-B68E-254E46348037}" destId="{F41139FD-01EE-4571-8B17-4FB00FC51163}" srcOrd="1" destOrd="0" presId="urn:microsoft.com/office/officeart/2005/8/layout/target3"/>
    <dgm:cxn modelId="{1C2048B7-CAA7-422E-9E71-57853E727883}" type="presParOf" srcId="{333A1088-737F-45CB-B68E-254E46348037}" destId="{D005CE8C-CC26-4C3E-AC11-E15060ECD759}" srcOrd="2" destOrd="0" presId="urn:microsoft.com/office/officeart/2005/8/layout/target3"/>
    <dgm:cxn modelId="{55B529C5-D47C-49DD-9936-B55D17BF0830}" type="presParOf" srcId="{333A1088-737F-45CB-B68E-254E46348037}" destId="{2C702D82-9B77-49B7-9568-BB8EB47C3372}" srcOrd="3" destOrd="0" presId="urn:microsoft.com/office/officeart/2005/8/layout/target3"/>
    <dgm:cxn modelId="{6D6FAF9A-C993-47AA-A7D7-C1EC72BDDE63}" type="presParOf" srcId="{333A1088-737F-45CB-B68E-254E46348037}" destId="{A52A0455-90FF-4808-ABD0-F02540D31D5A}" srcOrd="4" destOrd="0" presId="urn:microsoft.com/office/officeart/2005/8/layout/target3"/>
    <dgm:cxn modelId="{06C1DD84-4387-4029-998B-C9E319C797CA}" type="presParOf" srcId="{333A1088-737F-45CB-B68E-254E46348037}" destId="{6140AFEC-043D-4C43-A2F9-D0F5331DF3A3}" srcOrd="5" destOrd="0" presId="urn:microsoft.com/office/officeart/2005/8/layout/target3"/>
    <dgm:cxn modelId="{A7613648-8C80-4572-AAED-6CF7DBE0C980}" type="presParOf" srcId="{333A1088-737F-45CB-B68E-254E46348037}" destId="{9358AC05-5D7D-4327-9F80-1AD486AEA664}" srcOrd="6" destOrd="0" presId="urn:microsoft.com/office/officeart/2005/8/layout/target3"/>
    <dgm:cxn modelId="{589A5F09-3331-4377-8800-D87A558A502F}" type="presParOf" srcId="{333A1088-737F-45CB-B68E-254E46348037}" destId="{313FC574-E1CD-4FB4-B054-0B805CE0447D}" srcOrd="7" destOrd="0" presId="urn:microsoft.com/office/officeart/2005/8/layout/target3"/>
    <dgm:cxn modelId="{5024A881-6168-4971-94C5-7FDA99757C0F}" type="presParOf" srcId="{333A1088-737F-45CB-B68E-254E46348037}" destId="{619D679B-A015-4ECF-8348-D1034C574F40}" srcOrd="8" destOrd="0" presId="urn:microsoft.com/office/officeart/2005/8/layout/target3"/>
    <dgm:cxn modelId="{3325B52B-F390-4060-A469-96A4438B3E35}" type="presParOf" srcId="{333A1088-737F-45CB-B68E-254E46348037}" destId="{322283A8-4A27-4CDA-BAE3-F381106A9174}" srcOrd="9" destOrd="0" presId="urn:microsoft.com/office/officeart/2005/8/layout/target3"/>
    <dgm:cxn modelId="{EA5EA9F1-EF4A-40CE-B99F-5127AA00FAAB}" type="presParOf" srcId="{333A1088-737F-45CB-B68E-254E46348037}" destId="{FFC9F71D-1B4F-4AD9-A4A6-86ADEFC8AF5C}" srcOrd="10" destOrd="0" presId="urn:microsoft.com/office/officeart/2005/8/layout/target3"/>
    <dgm:cxn modelId="{7B3778FA-5731-495B-A1CE-DF6D40243D1C}" type="presParOf" srcId="{333A1088-737F-45CB-B68E-254E46348037}" destId="{25B08C86-7E15-44DC-BE7F-FFB55DD49D12}" srcOrd="11" destOrd="0" presId="urn:microsoft.com/office/officeart/2005/8/layout/target3"/>
    <dgm:cxn modelId="{13548395-EE00-4D59-811B-D69CCEF3A63A}" type="presParOf" srcId="{333A1088-737F-45CB-B68E-254E46348037}" destId="{76644BE8-9D7C-4C09-B250-3D10AF48CBB7}" srcOrd="12" destOrd="0" presId="urn:microsoft.com/office/officeart/2005/8/layout/target3"/>
    <dgm:cxn modelId="{FBB3F8E1-5677-4B66-9184-703EE3C04D81}" type="presParOf" srcId="{333A1088-737F-45CB-B68E-254E46348037}" destId="{EE85B701-7295-41C0-BA7A-34D3756A2AE6}" srcOrd="13" destOrd="0" presId="urn:microsoft.com/office/officeart/2005/8/layout/target3"/>
    <dgm:cxn modelId="{5C41D1EF-FD5E-42CE-BDAD-1D9E4E37A6F3}" type="presParOf" srcId="{333A1088-737F-45CB-B68E-254E46348037}" destId="{8BEBB6EC-1DAA-4CAC-8A25-BC0FCBD5DBD5}" srcOrd="14" destOrd="0" presId="urn:microsoft.com/office/officeart/2005/8/layout/target3"/>
    <dgm:cxn modelId="{9AFB287E-C034-42DD-B573-7CC10BB357F6}" type="presParOf" srcId="{333A1088-737F-45CB-B68E-254E46348037}" destId="{AED2198E-93D5-4001-81B4-73124B309672}" srcOrd="15" destOrd="0" presId="urn:microsoft.com/office/officeart/2005/8/layout/target3"/>
    <dgm:cxn modelId="{33DBE646-F40F-43EC-A815-D518F5F0D92E}" type="presParOf" srcId="{333A1088-737F-45CB-B68E-254E46348037}" destId="{2BE915AB-18AA-4053-B92C-3BFC9ED204BB}" srcOrd="16" destOrd="0" presId="urn:microsoft.com/office/officeart/2005/8/layout/target3"/>
    <dgm:cxn modelId="{4F2F65C9-D9C4-4541-9A61-0A6C2AE94408}" type="presParOf" srcId="{333A1088-737F-45CB-B68E-254E46348037}" destId="{6BB5E863-4638-4E1D-BFDE-399D028AC4ED}" srcOrd="17" destOrd="0" presId="urn:microsoft.com/office/officeart/2005/8/layout/target3"/>
    <dgm:cxn modelId="{ED897D8A-EF96-4BB2-86E4-85698FF8593C}" type="presParOf" srcId="{333A1088-737F-45CB-B68E-254E46348037}" destId="{5A5FFA88-C948-4069-8E93-59FA12366E83}" srcOrd="18" destOrd="0" presId="urn:microsoft.com/office/officeart/2005/8/layout/target3"/>
    <dgm:cxn modelId="{05D115DE-BC48-48FE-9033-AC90D03C355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VY_32_INOVACE_07_Podstatná jména 4.ročník_Vzor stavení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 stavení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46BC303-DD9C-4FF0-96A9-E25532F5000C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5DAE88-3A6F-4FE2-B452-B54BC359A2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447538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VZOR STAVENÍ</a:t>
            </a:r>
            <a:endParaRPr lang="cs-CZ" dirty="0"/>
          </a:p>
        </p:txBody>
      </p:sp>
      <p:pic>
        <p:nvPicPr>
          <p:cNvPr id="4" name="Obrázek 3" descr="thumbnailCAIR6XD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196752"/>
            <a:ext cx="4176464" cy="2376264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Je určena k procvičení vzoru stavení.</a:t>
            </a:r>
          </a:p>
          <a:p>
            <a:r>
              <a:rPr lang="cs-CZ" dirty="0" smtClean="0"/>
              <a:t>Stránku s doplňovačkou je vhodné využít na samostatnou práci.Na následující straně je připravena kontrola.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VZOR STAVENÍ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stavení se skloňují podstatná jména rodu středního, která jsou zakončena v 1.pádě čísla jednotného na –</a:t>
            </a:r>
            <a:r>
              <a:rPr lang="cs-CZ" dirty="0" err="1" smtClean="0"/>
              <a:t>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koncovkách vzoru stavení se píše vždy měkké </a:t>
            </a:r>
            <a:r>
              <a:rPr lang="cs-CZ" dirty="0" err="1" smtClean="0"/>
              <a:t>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thumbnailCAS9A3W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4941168"/>
            <a:ext cx="1656184" cy="17556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I752X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2636912"/>
            <a:ext cx="2520280" cy="16717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vhodná podstatná jména skloňující se podle vzoru z tajenky.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1.Hodina výtvarné výchovy</a:t>
            </a:r>
          </a:p>
          <a:p>
            <a:r>
              <a:rPr lang="cs-CZ" dirty="0" smtClean="0"/>
              <a:t>2.Hodina, kde čteme</a:t>
            </a:r>
          </a:p>
          <a:p>
            <a:r>
              <a:rPr lang="cs-CZ" dirty="0" smtClean="0"/>
              <a:t>3.Chráníme si své</a:t>
            </a:r>
          </a:p>
          <a:p>
            <a:r>
              <a:rPr lang="cs-CZ" dirty="0" smtClean="0"/>
              <a:t>4.Kdo nelže, má čisté</a:t>
            </a:r>
          </a:p>
          <a:p>
            <a:r>
              <a:rPr lang="cs-CZ" dirty="0" smtClean="0"/>
              <a:t>5.Babka kořenářka sbírá</a:t>
            </a:r>
          </a:p>
          <a:p>
            <a:r>
              <a:rPr lang="cs-CZ" dirty="0" smtClean="0"/>
              <a:t>6.Dopis jinak</a:t>
            </a:r>
          </a:p>
          <a:p>
            <a:r>
              <a:rPr lang="cs-CZ" dirty="0" smtClean="0"/>
              <a:t>7.Na poli zlátlo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8024" y="191683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16216" y="249289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52120" y="249289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20072" y="191683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52120" y="191683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84168" y="1916832"/>
            <a:ext cx="36004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16216" y="191683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948264" y="191683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380312" y="191683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812360" y="191683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84168" y="2492896"/>
            <a:ext cx="36004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948264" y="249289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80312" y="249289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84168" y="3068960"/>
            <a:ext cx="36004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652120" y="3068960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220072" y="3068960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88024" y="3068960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516216" y="3068960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948264" y="3068960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52120" y="3645024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084168" y="3645024"/>
            <a:ext cx="36004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516216" y="3645024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244408" y="3645024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812360" y="3645024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380312" y="3645024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948264" y="3645024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084168" y="4221088"/>
            <a:ext cx="36004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5220072" y="4221088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788024" y="4221088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516216" y="4221088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948264" y="4221088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084168" y="4797152"/>
            <a:ext cx="36004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652120" y="4221088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52120" y="479715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516216" y="479715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220072" y="479715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788024" y="4797152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84168" y="5373216"/>
            <a:ext cx="36004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4788024" y="537321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220072" y="537321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652120" y="537321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355976" y="5373216"/>
            <a:ext cx="36004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2" name="Obrázek 51" descr="thumbnailCADHD8L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4941168"/>
            <a:ext cx="1656184" cy="16561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správný tvar slova v závorce.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dříve se topilo jen (uhlí)</a:t>
            </a:r>
          </a:p>
          <a:p>
            <a:r>
              <a:rPr lang="cs-CZ" dirty="0" smtClean="0"/>
              <a:t>mezi dvěma (údolí)</a:t>
            </a:r>
          </a:p>
          <a:p>
            <a:r>
              <a:rPr lang="cs-CZ" dirty="0" smtClean="0"/>
              <a:t>za (obydlí) je zahrada</a:t>
            </a:r>
          </a:p>
          <a:p>
            <a:r>
              <a:rPr lang="cs-CZ" dirty="0" smtClean="0"/>
              <a:t>náměstí s (podloubí)</a:t>
            </a:r>
          </a:p>
          <a:p>
            <a:r>
              <a:rPr lang="cs-CZ" dirty="0" smtClean="0"/>
              <a:t>viděli hromadu (dříví)</a:t>
            </a:r>
          </a:p>
          <a:p>
            <a:r>
              <a:rPr lang="cs-CZ" dirty="0" smtClean="0"/>
              <a:t>je to slavné (vítězství)</a:t>
            </a:r>
          </a:p>
          <a:p>
            <a:r>
              <a:rPr lang="cs-CZ" dirty="0" smtClean="0"/>
              <a:t>schodiště se (zábradlí)</a:t>
            </a:r>
          </a:p>
          <a:p>
            <a:r>
              <a:rPr lang="cs-CZ" dirty="0" smtClean="0"/>
              <a:t>rybník s (rákosí)</a:t>
            </a:r>
          </a:p>
          <a:p>
            <a:r>
              <a:rPr lang="cs-CZ" dirty="0" smtClean="0"/>
              <a:t>vonělo to (koření)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uhlím</a:t>
            </a:r>
          </a:p>
          <a:p>
            <a:r>
              <a:rPr lang="cs-CZ" dirty="0" smtClean="0"/>
              <a:t>údolími</a:t>
            </a:r>
          </a:p>
          <a:p>
            <a:r>
              <a:rPr lang="cs-CZ" dirty="0" smtClean="0"/>
              <a:t>obydlím</a:t>
            </a:r>
          </a:p>
          <a:p>
            <a:r>
              <a:rPr lang="cs-CZ" dirty="0" smtClean="0"/>
              <a:t>podloubím</a:t>
            </a:r>
          </a:p>
          <a:p>
            <a:r>
              <a:rPr lang="cs-CZ" dirty="0" smtClean="0"/>
              <a:t>dříví</a:t>
            </a:r>
          </a:p>
          <a:p>
            <a:r>
              <a:rPr lang="cs-CZ" dirty="0" smtClean="0"/>
              <a:t>vítězství</a:t>
            </a:r>
          </a:p>
          <a:p>
            <a:r>
              <a:rPr lang="cs-CZ" dirty="0" smtClean="0"/>
              <a:t>zábradlím</a:t>
            </a:r>
          </a:p>
          <a:p>
            <a:r>
              <a:rPr lang="cs-CZ" dirty="0" smtClean="0"/>
              <a:t>rákosím</a:t>
            </a:r>
          </a:p>
          <a:p>
            <a:r>
              <a:rPr lang="cs-CZ" dirty="0" smtClean="0"/>
              <a:t>kořením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99992" y="1628800"/>
            <a:ext cx="4499992" cy="482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thumbnailCAFA0XL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852936"/>
            <a:ext cx="2857500" cy="2143125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DOPLň</a:t>
            </a:r>
            <a:r>
              <a:rPr lang="cs-CZ" dirty="0" smtClean="0"/>
              <a:t> SPRÁVNĚ KONCOVKY PODSTATNÝCH JMEN.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Širokým údol_m líně plynula řeka. Pepa miluje uzené s knedlíkem a se zel_m. Chlapci měli velkou radost z </a:t>
            </a:r>
            <a:r>
              <a:rPr lang="cs-CZ" dirty="0" err="1" smtClean="0"/>
              <a:t>vítězstv</a:t>
            </a:r>
            <a:r>
              <a:rPr lang="cs-CZ" dirty="0" smtClean="0"/>
              <a:t>_. V rákos_ hnízdily lysky. Jana umývá nádob_ a maminka peče </a:t>
            </a:r>
            <a:r>
              <a:rPr lang="cs-CZ" dirty="0" err="1" smtClean="0"/>
              <a:t>cukrov</a:t>
            </a:r>
            <a:r>
              <a:rPr lang="cs-CZ" dirty="0" smtClean="0"/>
              <a:t>_. Ježek se schoval do </a:t>
            </a:r>
            <a:r>
              <a:rPr lang="cs-CZ" dirty="0" err="1" smtClean="0"/>
              <a:t>křov</a:t>
            </a:r>
            <a:r>
              <a:rPr lang="cs-CZ" dirty="0" smtClean="0"/>
              <a:t>_. Liška zmizela v hustém </a:t>
            </a:r>
            <a:r>
              <a:rPr lang="cs-CZ" dirty="0" err="1" smtClean="0"/>
              <a:t>mláz</a:t>
            </a:r>
            <a:r>
              <a:rPr lang="cs-CZ" dirty="0" smtClean="0"/>
              <a:t>_. Severské státy se vyznačují chladným </a:t>
            </a:r>
            <a:r>
              <a:rPr lang="cs-CZ" dirty="0" err="1" smtClean="0"/>
              <a:t>podneb</a:t>
            </a:r>
            <a:r>
              <a:rPr lang="cs-CZ" dirty="0" smtClean="0"/>
              <a:t>_m. Zdrav_ je naše největší </a:t>
            </a:r>
            <a:r>
              <a:rPr lang="cs-CZ" dirty="0" err="1" smtClean="0"/>
              <a:t>bohatstv</a:t>
            </a:r>
            <a:r>
              <a:rPr lang="cs-CZ" dirty="0" smtClean="0"/>
              <a:t>_.Jižní Čechy se proslavily </a:t>
            </a:r>
            <a:r>
              <a:rPr lang="cs-CZ" dirty="0" err="1" smtClean="0"/>
              <a:t>rybníkářstv</a:t>
            </a:r>
            <a:r>
              <a:rPr lang="cs-CZ" dirty="0" smtClean="0"/>
              <a:t>_m.</a:t>
            </a:r>
            <a:endParaRPr lang="cs-CZ" dirty="0"/>
          </a:p>
        </p:txBody>
      </p:sp>
      <p:pic>
        <p:nvPicPr>
          <p:cNvPr id="5" name="Obrázek 4" descr="thumbnailCAO4O8I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5589240"/>
            <a:ext cx="1080120" cy="10801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Širokým údol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 líně plynula řeka. Pepa miluje uzené s knedlíkem a se zel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m. Chlapci měli velkou radost z vítězstv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 V rákos</a:t>
            </a:r>
            <a:r>
              <a:rPr lang="cs-CZ" dirty="0" smtClean="0">
                <a:solidFill>
                  <a:srgbClr val="FF0000"/>
                </a:solidFill>
              </a:rPr>
              <a:t>í </a:t>
            </a:r>
            <a:r>
              <a:rPr lang="cs-CZ" dirty="0" smtClean="0"/>
              <a:t>hnízdily lysky. Jana umývá nádob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a maminka peče cukrov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 Ježek se schoval do křov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 Liška zmizela v hustém mláz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 Severské státy se vyznačují chladným podneb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m. Zdrav</a:t>
            </a:r>
            <a:r>
              <a:rPr lang="cs-CZ" dirty="0" smtClean="0">
                <a:solidFill>
                  <a:srgbClr val="FF0000"/>
                </a:solidFill>
              </a:rPr>
              <a:t>í </a:t>
            </a:r>
            <a:r>
              <a:rPr lang="cs-CZ" dirty="0" smtClean="0"/>
              <a:t>je naše největší bohatstv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.Jižní Čechy se proslavily rybníkářstv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thumbnailCA0BOVT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5229200"/>
            <a:ext cx="1524000" cy="14001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NLKD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188640"/>
            <a:ext cx="1368152" cy="12961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80-85607-92-1.</a:t>
            </a:r>
          </a:p>
          <a:p>
            <a:endParaRPr lang="cs-CZ" sz="2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363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PODSTATNÁ JMÉNA RODU STŘEDNÍHO</vt:lpstr>
      <vt:lpstr>ANOTACE</vt:lpstr>
      <vt:lpstr>VZOR STAVENÍ</vt:lpstr>
      <vt:lpstr>Doplňte vhodná podstatná jména skloňující se podle vzoru z tajenky.</vt:lpstr>
      <vt:lpstr>Napiš správný tvar slova v závorce.</vt:lpstr>
      <vt:lpstr>DOPLň SPRÁVNĚ KONCOVKY PODSTATNÝCH JMEN.</vt:lpstr>
      <vt:lpstr>KONTROLA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25</cp:revision>
  <dcterms:created xsi:type="dcterms:W3CDTF">2012-03-04T15:09:45Z</dcterms:created>
  <dcterms:modified xsi:type="dcterms:W3CDTF">2012-04-03T18:08:09Z</dcterms:modified>
</cp:coreProperties>
</file>