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VY_32_INOVACE_08_Podstatná jména 4.ročník_Rod ženský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Rod ženský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1A847D-FF9F-4105-A1E2-F110417B424E}" type="presOf" srcId="{D8197B8C-B260-4A16-BDF4-0947B075E274}" destId="{5A5FFA88-C948-4069-8E93-59FA12366E83}" srcOrd="1" destOrd="0" presId="urn:microsoft.com/office/officeart/2005/8/layout/target3"/>
    <dgm:cxn modelId="{34270336-F9C9-42C6-85E9-E0453CA91D32}" type="presOf" srcId="{757F3AB3-0718-4624-B441-E567A8F0AB56}" destId="{333A1088-737F-45CB-B68E-254E46348037}" srcOrd="0" destOrd="0" presId="urn:microsoft.com/office/officeart/2005/8/layout/target3"/>
    <dgm:cxn modelId="{EFBBC58E-9ADD-4932-81CD-B45F78CE26AF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C17932C-5441-4CC0-865F-2AE490699F15}" type="presOf" srcId="{D1D4F407-5343-4D3F-B5B9-D407B03CAEB4}" destId="{AED2198E-93D5-4001-81B4-73124B309672}" srcOrd="1" destOrd="0" presId="urn:microsoft.com/office/officeart/2005/8/layout/target3"/>
    <dgm:cxn modelId="{763016CB-02A5-4E09-A98D-627036781EB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61AE4F-DF2B-4F2D-B57A-C8576FDDF9B1}" type="presOf" srcId="{D8197B8C-B260-4A16-BDF4-0947B075E274}" destId="{25B08C86-7E15-44DC-BE7F-FFB55DD49D12}" srcOrd="0" destOrd="0" presId="urn:microsoft.com/office/officeart/2005/8/layout/target3"/>
    <dgm:cxn modelId="{960468A3-20A6-4FB5-856B-8F8268133941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2A5F756-121A-4BEF-B873-0324C5DB8042}" type="presOf" srcId="{B651F6E3-6281-48DB-9319-2AEAFDAE7572}" destId="{619D679B-A015-4ECF-8348-D1034C574F40}" srcOrd="0" destOrd="0" presId="urn:microsoft.com/office/officeart/2005/8/layout/target3"/>
    <dgm:cxn modelId="{DAEB3DB6-0B69-46A8-AC78-B2240ED41CB7}" type="presOf" srcId="{D1B46980-6531-4606-95E6-44980827E919}" destId="{2BE915AB-18AA-4053-B92C-3BFC9ED204BB}" srcOrd="1" destOrd="0" presId="urn:microsoft.com/office/officeart/2005/8/layout/target3"/>
    <dgm:cxn modelId="{51D67741-9793-4780-9AE2-9E26E7737FDC}" type="presOf" srcId="{D1B46980-6531-4606-95E6-44980827E919}" destId="{6140AFEC-043D-4C43-A2F9-D0F5331DF3A3}" srcOrd="0" destOrd="0" presId="urn:microsoft.com/office/officeart/2005/8/layout/target3"/>
    <dgm:cxn modelId="{EB9010AC-3D34-4881-8FF1-595FAA6E6D5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C180E8-488B-4240-93E5-3348E260A17A}" type="presParOf" srcId="{333A1088-737F-45CB-B68E-254E46348037}" destId="{F5ABB229-8D3B-4694-996A-96F23CF14429}" srcOrd="0" destOrd="0" presId="urn:microsoft.com/office/officeart/2005/8/layout/target3"/>
    <dgm:cxn modelId="{3736EC4B-ABE2-4B3C-A997-B33EAA3390FD}" type="presParOf" srcId="{333A1088-737F-45CB-B68E-254E46348037}" destId="{F41139FD-01EE-4571-8B17-4FB00FC51163}" srcOrd="1" destOrd="0" presId="urn:microsoft.com/office/officeart/2005/8/layout/target3"/>
    <dgm:cxn modelId="{79217A9C-77C9-4A96-BC37-A15800103145}" type="presParOf" srcId="{333A1088-737F-45CB-B68E-254E46348037}" destId="{D005CE8C-CC26-4C3E-AC11-E15060ECD759}" srcOrd="2" destOrd="0" presId="urn:microsoft.com/office/officeart/2005/8/layout/target3"/>
    <dgm:cxn modelId="{C6F86474-97D4-458A-BDDB-E4751EDFEDC7}" type="presParOf" srcId="{333A1088-737F-45CB-B68E-254E46348037}" destId="{2C702D82-9B77-49B7-9568-BB8EB47C3372}" srcOrd="3" destOrd="0" presId="urn:microsoft.com/office/officeart/2005/8/layout/target3"/>
    <dgm:cxn modelId="{DEA2D879-EA94-467A-B1C8-841CDE840A12}" type="presParOf" srcId="{333A1088-737F-45CB-B68E-254E46348037}" destId="{A52A0455-90FF-4808-ABD0-F02540D31D5A}" srcOrd="4" destOrd="0" presId="urn:microsoft.com/office/officeart/2005/8/layout/target3"/>
    <dgm:cxn modelId="{C67D5BC5-E269-4932-AF2D-78B4A39BF75D}" type="presParOf" srcId="{333A1088-737F-45CB-B68E-254E46348037}" destId="{6140AFEC-043D-4C43-A2F9-D0F5331DF3A3}" srcOrd="5" destOrd="0" presId="urn:microsoft.com/office/officeart/2005/8/layout/target3"/>
    <dgm:cxn modelId="{0F8EF7D8-C730-4B49-8463-274322156503}" type="presParOf" srcId="{333A1088-737F-45CB-B68E-254E46348037}" destId="{9358AC05-5D7D-4327-9F80-1AD486AEA664}" srcOrd="6" destOrd="0" presId="urn:microsoft.com/office/officeart/2005/8/layout/target3"/>
    <dgm:cxn modelId="{7E12CC6C-DAC5-4A37-AB44-E83BDE898557}" type="presParOf" srcId="{333A1088-737F-45CB-B68E-254E46348037}" destId="{313FC574-E1CD-4FB4-B054-0B805CE0447D}" srcOrd="7" destOrd="0" presId="urn:microsoft.com/office/officeart/2005/8/layout/target3"/>
    <dgm:cxn modelId="{DCFAB8D4-5C19-48CA-915B-7DFB90D415E0}" type="presParOf" srcId="{333A1088-737F-45CB-B68E-254E46348037}" destId="{619D679B-A015-4ECF-8348-D1034C574F40}" srcOrd="8" destOrd="0" presId="urn:microsoft.com/office/officeart/2005/8/layout/target3"/>
    <dgm:cxn modelId="{D56F663D-7B7E-4911-81A8-D5DE08E099CA}" type="presParOf" srcId="{333A1088-737F-45CB-B68E-254E46348037}" destId="{322283A8-4A27-4CDA-BAE3-F381106A9174}" srcOrd="9" destOrd="0" presId="urn:microsoft.com/office/officeart/2005/8/layout/target3"/>
    <dgm:cxn modelId="{A0283AAF-32FF-41B1-AB86-30E8757AD350}" type="presParOf" srcId="{333A1088-737F-45CB-B68E-254E46348037}" destId="{FFC9F71D-1B4F-4AD9-A4A6-86ADEFC8AF5C}" srcOrd="10" destOrd="0" presId="urn:microsoft.com/office/officeart/2005/8/layout/target3"/>
    <dgm:cxn modelId="{FCCE08D0-CC04-4941-A457-149272D4A8B5}" type="presParOf" srcId="{333A1088-737F-45CB-B68E-254E46348037}" destId="{25B08C86-7E15-44DC-BE7F-FFB55DD49D12}" srcOrd="11" destOrd="0" presId="urn:microsoft.com/office/officeart/2005/8/layout/target3"/>
    <dgm:cxn modelId="{0479F896-6927-4A8F-B804-BFB4098C7D07}" type="presParOf" srcId="{333A1088-737F-45CB-B68E-254E46348037}" destId="{76644BE8-9D7C-4C09-B250-3D10AF48CBB7}" srcOrd="12" destOrd="0" presId="urn:microsoft.com/office/officeart/2005/8/layout/target3"/>
    <dgm:cxn modelId="{F0C57E68-94B9-4C6E-A93C-E3D21776BCE0}" type="presParOf" srcId="{333A1088-737F-45CB-B68E-254E46348037}" destId="{EE85B701-7295-41C0-BA7A-34D3756A2AE6}" srcOrd="13" destOrd="0" presId="urn:microsoft.com/office/officeart/2005/8/layout/target3"/>
    <dgm:cxn modelId="{AB0E20C5-80F7-4D1C-9D47-AD2C8EFEE937}" type="presParOf" srcId="{333A1088-737F-45CB-B68E-254E46348037}" destId="{8BEBB6EC-1DAA-4CAC-8A25-BC0FCBD5DBD5}" srcOrd="14" destOrd="0" presId="urn:microsoft.com/office/officeart/2005/8/layout/target3"/>
    <dgm:cxn modelId="{0ADECF51-F412-4F82-80E3-441559108D46}" type="presParOf" srcId="{333A1088-737F-45CB-B68E-254E46348037}" destId="{AED2198E-93D5-4001-81B4-73124B309672}" srcOrd="15" destOrd="0" presId="urn:microsoft.com/office/officeart/2005/8/layout/target3"/>
    <dgm:cxn modelId="{E5EC4969-C6B6-4A9D-929F-BF696ED0EE4F}" type="presParOf" srcId="{333A1088-737F-45CB-B68E-254E46348037}" destId="{2BE915AB-18AA-4053-B92C-3BFC9ED204BB}" srcOrd="16" destOrd="0" presId="urn:microsoft.com/office/officeart/2005/8/layout/target3"/>
    <dgm:cxn modelId="{CD053E2A-1025-4E82-960F-D2CD43FD1FEC}" type="presParOf" srcId="{333A1088-737F-45CB-B68E-254E46348037}" destId="{6BB5E863-4638-4E1D-BFDE-399D028AC4ED}" srcOrd="17" destOrd="0" presId="urn:microsoft.com/office/officeart/2005/8/layout/target3"/>
    <dgm:cxn modelId="{DF2F6DF5-9612-4F31-BBC1-4DE7B63C13E9}" type="presParOf" srcId="{333A1088-737F-45CB-B68E-254E46348037}" destId="{5A5FFA88-C948-4069-8E93-59FA12366E83}" srcOrd="18" destOrd="0" presId="urn:microsoft.com/office/officeart/2005/8/layout/target3"/>
    <dgm:cxn modelId="{C33FFF0E-2829-4F2E-958B-4C1FB16C9E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VY_32_INOVACE_08_Podstatná jména 4.ročník_Rod ženský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Rod ženský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A681A5D-3DB4-4A24-927F-6724A7F295B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CD298BB-38AE-46D3-8771-289E85D537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ROD ŽENSKÝ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PŘEHLED VZORŮ</a:t>
            </a:r>
            <a:endParaRPr lang="cs-CZ" dirty="0"/>
          </a:p>
        </p:txBody>
      </p:sp>
      <p:pic>
        <p:nvPicPr>
          <p:cNvPr id="102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293096"/>
            <a:ext cx="1825142" cy="172547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27" name="Picture 3" descr="C:\Program Files (x86)\Microsoft Office\MEDIA\CAGCAT10\j018634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149080"/>
            <a:ext cx="1289304" cy="18105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Z6QTL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15616" y="764704"/>
            <a:ext cx="2603861" cy="19442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Obrázek 6" descr="thumbnailCAAS1PB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64088" y="692696"/>
            <a:ext cx="2541459" cy="20162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Seznámí se v ní se vzory pro podstatná jména rodu ženského, jak správně přiřazovat ke vzorům.</a:t>
            </a:r>
          </a:p>
          <a:p>
            <a:r>
              <a:rPr lang="cs-CZ" dirty="0" smtClean="0"/>
              <a:t>Na závěr jsou připraveny úkoly </a:t>
            </a:r>
            <a:r>
              <a:rPr lang="cs-CZ" dirty="0" smtClean="0"/>
              <a:t>              k </a:t>
            </a:r>
            <a:r>
              <a:rPr lang="cs-CZ" dirty="0" smtClean="0"/>
              <a:t>procvičení s možností kontroly.</a:t>
            </a:r>
          </a:p>
          <a:p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VZORŮ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                    1</a:t>
            </a:r>
            <a:r>
              <a:rPr lang="cs-CZ" dirty="0" smtClean="0"/>
              <a:t>. pád </a:t>
            </a:r>
            <a:r>
              <a:rPr lang="cs-CZ" dirty="0" smtClean="0"/>
              <a:t>č</a:t>
            </a:r>
            <a:r>
              <a:rPr lang="cs-CZ" dirty="0" smtClean="0"/>
              <a:t>. j</a:t>
            </a:r>
            <a:r>
              <a:rPr lang="cs-CZ" dirty="0" smtClean="0"/>
              <a:t>.            2</a:t>
            </a:r>
            <a:r>
              <a:rPr lang="cs-CZ" dirty="0" smtClean="0"/>
              <a:t>. pád </a:t>
            </a:r>
            <a:r>
              <a:rPr lang="cs-CZ" dirty="0" smtClean="0"/>
              <a:t>č</a:t>
            </a:r>
            <a:r>
              <a:rPr lang="cs-CZ" dirty="0" smtClean="0"/>
              <a:t>. j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ŽENA                -a                        -y</a:t>
            </a:r>
          </a:p>
          <a:p>
            <a:endParaRPr lang="cs-CZ" dirty="0" smtClean="0"/>
          </a:p>
          <a:p>
            <a:r>
              <a:rPr lang="cs-CZ" dirty="0" smtClean="0"/>
              <a:t>RŮŽE                -e (-ě)                 -e (-ě)</a:t>
            </a:r>
          </a:p>
          <a:p>
            <a:endParaRPr lang="cs-CZ" dirty="0" smtClean="0"/>
          </a:p>
          <a:p>
            <a:r>
              <a:rPr lang="cs-CZ" dirty="0" smtClean="0"/>
              <a:t>PÍSEŇ              souhláska              -e (-ě)</a:t>
            </a:r>
          </a:p>
          <a:p>
            <a:endParaRPr lang="cs-CZ" dirty="0" smtClean="0"/>
          </a:p>
          <a:p>
            <a:r>
              <a:rPr lang="cs-CZ" dirty="0" smtClean="0"/>
              <a:t>KOST               souhláska              -i                      </a:t>
            </a:r>
            <a:endParaRPr lang="cs-CZ" dirty="0"/>
          </a:p>
        </p:txBody>
      </p:sp>
      <p:pic>
        <p:nvPicPr>
          <p:cNvPr id="4" name="Obrázek 3" descr="thumbnailCAYMAXO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4725144"/>
            <a:ext cx="1512168" cy="174801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ŽENA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žena se skloňují podstatná jména rodu ženského zakončená </a:t>
            </a:r>
            <a:r>
              <a:rPr lang="cs-CZ" dirty="0" smtClean="0"/>
              <a:t>            </a:t>
            </a:r>
            <a:r>
              <a:rPr lang="cs-CZ" dirty="0" smtClean="0">
                <a:solidFill>
                  <a:srgbClr val="FF0000"/>
                </a:solidFill>
              </a:rPr>
              <a:t>v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. pádě </a:t>
            </a:r>
            <a:r>
              <a:rPr lang="cs-CZ" dirty="0" smtClean="0">
                <a:solidFill>
                  <a:srgbClr val="FF0000"/>
                </a:solidFill>
              </a:rPr>
              <a:t>čísla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koncovkou –a.</a:t>
            </a:r>
          </a:p>
          <a:p>
            <a:endParaRPr lang="cs-CZ" dirty="0" smtClean="0"/>
          </a:p>
          <a:p>
            <a:r>
              <a:rPr lang="cs-CZ" dirty="0" smtClean="0"/>
              <a:t>Vzor žena je </a:t>
            </a:r>
            <a:r>
              <a:rPr lang="cs-CZ" dirty="0" smtClean="0">
                <a:solidFill>
                  <a:srgbClr val="FF0000"/>
                </a:solidFill>
              </a:rPr>
              <a:t>tvrdý vzor.</a:t>
            </a:r>
          </a:p>
          <a:p>
            <a:r>
              <a:rPr lang="cs-CZ" dirty="0" smtClean="0"/>
              <a:t>Jen </a:t>
            </a:r>
            <a:r>
              <a:rPr lang="cs-CZ" dirty="0" smtClean="0">
                <a:solidFill>
                  <a:srgbClr val="0070C0"/>
                </a:solidFill>
              </a:rPr>
              <a:t>v 7</a:t>
            </a:r>
            <a:r>
              <a:rPr lang="cs-CZ" dirty="0" smtClean="0">
                <a:solidFill>
                  <a:srgbClr val="0070C0"/>
                </a:solidFill>
              </a:rPr>
              <a:t>. pádě </a:t>
            </a:r>
            <a:r>
              <a:rPr lang="cs-CZ" dirty="0" smtClean="0">
                <a:solidFill>
                  <a:srgbClr val="0070C0"/>
                </a:solidFill>
              </a:rPr>
              <a:t>množ</a:t>
            </a:r>
            <a:r>
              <a:rPr lang="cs-CZ" dirty="0" smtClean="0">
                <a:solidFill>
                  <a:srgbClr val="0070C0"/>
                </a:solidFill>
              </a:rPr>
              <a:t>. čísla </a:t>
            </a:r>
            <a:r>
              <a:rPr lang="cs-CZ" dirty="0" smtClean="0"/>
              <a:t>mají podstatná jména koncovku </a:t>
            </a:r>
            <a:r>
              <a:rPr lang="cs-CZ" dirty="0" smtClean="0">
                <a:solidFill>
                  <a:srgbClr val="0070C0"/>
                </a:solidFill>
              </a:rPr>
              <a:t>–</a:t>
            </a:r>
            <a:r>
              <a:rPr lang="cs-CZ" dirty="0" err="1" smtClean="0">
                <a:solidFill>
                  <a:srgbClr val="0070C0"/>
                </a:solidFill>
              </a:rPr>
              <a:t>ami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dirty="0" smtClean="0"/>
              <a:t>Ve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 pádě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čísla</a:t>
            </a:r>
            <a:r>
              <a:rPr lang="cs-CZ" dirty="0" smtClean="0">
                <a:solidFill>
                  <a:srgbClr val="FF0000"/>
                </a:solidFill>
              </a:rPr>
              <a:t>.,4</a:t>
            </a:r>
            <a:r>
              <a:rPr lang="cs-CZ" dirty="0" smtClean="0">
                <a:solidFill>
                  <a:srgbClr val="FF0000"/>
                </a:solidFill>
              </a:rPr>
              <a:t>. a </a:t>
            </a:r>
            <a:r>
              <a:rPr lang="cs-CZ" dirty="0" smtClean="0">
                <a:solidFill>
                  <a:srgbClr val="FF0000"/>
                </a:solidFill>
              </a:rPr>
              <a:t>5. pádě </a:t>
            </a:r>
            <a:r>
              <a:rPr lang="cs-CZ" dirty="0" smtClean="0"/>
              <a:t>množ</a:t>
            </a:r>
            <a:r>
              <a:rPr lang="cs-CZ" dirty="0" smtClean="0"/>
              <a:t>. čísla </a:t>
            </a:r>
            <a:r>
              <a:rPr lang="cs-CZ" dirty="0" smtClean="0"/>
              <a:t>mají koncovku </a:t>
            </a:r>
            <a:r>
              <a:rPr lang="cs-CZ" dirty="0" smtClean="0">
                <a:solidFill>
                  <a:srgbClr val="FF0000"/>
                </a:solidFill>
              </a:rPr>
              <a:t>–y.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thumbnailCAW05ED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4293096"/>
            <a:ext cx="1566174" cy="20882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RŮŽE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růže se skloňují podstatná jména rodu ženského zakončená v 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FF0000"/>
                </a:solidFill>
              </a:rPr>
              <a:t>1. pádě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čísla </a:t>
            </a:r>
            <a:r>
              <a:rPr lang="cs-CZ" dirty="0" smtClean="0">
                <a:solidFill>
                  <a:srgbClr val="FF0000"/>
                </a:solidFill>
              </a:rPr>
              <a:t>koncovkou –e.</a:t>
            </a:r>
          </a:p>
          <a:p>
            <a:endParaRPr lang="cs-CZ" dirty="0" smtClean="0"/>
          </a:p>
          <a:p>
            <a:r>
              <a:rPr lang="cs-CZ" dirty="0" smtClean="0"/>
              <a:t>Vzor růže je </a:t>
            </a:r>
            <a:r>
              <a:rPr lang="cs-CZ" dirty="0" smtClean="0">
                <a:solidFill>
                  <a:srgbClr val="FF0000"/>
                </a:solidFill>
              </a:rPr>
              <a:t>měkký vzor</a:t>
            </a:r>
            <a:r>
              <a:rPr lang="cs-CZ" dirty="0" smtClean="0"/>
              <a:t>. V koncovkách podstatných jmen podle vzoru růže píšeme </a:t>
            </a:r>
            <a:r>
              <a:rPr lang="cs-CZ" dirty="0" smtClean="0">
                <a:solidFill>
                  <a:srgbClr val="FF0000"/>
                </a:solidFill>
              </a:rPr>
              <a:t>vždy –i,-</a:t>
            </a:r>
            <a:r>
              <a:rPr lang="cs-CZ" dirty="0" err="1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thumbnailCAPPTEM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3501008"/>
            <a:ext cx="271462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PÍSEŇ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píseň se skloňují podstatná jména rodu ženského zakončená v 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FF0000"/>
                </a:solidFill>
              </a:rPr>
              <a:t>1. pádě </a:t>
            </a:r>
            <a:r>
              <a:rPr lang="cs-CZ" dirty="0" smtClean="0">
                <a:solidFill>
                  <a:srgbClr val="FF0000"/>
                </a:solidFill>
              </a:rPr>
              <a:t>č.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souhláskou </a:t>
            </a:r>
            <a:r>
              <a:rPr lang="cs-CZ" dirty="0" smtClean="0"/>
              <a:t>a ve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 pádě 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koncovkou –e, -</a:t>
            </a:r>
            <a:r>
              <a:rPr lang="cs-CZ" dirty="0" err="1" smtClean="0">
                <a:solidFill>
                  <a:srgbClr val="FF0000"/>
                </a:solidFill>
              </a:rPr>
              <a:t>ě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dirty="0" smtClean="0"/>
              <a:t>Vzor píseň je </a:t>
            </a:r>
            <a:r>
              <a:rPr lang="cs-CZ" dirty="0" smtClean="0">
                <a:solidFill>
                  <a:srgbClr val="FF0000"/>
                </a:solidFill>
              </a:rPr>
              <a:t>měkký vzor. </a:t>
            </a:r>
            <a:r>
              <a:rPr lang="cs-CZ" dirty="0" smtClean="0"/>
              <a:t>V koncovkách podstatných jmen podle vzoru píseň píšeme vždy </a:t>
            </a:r>
            <a:r>
              <a:rPr lang="cs-CZ" dirty="0" smtClean="0">
                <a:solidFill>
                  <a:srgbClr val="FF0000"/>
                </a:solidFill>
              </a:rPr>
              <a:t>–i,-</a:t>
            </a:r>
            <a:r>
              <a:rPr lang="cs-CZ" dirty="0" err="1" smtClean="0">
                <a:solidFill>
                  <a:srgbClr val="FF0000"/>
                </a:solidFill>
              </a:rPr>
              <a:t>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Obrázek 4" descr="thumbnailCA4TO0G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4005064"/>
            <a:ext cx="1787719" cy="20162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kost se skloňují podstatná jména rodu ženského zakončená v 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FF0000"/>
                </a:solidFill>
              </a:rPr>
              <a:t>1. pádě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č</a:t>
            </a:r>
            <a:r>
              <a:rPr lang="cs-CZ" dirty="0" smtClean="0">
                <a:solidFill>
                  <a:srgbClr val="FF0000"/>
                </a:solidFill>
              </a:rPr>
              <a:t>. souhláskou </a:t>
            </a:r>
            <a:r>
              <a:rPr lang="cs-CZ" dirty="0" smtClean="0"/>
              <a:t>a ve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 pádě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>
                <a:solidFill>
                  <a:srgbClr val="FF0000"/>
                </a:solidFill>
              </a:rPr>
              <a:t>. č</a:t>
            </a:r>
            <a:r>
              <a:rPr lang="cs-CZ" dirty="0" smtClean="0">
                <a:solidFill>
                  <a:srgbClr val="FF0000"/>
                </a:solidFill>
              </a:rPr>
              <a:t>. koncovkou –i.</a:t>
            </a:r>
          </a:p>
          <a:p>
            <a:endParaRPr lang="cs-CZ" dirty="0" smtClean="0"/>
          </a:p>
          <a:p>
            <a:r>
              <a:rPr lang="cs-CZ" dirty="0" smtClean="0"/>
              <a:t>Vzor kost je </a:t>
            </a:r>
            <a:r>
              <a:rPr lang="cs-CZ" dirty="0" smtClean="0">
                <a:solidFill>
                  <a:srgbClr val="FF0000"/>
                </a:solidFill>
              </a:rPr>
              <a:t>měkký vzor</a:t>
            </a:r>
            <a:r>
              <a:rPr lang="cs-CZ" dirty="0" smtClean="0"/>
              <a:t>. V koncovkách slov skloňovaných podle vzoru kost píšeme </a:t>
            </a:r>
            <a:r>
              <a:rPr lang="cs-CZ" dirty="0" smtClean="0">
                <a:solidFill>
                  <a:srgbClr val="FF0000"/>
                </a:solidFill>
              </a:rPr>
              <a:t>vždy –i.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thumbnailCAKMPVX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4005064"/>
            <a:ext cx="2366341" cy="223224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vzor těchto podstatných jmen.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dělnice        růže</a:t>
            </a:r>
          </a:p>
          <a:p>
            <a:r>
              <a:rPr lang="cs-CZ" dirty="0" smtClean="0"/>
              <a:t>přadlena      žena</a:t>
            </a:r>
          </a:p>
          <a:p>
            <a:r>
              <a:rPr lang="cs-CZ" dirty="0" smtClean="0"/>
              <a:t>smlouva      žena</a:t>
            </a:r>
          </a:p>
          <a:p>
            <a:r>
              <a:rPr lang="cs-CZ" dirty="0" smtClean="0"/>
              <a:t>družba        žena</a:t>
            </a:r>
          </a:p>
          <a:p>
            <a:r>
              <a:rPr lang="cs-CZ" dirty="0" smtClean="0"/>
              <a:t>družice        růže</a:t>
            </a:r>
          </a:p>
          <a:p>
            <a:r>
              <a:rPr lang="cs-CZ" dirty="0" smtClean="0"/>
              <a:t>lékařka       žena</a:t>
            </a:r>
          </a:p>
          <a:p>
            <a:r>
              <a:rPr lang="cs-CZ" dirty="0" smtClean="0"/>
              <a:t>poslankyně  růže</a:t>
            </a:r>
          </a:p>
          <a:p>
            <a:r>
              <a:rPr lang="cs-CZ" dirty="0" smtClean="0"/>
              <a:t>bříza           žena</a:t>
            </a:r>
          </a:p>
          <a:p>
            <a:r>
              <a:rPr lang="cs-CZ" dirty="0" smtClean="0"/>
              <a:t>plíce            růže</a:t>
            </a:r>
          </a:p>
          <a:p>
            <a:r>
              <a:rPr lang="cs-CZ" dirty="0" smtClean="0"/>
              <a:t>vesnice        růže</a:t>
            </a:r>
          </a:p>
          <a:p>
            <a:r>
              <a:rPr lang="cs-CZ" dirty="0" smtClean="0"/>
              <a:t>pěvkyně       růže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step              kost</a:t>
            </a:r>
          </a:p>
          <a:p>
            <a:r>
              <a:rPr lang="cs-CZ" dirty="0" smtClean="0"/>
              <a:t>obuv             kost</a:t>
            </a:r>
          </a:p>
          <a:p>
            <a:r>
              <a:rPr lang="cs-CZ" dirty="0" smtClean="0"/>
              <a:t>kolomaz         kost   </a:t>
            </a:r>
          </a:p>
          <a:p>
            <a:r>
              <a:rPr lang="cs-CZ" dirty="0" smtClean="0"/>
              <a:t>chuť              kost</a:t>
            </a:r>
          </a:p>
          <a:p>
            <a:r>
              <a:rPr lang="cs-CZ" dirty="0" smtClean="0"/>
              <a:t>rez                kost</a:t>
            </a:r>
          </a:p>
          <a:p>
            <a:r>
              <a:rPr lang="cs-CZ" dirty="0" smtClean="0"/>
              <a:t>soutěž           píseň</a:t>
            </a:r>
          </a:p>
          <a:p>
            <a:r>
              <a:rPr lang="cs-CZ" dirty="0" smtClean="0"/>
              <a:t>mládež           píseň</a:t>
            </a:r>
          </a:p>
          <a:p>
            <a:r>
              <a:rPr lang="cs-CZ" dirty="0" smtClean="0"/>
              <a:t>koupel           píseň</a:t>
            </a:r>
          </a:p>
          <a:p>
            <a:r>
              <a:rPr lang="cs-CZ" dirty="0" smtClean="0"/>
              <a:t>labuť             píseň</a:t>
            </a:r>
          </a:p>
          <a:p>
            <a:r>
              <a:rPr lang="cs-CZ" dirty="0" smtClean="0"/>
              <a:t>hůl                píseň</a:t>
            </a:r>
          </a:p>
          <a:p>
            <a:r>
              <a:rPr lang="cs-CZ" dirty="0" smtClean="0"/>
              <a:t>postel            píseň         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62068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43808" y="98072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43808" y="134076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843808" y="170080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43808" y="206084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43808" y="242088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43808" y="278092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43808" y="314096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843808" y="350100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843808" y="386104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43808" y="422108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308304" y="69269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308304" y="105273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08304" y="141277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08304" y="177281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308304" y="213285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08304" y="249289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308304" y="285293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308304" y="321297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308304" y="357301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308304" y="393305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308304" y="429309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7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8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8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9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9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0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0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Vylov z </a:t>
            </a:r>
            <a:r>
              <a:rPr lang="cs-CZ" dirty="0" smtClean="0"/>
              <a:t>rybníka </a:t>
            </a:r>
            <a:r>
              <a:rPr lang="cs-CZ" dirty="0" smtClean="0"/>
              <a:t>všechna podstatná jména rodu ženského a přiřaď </a:t>
            </a:r>
            <a:r>
              <a:rPr lang="cs-CZ" dirty="0" smtClean="0"/>
              <a:t>      k </a:t>
            </a:r>
            <a:r>
              <a:rPr lang="cs-CZ" dirty="0" smtClean="0"/>
              <a:t>nim vzory.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755576" y="548680"/>
            <a:ext cx="8064896" cy="3816424"/>
          </a:xfrm>
          <a:prstGeom prst="ellipse">
            <a:avLst/>
          </a:prstGeom>
          <a:solidFill>
            <a:srgbClr val="00B0F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11247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káva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9087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11967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rádio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18448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televize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162880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17008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letec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19888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2320" y="17728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134076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mlsoun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8367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bič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08104" y="8367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loďka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12687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metr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95936" y="21328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slepice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18448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43608" y="24208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lesník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55776" y="24208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skromnost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242088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štika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32240" y="242088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rákosí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35696" y="28529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lasice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91880" y="299695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švihadlo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812360" y="24208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hrnec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29249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mládí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24328" y="30689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16016" y="299695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940152" y="35010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liška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907704" y="35010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střep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203848" y="357301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líheň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572000" y="357301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číslice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940152" y="22768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mráz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732240" y="335699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koza</a:t>
            </a:r>
            <a:endParaRPr lang="cs-CZ" dirty="0"/>
          </a:p>
        </p:txBody>
      </p:sp>
      <p:pic>
        <p:nvPicPr>
          <p:cNvPr id="38" name="Obrázek 37" descr="thumbnailCA262M0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80312" y="116632"/>
            <a:ext cx="1512168" cy="1512168"/>
          </a:xfrm>
          <a:prstGeom prst="rect">
            <a:avLst/>
          </a:prstGeom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8" grpId="0"/>
      <p:bldP spid="20" grpId="0"/>
      <p:bldP spid="21" grpId="0"/>
      <p:bldP spid="23" grpId="0"/>
      <p:bldP spid="24" grpId="0"/>
      <p:bldP spid="26" grpId="0"/>
      <p:bldP spid="31" grpId="0"/>
      <p:bldP spid="32" grpId="0"/>
      <p:bldP spid="34" grpId="0"/>
      <p:bldP spid="35" grpId="0"/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s vodníkem</a:t>
            </a:r>
            <a:endParaRPr lang="cs-CZ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káva - žena </a:t>
            </a:r>
            <a:endParaRPr lang="cs-CZ" dirty="0" smtClean="0"/>
          </a:p>
          <a:p>
            <a:r>
              <a:rPr lang="cs-CZ" dirty="0" smtClean="0"/>
              <a:t>loďka - žena</a:t>
            </a:r>
            <a:endParaRPr lang="cs-CZ" dirty="0" smtClean="0"/>
          </a:p>
          <a:p>
            <a:r>
              <a:rPr lang="cs-CZ" dirty="0" smtClean="0"/>
              <a:t>mrkev - píseň</a:t>
            </a:r>
            <a:endParaRPr lang="cs-CZ" dirty="0" smtClean="0"/>
          </a:p>
          <a:p>
            <a:r>
              <a:rPr lang="cs-CZ" dirty="0" smtClean="0"/>
              <a:t>ves - kost</a:t>
            </a:r>
            <a:endParaRPr lang="cs-CZ" dirty="0" smtClean="0"/>
          </a:p>
          <a:p>
            <a:r>
              <a:rPr lang="cs-CZ" dirty="0" smtClean="0"/>
              <a:t>skromnost - kost</a:t>
            </a:r>
            <a:endParaRPr lang="cs-CZ" dirty="0" smtClean="0"/>
          </a:p>
          <a:p>
            <a:r>
              <a:rPr lang="cs-CZ" dirty="0" smtClean="0"/>
              <a:t>štika - žena</a:t>
            </a:r>
            <a:endParaRPr lang="cs-CZ" dirty="0" smtClean="0"/>
          </a:p>
          <a:p>
            <a:r>
              <a:rPr lang="cs-CZ" dirty="0" smtClean="0"/>
              <a:t>slepice - růže</a:t>
            </a:r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lasice - růže</a:t>
            </a:r>
            <a:endParaRPr lang="cs-CZ" dirty="0" smtClean="0"/>
          </a:p>
          <a:p>
            <a:r>
              <a:rPr lang="cs-CZ" dirty="0" smtClean="0"/>
              <a:t>myš - </a:t>
            </a:r>
            <a:r>
              <a:rPr lang="cs-CZ" dirty="0" smtClean="0"/>
              <a:t>kost</a:t>
            </a:r>
          </a:p>
          <a:p>
            <a:r>
              <a:rPr lang="cs-CZ" dirty="0" smtClean="0"/>
              <a:t>líheň - píseň </a:t>
            </a:r>
            <a:endParaRPr lang="cs-CZ" dirty="0" smtClean="0"/>
          </a:p>
          <a:p>
            <a:r>
              <a:rPr lang="cs-CZ" dirty="0" smtClean="0"/>
              <a:t>číslice - růže</a:t>
            </a:r>
            <a:endParaRPr lang="cs-CZ" dirty="0" smtClean="0"/>
          </a:p>
          <a:p>
            <a:r>
              <a:rPr lang="cs-CZ" dirty="0" smtClean="0"/>
              <a:t>liška - žena</a:t>
            </a:r>
            <a:endParaRPr lang="cs-CZ" dirty="0" smtClean="0"/>
          </a:p>
          <a:p>
            <a:r>
              <a:rPr lang="cs-CZ" dirty="0" smtClean="0"/>
              <a:t>koza - žena</a:t>
            </a:r>
            <a:endParaRPr lang="cs-CZ" dirty="0" smtClean="0"/>
          </a:p>
          <a:p>
            <a:r>
              <a:rPr lang="cs-CZ" dirty="0" smtClean="0"/>
              <a:t>televize - růže</a:t>
            </a:r>
            <a:endParaRPr lang="cs-CZ" dirty="0"/>
          </a:p>
        </p:txBody>
      </p:sp>
      <p:pic>
        <p:nvPicPr>
          <p:cNvPr id="20" name="Obrázek 19" descr="thumbnailCA262M0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3789040"/>
            <a:ext cx="1863651" cy="24848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1" name="Obrázek 20" descr="thumbnailCAZDSTH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3933056"/>
            <a:ext cx="1524000" cy="1323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KOLEKTIV AUTORŮ. </a:t>
            </a:r>
            <a:r>
              <a:rPr lang="cs-CZ" sz="2000" i="1" dirty="0"/>
              <a:t>Český jazyk 4</a:t>
            </a:r>
            <a:r>
              <a:rPr lang="cs-CZ" sz="2000" dirty="0"/>
              <a:t>: </a:t>
            </a:r>
            <a:r>
              <a:rPr lang="cs-CZ" sz="2000" i="1" dirty="0"/>
              <a:t>učebnice pro 4.ročník</a:t>
            </a:r>
            <a:r>
              <a:rPr lang="cs-CZ" sz="2000" dirty="0"/>
              <a:t>. 2.přepracované vydání. Kyjov: Nová škola Brno, 2005. ISBN 80-85607-92-1.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163</TotalTime>
  <Words>492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Prezentace aplikace PowerPoint</vt:lpstr>
      <vt:lpstr>ROD ŽENSKÝ</vt:lpstr>
      <vt:lpstr>ANOTACE</vt:lpstr>
      <vt:lpstr>PŘEHLED VZORŮ</vt:lpstr>
      <vt:lpstr>VZOR ŽENA</vt:lpstr>
      <vt:lpstr>VZOR RŮŽE</vt:lpstr>
      <vt:lpstr>VZOR PÍSEŇ</vt:lpstr>
      <vt:lpstr>VZOR KOST</vt:lpstr>
      <vt:lpstr>Urči vzor těchto podstatných jmen.</vt:lpstr>
      <vt:lpstr>Vylov z rybníka všechna podstatná jména rodu ženského a přiřaď       k nim vzory.</vt:lpstr>
      <vt:lpstr>Kontrola s vodníkem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Učitel</cp:lastModifiedBy>
  <cp:revision>28</cp:revision>
  <dcterms:created xsi:type="dcterms:W3CDTF">2012-03-11T18:18:00Z</dcterms:created>
  <dcterms:modified xsi:type="dcterms:W3CDTF">2012-04-05T19:25:00Z</dcterms:modified>
</cp:coreProperties>
</file>