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600" baseline="0" dirty="0" smtClean="0"/>
            <a:t>VY_32_INOVACE_09_Podstatná jména 4.ročník_Vzor žena</a:t>
          </a:r>
          <a:endParaRPr lang="cs-CZ" sz="16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ZŠ Týnec nad Labem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Iveta Hejtmánková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Vzor žena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b="0" dirty="0" smtClean="0"/>
            <a:t>CZ.1.07/1.4.00/21.1921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ScaleX="100000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E5076D03-F88A-498B-9BC0-BABC04CEF6D5}" type="presOf" srcId="{B651F6E3-6281-48DB-9319-2AEAFDAE7572}" destId="{619D679B-A015-4ECF-8348-D1034C574F40}" srcOrd="0" destOrd="0" presId="urn:microsoft.com/office/officeart/2005/8/layout/target3"/>
    <dgm:cxn modelId="{BDFB1905-7264-433C-8ACC-C36A45AC0CC7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656D520-A29B-41F1-89E8-BB583835BA5C}" type="presOf" srcId="{D1B46980-6531-4606-95E6-44980827E919}" destId="{6140AFEC-043D-4C43-A2F9-D0F5331DF3A3}" srcOrd="0" destOrd="0" presId="urn:microsoft.com/office/officeart/2005/8/layout/target3"/>
    <dgm:cxn modelId="{E66B883C-A02C-497B-A65A-3CAF19565ED9}" type="presOf" srcId="{B651F6E3-6281-48DB-9319-2AEAFDAE7572}" destId="{6BB5E863-4638-4E1D-BFDE-399D028AC4ED}" srcOrd="1" destOrd="0" presId="urn:microsoft.com/office/officeart/2005/8/layout/target3"/>
    <dgm:cxn modelId="{7D10A4BC-81CF-4300-A54D-4DA320EF591A}" type="presOf" srcId="{D8197B8C-B260-4A16-BDF4-0947B075E274}" destId="{25B08C86-7E15-44DC-BE7F-FFB55DD49D12}" srcOrd="0" destOrd="0" presId="urn:microsoft.com/office/officeart/2005/8/layout/target3"/>
    <dgm:cxn modelId="{18A8CEA7-C372-4CF4-8368-3F28B3B7C84C}" type="presOf" srcId="{4C35D32F-0EAB-4CD7-82EE-45574DC2A586}" destId="{890E4F0B-2866-4A3F-A3C7-2A14B1797930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1FBB13F0-C49E-43FF-BED5-D4A656B5C43A}" type="presOf" srcId="{D8197B8C-B260-4A16-BDF4-0947B075E274}" destId="{5A5FFA88-C948-4069-8E93-59FA12366E83}" srcOrd="1" destOrd="0" presId="urn:microsoft.com/office/officeart/2005/8/layout/target3"/>
    <dgm:cxn modelId="{6605A820-68F5-4CE3-B737-1158F1E43222}" type="presOf" srcId="{4C35D32F-0EAB-4CD7-82EE-45574DC2A586}" destId="{8BEBB6EC-1DAA-4CAC-8A25-BC0FCBD5DBD5}" srcOrd="0" destOrd="0" presId="urn:microsoft.com/office/officeart/2005/8/layout/target3"/>
    <dgm:cxn modelId="{3FE58BEF-4BF0-4B31-AF3E-67155CF6CAAB}" type="presOf" srcId="{D1B46980-6531-4606-95E6-44980827E919}" destId="{2BE915AB-18AA-4053-B92C-3BFC9ED204BB}" srcOrd="1" destOrd="0" presId="urn:microsoft.com/office/officeart/2005/8/layout/target3"/>
    <dgm:cxn modelId="{34456C7A-239D-408D-AF33-17638EDC4F5A}" type="presOf" srcId="{757F3AB3-0718-4624-B441-E567A8F0AB56}" destId="{333A1088-737F-45CB-B68E-254E46348037}" srcOrd="0" destOrd="0" presId="urn:microsoft.com/office/officeart/2005/8/layout/target3"/>
    <dgm:cxn modelId="{F45F7E0C-0C8B-4D52-BAF2-157E269C2657}" type="presOf" srcId="{D1D4F407-5343-4D3F-B5B9-D407B03CAEB4}" destId="{AED2198E-93D5-4001-81B4-73124B309672}" srcOrd="1" destOrd="0" presId="urn:microsoft.com/office/officeart/2005/8/layout/target3"/>
    <dgm:cxn modelId="{16FFEF61-EE2C-488E-9082-97CDADBB1349}" type="presParOf" srcId="{333A1088-737F-45CB-B68E-254E46348037}" destId="{F5ABB229-8D3B-4694-996A-96F23CF14429}" srcOrd="0" destOrd="0" presId="urn:microsoft.com/office/officeart/2005/8/layout/target3"/>
    <dgm:cxn modelId="{E9230A28-D51F-4296-806A-25BD89AD9DF4}" type="presParOf" srcId="{333A1088-737F-45CB-B68E-254E46348037}" destId="{F41139FD-01EE-4571-8B17-4FB00FC51163}" srcOrd="1" destOrd="0" presId="urn:microsoft.com/office/officeart/2005/8/layout/target3"/>
    <dgm:cxn modelId="{09CE2A08-9344-4666-816A-ADEE402CE77C}" type="presParOf" srcId="{333A1088-737F-45CB-B68E-254E46348037}" destId="{D005CE8C-CC26-4C3E-AC11-E15060ECD759}" srcOrd="2" destOrd="0" presId="urn:microsoft.com/office/officeart/2005/8/layout/target3"/>
    <dgm:cxn modelId="{B7776AC9-FE1D-48EA-9BA2-2947ECE464A5}" type="presParOf" srcId="{333A1088-737F-45CB-B68E-254E46348037}" destId="{2C702D82-9B77-49B7-9568-BB8EB47C3372}" srcOrd="3" destOrd="0" presId="urn:microsoft.com/office/officeart/2005/8/layout/target3"/>
    <dgm:cxn modelId="{BD81D16A-E9FE-4975-AA9D-071EE962BB99}" type="presParOf" srcId="{333A1088-737F-45CB-B68E-254E46348037}" destId="{A52A0455-90FF-4808-ABD0-F02540D31D5A}" srcOrd="4" destOrd="0" presId="urn:microsoft.com/office/officeart/2005/8/layout/target3"/>
    <dgm:cxn modelId="{CC1E5DA8-15E5-4071-839E-5B1BF538AD8C}" type="presParOf" srcId="{333A1088-737F-45CB-B68E-254E46348037}" destId="{6140AFEC-043D-4C43-A2F9-D0F5331DF3A3}" srcOrd="5" destOrd="0" presId="urn:microsoft.com/office/officeart/2005/8/layout/target3"/>
    <dgm:cxn modelId="{9738E737-C46D-4960-A166-84D5768DFFF9}" type="presParOf" srcId="{333A1088-737F-45CB-B68E-254E46348037}" destId="{9358AC05-5D7D-4327-9F80-1AD486AEA664}" srcOrd="6" destOrd="0" presId="urn:microsoft.com/office/officeart/2005/8/layout/target3"/>
    <dgm:cxn modelId="{E0400D5F-8695-49A8-A3A1-ABA7FBE54A52}" type="presParOf" srcId="{333A1088-737F-45CB-B68E-254E46348037}" destId="{313FC574-E1CD-4FB4-B054-0B805CE0447D}" srcOrd="7" destOrd="0" presId="urn:microsoft.com/office/officeart/2005/8/layout/target3"/>
    <dgm:cxn modelId="{07DA9659-63DF-4C00-AF82-2B9E962206FE}" type="presParOf" srcId="{333A1088-737F-45CB-B68E-254E46348037}" destId="{619D679B-A015-4ECF-8348-D1034C574F40}" srcOrd="8" destOrd="0" presId="urn:microsoft.com/office/officeart/2005/8/layout/target3"/>
    <dgm:cxn modelId="{D8009856-2E38-40EB-B76E-F8F5345A06AB}" type="presParOf" srcId="{333A1088-737F-45CB-B68E-254E46348037}" destId="{322283A8-4A27-4CDA-BAE3-F381106A9174}" srcOrd="9" destOrd="0" presId="urn:microsoft.com/office/officeart/2005/8/layout/target3"/>
    <dgm:cxn modelId="{E2C5AD2A-92BA-485D-98C4-588B4E5304F6}" type="presParOf" srcId="{333A1088-737F-45CB-B68E-254E46348037}" destId="{FFC9F71D-1B4F-4AD9-A4A6-86ADEFC8AF5C}" srcOrd="10" destOrd="0" presId="urn:microsoft.com/office/officeart/2005/8/layout/target3"/>
    <dgm:cxn modelId="{1571F57D-CE29-4CF5-BBA9-3CB7E49F89BB}" type="presParOf" srcId="{333A1088-737F-45CB-B68E-254E46348037}" destId="{25B08C86-7E15-44DC-BE7F-FFB55DD49D12}" srcOrd="11" destOrd="0" presId="urn:microsoft.com/office/officeart/2005/8/layout/target3"/>
    <dgm:cxn modelId="{44EC7982-0E50-42E9-9A9D-92D5597BF763}" type="presParOf" srcId="{333A1088-737F-45CB-B68E-254E46348037}" destId="{76644BE8-9D7C-4C09-B250-3D10AF48CBB7}" srcOrd="12" destOrd="0" presId="urn:microsoft.com/office/officeart/2005/8/layout/target3"/>
    <dgm:cxn modelId="{FF5B9CF2-39B8-4A54-B93A-6AC3FD0E6BE5}" type="presParOf" srcId="{333A1088-737F-45CB-B68E-254E46348037}" destId="{EE85B701-7295-41C0-BA7A-34D3756A2AE6}" srcOrd="13" destOrd="0" presId="urn:microsoft.com/office/officeart/2005/8/layout/target3"/>
    <dgm:cxn modelId="{5C855297-300D-4BFD-8317-860C7E3F9BF5}" type="presParOf" srcId="{333A1088-737F-45CB-B68E-254E46348037}" destId="{8BEBB6EC-1DAA-4CAC-8A25-BC0FCBD5DBD5}" srcOrd="14" destOrd="0" presId="urn:microsoft.com/office/officeart/2005/8/layout/target3"/>
    <dgm:cxn modelId="{B7197679-F95A-4027-8131-116330FB2572}" type="presParOf" srcId="{333A1088-737F-45CB-B68E-254E46348037}" destId="{AED2198E-93D5-4001-81B4-73124B309672}" srcOrd="15" destOrd="0" presId="urn:microsoft.com/office/officeart/2005/8/layout/target3"/>
    <dgm:cxn modelId="{013920F6-748F-44E6-B10C-F8D2A688963C}" type="presParOf" srcId="{333A1088-737F-45CB-B68E-254E46348037}" destId="{2BE915AB-18AA-4053-B92C-3BFC9ED204BB}" srcOrd="16" destOrd="0" presId="urn:microsoft.com/office/officeart/2005/8/layout/target3"/>
    <dgm:cxn modelId="{C64AB58D-9DD3-44FA-BA40-38C152988DED}" type="presParOf" srcId="{333A1088-737F-45CB-B68E-254E46348037}" destId="{6BB5E863-4638-4E1D-BFDE-399D028AC4ED}" srcOrd="17" destOrd="0" presId="urn:microsoft.com/office/officeart/2005/8/layout/target3"/>
    <dgm:cxn modelId="{2CDED00E-A986-4A77-96E7-506EE7F3FC48}" type="presParOf" srcId="{333A1088-737F-45CB-B68E-254E46348037}" destId="{5A5FFA88-C948-4069-8E93-59FA12366E83}" srcOrd="18" destOrd="0" presId="urn:microsoft.com/office/officeart/2005/8/layout/target3"/>
    <dgm:cxn modelId="{29FF044F-E1AF-4A21-ABDB-6B2DEAF88C04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53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42000"/>
                <a:satMod val="255000"/>
              </a:schemeClr>
            </a:gs>
            <a:gs pos="97000">
              <a:schemeClr val="accent1">
                <a:hueOff val="0"/>
                <a:satOff val="0"/>
                <a:lumOff val="0"/>
                <a:alphaOff val="0"/>
                <a:tint val="53000"/>
                <a:satMod val="26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60800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ZŠ Týnec nad Labem</a:t>
          </a:r>
          <a:endParaRPr lang="cs-CZ" sz="2000" kern="1200" dirty="0"/>
        </a:p>
      </dsp:txBody>
      <dsp:txXfrm>
        <a:off x="1260800" y="0"/>
        <a:ext cx="5350878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53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42000"/>
                <a:satMod val="255000"/>
              </a:schemeClr>
            </a:gs>
            <a:gs pos="97000">
              <a:schemeClr val="accent1">
                <a:hueOff val="0"/>
                <a:satOff val="0"/>
                <a:lumOff val="0"/>
                <a:alphaOff val="0"/>
                <a:tint val="53000"/>
                <a:satMod val="26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5350878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Iveta Hejtmánková</a:t>
          </a:r>
          <a:endParaRPr lang="cs-CZ" sz="2000" kern="1200" dirty="0"/>
        </a:p>
      </dsp:txBody>
      <dsp:txXfrm>
        <a:off x="1273857" y="407634"/>
        <a:ext cx="5350878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53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42000"/>
                <a:satMod val="255000"/>
              </a:schemeClr>
            </a:gs>
            <a:gs pos="97000">
              <a:schemeClr val="accent1">
                <a:hueOff val="0"/>
                <a:satOff val="0"/>
                <a:lumOff val="0"/>
                <a:alphaOff val="0"/>
                <a:tint val="53000"/>
                <a:satMod val="26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5350878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baseline="0" dirty="0" smtClean="0"/>
            <a:t>VY_32_INOVACE_09_Podstatná jména 4.ročník_Vzor žena</a:t>
          </a:r>
          <a:endParaRPr lang="cs-CZ" sz="1600" kern="1200" dirty="0"/>
        </a:p>
      </dsp:txBody>
      <dsp:txXfrm>
        <a:off x="1273857" y="815268"/>
        <a:ext cx="5350878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53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42000"/>
                <a:satMod val="255000"/>
              </a:schemeClr>
            </a:gs>
            <a:gs pos="97000">
              <a:schemeClr val="accent1">
                <a:hueOff val="0"/>
                <a:satOff val="0"/>
                <a:lumOff val="0"/>
                <a:alphaOff val="0"/>
                <a:tint val="53000"/>
                <a:satMod val="26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5350878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Vzor žena</a:t>
          </a:r>
          <a:endParaRPr lang="cs-CZ" sz="2000" kern="1200" dirty="0"/>
        </a:p>
      </dsp:txBody>
      <dsp:txXfrm>
        <a:off x="1273857" y="1222902"/>
        <a:ext cx="5350878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53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42000"/>
                <a:satMod val="255000"/>
              </a:schemeClr>
            </a:gs>
            <a:gs pos="97000">
              <a:schemeClr val="accent1">
                <a:hueOff val="0"/>
                <a:satOff val="0"/>
                <a:lumOff val="0"/>
                <a:alphaOff val="0"/>
                <a:tint val="53000"/>
                <a:satMod val="26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5350878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CZ.1.07/1.4.00/21.1921</a:t>
          </a:r>
          <a:endParaRPr lang="cs-CZ" sz="2000" kern="1200" dirty="0"/>
        </a:p>
      </dsp:txBody>
      <dsp:txXfrm>
        <a:off x="1273857" y="1630536"/>
        <a:ext cx="5350878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A130D27-7C23-4CA8-AAEF-124A1BBAEA61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9766BFE-B1F4-433F-AA9A-176F6449145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>
    <p:zoom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A130D27-7C23-4CA8-AAEF-124A1BBAEA61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9766BFE-B1F4-433F-AA9A-176F644914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A130D27-7C23-4CA8-AAEF-124A1BBAEA61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9766BFE-B1F4-433F-AA9A-176F6449145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>
    <p:zoom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A130D27-7C23-4CA8-AAEF-124A1BBAEA61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9766BFE-B1F4-433F-AA9A-176F644914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A130D27-7C23-4CA8-AAEF-124A1BBAEA61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9766BFE-B1F4-433F-AA9A-176F644914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A130D27-7C23-4CA8-AAEF-124A1BBAEA61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9766BFE-B1F4-433F-AA9A-176F644914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A130D27-7C23-4CA8-AAEF-124A1BBAEA61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9766BFE-B1F4-433F-AA9A-176F6449145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>
    <p:zoom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A130D27-7C23-4CA8-AAEF-124A1BBAEA61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9766BFE-B1F4-433F-AA9A-176F644914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A130D27-7C23-4CA8-AAEF-124A1BBAEA61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9766BFE-B1F4-433F-AA9A-176F6449145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>
    <p:zoom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A130D27-7C23-4CA8-AAEF-124A1BBAEA61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9766BFE-B1F4-433F-AA9A-176F644914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A130D27-7C23-4CA8-AAEF-124A1BBAEA61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9766BFE-B1F4-433F-AA9A-176F644914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DA130D27-7C23-4CA8-AAEF-124A1BBAEA61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E9766BFE-B1F4-433F-AA9A-176F6449145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ransition>
    <p:zoom/>
  </p:transition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762595480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VZOR ŽENA</a:t>
            </a:r>
            <a:endParaRPr lang="cs-CZ" dirty="0"/>
          </a:p>
        </p:txBody>
      </p:sp>
      <p:pic>
        <p:nvPicPr>
          <p:cNvPr id="7" name="Obrázek 6" descr="MB900019760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868144" y="764704"/>
            <a:ext cx="1828800" cy="18288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8" name="Obrázek 7" descr="MB90001976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051720" y="2204864"/>
            <a:ext cx="1828800" cy="18288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10" name="Zástupný symbol pro obsah 9" descr="MB900020058.JPG"/>
          <p:cNvPicPr>
            <a:picLocks noGrp="1" noChangeAspect="1"/>
          </p:cNvPicPr>
          <p:nvPr>
            <p:ph idx="1"/>
          </p:nvPr>
        </p:nvPicPr>
        <p:blipFill>
          <a:blip r:embed="rId4" cstate="print"/>
          <a:stretch>
            <a:fillRect/>
          </a:stretch>
        </p:blipFill>
        <p:spPr>
          <a:xfrm>
            <a:off x="5436096" y="3789040"/>
            <a:ext cx="1828800" cy="18288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je určena žákům </a:t>
            </a:r>
            <a:r>
              <a:rPr lang="cs-CZ" dirty="0" smtClean="0"/>
              <a:t>                     4</a:t>
            </a:r>
            <a:r>
              <a:rPr lang="cs-CZ" dirty="0" smtClean="0"/>
              <a:t>. ročníku.</a:t>
            </a:r>
          </a:p>
          <a:p>
            <a:r>
              <a:rPr lang="cs-CZ" dirty="0" smtClean="0"/>
              <a:t>U každého cvičení je připravena kontrola.</a:t>
            </a:r>
          </a:p>
          <a:p>
            <a:r>
              <a:rPr lang="cs-CZ" dirty="0" smtClean="0"/>
              <a:t>Většina stran se dá využít jako pracovní listy pro samostatnou práci.</a:t>
            </a:r>
            <a:endParaRPr lang="cs-CZ" dirty="0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VZOR ŽENA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Podle vzoru žena se skloňují podstatná jména rodu ženského zakončená </a:t>
            </a:r>
            <a:r>
              <a:rPr lang="cs-CZ" dirty="0" smtClean="0">
                <a:solidFill>
                  <a:srgbClr val="C00000"/>
                </a:solidFill>
              </a:rPr>
              <a:t>v 1.pádě čísla jednotného koncovkou –a.</a:t>
            </a:r>
          </a:p>
          <a:p>
            <a:endParaRPr lang="cs-CZ" dirty="0" smtClean="0"/>
          </a:p>
          <a:p>
            <a:r>
              <a:rPr lang="cs-CZ" dirty="0" smtClean="0"/>
              <a:t>Vzor žena je </a:t>
            </a:r>
            <a:r>
              <a:rPr lang="cs-CZ" dirty="0" smtClean="0">
                <a:solidFill>
                  <a:srgbClr val="C00000"/>
                </a:solidFill>
              </a:rPr>
              <a:t>tvrdý vzor</a:t>
            </a:r>
            <a:r>
              <a:rPr lang="cs-CZ" dirty="0" smtClean="0"/>
              <a:t>.</a:t>
            </a:r>
          </a:p>
          <a:p>
            <a:r>
              <a:rPr lang="cs-CZ" dirty="0" smtClean="0"/>
              <a:t>Ve 2.pádě č. </a:t>
            </a:r>
            <a:r>
              <a:rPr lang="cs-CZ" dirty="0" err="1" smtClean="0"/>
              <a:t>jedn</a:t>
            </a:r>
            <a:r>
              <a:rPr lang="cs-CZ" dirty="0" smtClean="0"/>
              <a:t>., 4. a 5. pádě č. mn. je </a:t>
            </a:r>
            <a:r>
              <a:rPr lang="cs-CZ" dirty="0" smtClean="0">
                <a:solidFill>
                  <a:srgbClr val="C00000"/>
                </a:solidFill>
              </a:rPr>
              <a:t>koncovka –</a:t>
            </a:r>
            <a:r>
              <a:rPr lang="cs-CZ" dirty="0" err="1" smtClean="0">
                <a:solidFill>
                  <a:srgbClr val="C00000"/>
                </a:solidFill>
              </a:rPr>
              <a:t>y</a:t>
            </a:r>
            <a:r>
              <a:rPr lang="cs-CZ" dirty="0" smtClean="0">
                <a:solidFill>
                  <a:srgbClr val="C00000"/>
                </a:solidFill>
              </a:rPr>
              <a:t>.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Jen v 7.pádě č. mn. je koncovka –</a:t>
            </a:r>
            <a:r>
              <a:rPr lang="cs-CZ" dirty="0" err="1" smtClean="0">
                <a:solidFill>
                  <a:srgbClr val="C00000"/>
                </a:solidFill>
              </a:rPr>
              <a:t>ami</a:t>
            </a:r>
            <a:r>
              <a:rPr lang="cs-CZ" dirty="0" smtClean="0">
                <a:solidFill>
                  <a:srgbClr val="C00000"/>
                </a:solidFill>
              </a:rPr>
              <a:t>.</a:t>
            </a:r>
            <a:endParaRPr lang="cs-CZ" dirty="0">
              <a:solidFill>
                <a:srgbClr val="C00000"/>
              </a:solidFill>
            </a:endParaRPr>
          </a:p>
        </p:txBody>
      </p:sp>
      <p:pic>
        <p:nvPicPr>
          <p:cNvPr id="4" name="Obrázek 3" descr="MB900440544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092280" y="2852936"/>
            <a:ext cx="1656184" cy="1656184"/>
          </a:xfrm>
          <a:prstGeom prst="rect">
            <a:avLst/>
          </a:prstGeom>
        </p:spPr>
      </p:pic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Do domečku patří pouze </a:t>
            </a:r>
            <a:r>
              <a:rPr lang="cs-CZ" dirty="0" err="1" smtClean="0"/>
              <a:t>podst</a:t>
            </a:r>
            <a:r>
              <a:rPr lang="cs-CZ" dirty="0" smtClean="0"/>
              <a:t>. jména podle vzoru žena.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2051720" y="2708920"/>
            <a:ext cx="6336704" cy="352839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Rovnoramenný trojúhelník 11"/>
          <p:cNvSpPr/>
          <p:nvPr/>
        </p:nvSpPr>
        <p:spPr>
          <a:xfrm>
            <a:off x="1691680" y="1412776"/>
            <a:ext cx="7128792" cy="1296144"/>
          </a:xfrm>
          <a:prstGeom prst="triangle">
            <a:avLst>
              <a:gd name="adj" fmla="val 50000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6660232" y="1700808"/>
            <a:ext cx="432048" cy="576064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Ú´´´´´´´´1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483768" y="3140968"/>
            <a:ext cx="9361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skvrna</a:t>
            </a:r>
            <a:endParaRPr lang="cs-CZ" sz="2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067944" y="3140968"/>
            <a:ext cx="11521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loděnice</a:t>
            </a:r>
            <a:endParaRPr lang="cs-CZ" sz="20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580112" y="3068960"/>
            <a:ext cx="72008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step</a:t>
            </a:r>
            <a:endParaRPr lang="cs-CZ" sz="20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732240" y="3068960"/>
            <a:ext cx="64807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tvář</a:t>
            </a:r>
            <a:endParaRPr lang="cs-CZ" sz="20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339752" y="3717032"/>
            <a:ext cx="108012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tapeta</a:t>
            </a:r>
            <a:endParaRPr lang="cs-CZ" sz="20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779912" y="3789040"/>
            <a:ext cx="158417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demokracie</a:t>
            </a:r>
            <a:endParaRPr lang="cs-CZ" sz="20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012160" y="3717032"/>
            <a:ext cx="79208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nafta</a:t>
            </a:r>
            <a:endParaRPr lang="cs-CZ" sz="20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7092280" y="3645024"/>
            <a:ext cx="11521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beseda</a:t>
            </a:r>
            <a:endParaRPr lang="cs-CZ" sz="20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2483768" y="4437112"/>
            <a:ext cx="13681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mrzutost</a:t>
            </a:r>
            <a:endParaRPr lang="cs-CZ" sz="20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4139952" y="4437112"/>
            <a:ext cx="11521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obloha</a:t>
            </a:r>
            <a:endParaRPr lang="cs-CZ" sz="20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580112" y="4365104"/>
            <a:ext cx="8640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bolest</a:t>
            </a:r>
            <a:endParaRPr lang="cs-CZ" sz="20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6876256" y="4437112"/>
            <a:ext cx="12961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modelína</a:t>
            </a:r>
            <a:endParaRPr lang="cs-CZ" sz="20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2339752" y="5013176"/>
            <a:ext cx="8640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práce</a:t>
            </a:r>
            <a:endParaRPr lang="cs-CZ" sz="20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3347864" y="2780928"/>
            <a:ext cx="100811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koule</a:t>
            </a:r>
            <a:endParaRPr lang="cs-CZ" sz="20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7524328" y="2924944"/>
            <a:ext cx="5760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sůl</a:t>
            </a:r>
            <a:endParaRPr lang="cs-CZ" sz="20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3347864" y="5157192"/>
            <a:ext cx="11521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schůzka</a:t>
            </a:r>
            <a:endParaRPr lang="cs-CZ" sz="20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5004048" y="4941168"/>
            <a:ext cx="108012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babička</a:t>
            </a:r>
            <a:endParaRPr lang="cs-CZ" sz="20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6588224" y="5013176"/>
            <a:ext cx="15121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nemocnice</a:t>
            </a:r>
            <a:endParaRPr lang="cs-CZ" sz="2000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2483768" y="5733256"/>
            <a:ext cx="12241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koroptev</a:t>
            </a:r>
            <a:endParaRPr lang="cs-CZ" sz="2000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4499992" y="5733256"/>
            <a:ext cx="100811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náplast</a:t>
            </a:r>
            <a:endParaRPr lang="cs-CZ" sz="2000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6012160" y="5517232"/>
            <a:ext cx="5760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lilie</a:t>
            </a:r>
            <a:endParaRPr lang="cs-CZ" sz="20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7164288" y="5661248"/>
            <a:ext cx="108012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policie</a:t>
            </a:r>
            <a:endParaRPr lang="cs-CZ" sz="2000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1403648" y="6381328"/>
            <a:ext cx="33843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 vyškrtání zůstane 8 slov.</a:t>
            </a:r>
            <a:endParaRPr lang="cs-CZ" dirty="0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6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1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6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1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6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1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6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71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6" grpId="0"/>
      <p:bldP spid="17" grpId="0"/>
      <p:bldP spid="19" grpId="0"/>
      <p:bldP spid="22" grpId="0"/>
      <p:bldP spid="24" grpId="0"/>
      <p:bldP spid="26" grpId="0"/>
      <p:bldP spid="27" grpId="0"/>
      <p:bldP spid="28" grpId="0"/>
      <p:bldP spid="31" grpId="0"/>
      <p:bldP spid="32" grpId="0"/>
      <p:bldP spid="33" grpId="0"/>
      <p:bldP spid="34" grpId="0"/>
      <p:bldP spid="3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Podstatná jména dej do správného tvaru.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astra ( 7.p.č.mn.)</a:t>
            </a:r>
          </a:p>
          <a:p>
            <a:r>
              <a:rPr lang="cs-CZ" dirty="0" smtClean="0"/>
              <a:t>bota (6.p.č.j. )</a:t>
            </a:r>
          </a:p>
          <a:p>
            <a:r>
              <a:rPr lang="cs-CZ" dirty="0" smtClean="0"/>
              <a:t>pračka ( 3.p.č.j. )</a:t>
            </a:r>
          </a:p>
          <a:p>
            <a:r>
              <a:rPr lang="cs-CZ" dirty="0" smtClean="0"/>
              <a:t>letuška (5.p.č.j. )</a:t>
            </a:r>
          </a:p>
          <a:p>
            <a:r>
              <a:rPr lang="cs-CZ" dirty="0" smtClean="0"/>
              <a:t>škola (4.p.č.mn. )</a:t>
            </a:r>
          </a:p>
          <a:p>
            <a:r>
              <a:rPr lang="cs-CZ" dirty="0" smtClean="0"/>
              <a:t>mouka ( 6.p.č.mn. )</a:t>
            </a:r>
          </a:p>
          <a:p>
            <a:r>
              <a:rPr lang="cs-CZ" dirty="0" smtClean="0"/>
              <a:t>kobyla ( 2.p.č.j. )</a:t>
            </a:r>
          </a:p>
          <a:p>
            <a:r>
              <a:rPr lang="cs-CZ" dirty="0" smtClean="0"/>
              <a:t>slza (1.p.č.mn )</a:t>
            </a:r>
          </a:p>
          <a:p>
            <a:r>
              <a:rPr lang="cs-CZ" dirty="0" smtClean="0"/>
              <a:t>tma (2.p.č.j. )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astrami</a:t>
            </a:r>
          </a:p>
          <a:p>
            <a:r>
              <a:rPr lang="cs-CZ" dirty="0" smtClean="0"/>
              <a:t>botě</a:t>
            </a:r>
          </a:p>
          <a:p>
            <a:r>
              <a:rPr lang="cs-CZ" dirty="0" smtClean="0"/>
              <a:t>pračce</a:t>
            </a:r>
          </a:p>
          <a:p>
            <a:r>
              <a:rPr lang="cs-CZ" dirty="0" smtClean="0"/>
              <a:t>letuško!</a:t>
            </a:r>
          </a:p>
          <a:p>
            <a:r>
              <a:rPr lang="cs-CZ" dirty="0" smtClean="0"/>
              <a:t>školy</a:t>
            </a:r>
          </a:p>
          <a:p>
            <a:r>
              <a:rPr lang="cs-CZ" dirty="0" smtClean="0"/>
              <a:t>moukách</a:t>
            </a:r>
          </a:p>
          <a:p>
            <a:r>
              <a:rPr lang="cs-CZ" dirty="0" smtClean="0"/>
              <a:t>kobyly</a:t>
            </a:r>
          </a:p>
          <a:p>
            <a:r>
              <a:rPr lang="cs-CZ" dirty="0" smtClean="0"/>
              <a:t>slzy</a:t>
            </a:r>
          </a:p>
          <a:p>
            <a:r>
              <a:rPr lang="cs-CZ" dirty="0" smtClean="0"/>
              <a:t>tmy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5220072" y="1484784"/>
            <a:ext cx="3707904" cy="4752528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" name="Obrázek 7" descr="MB900424024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228184" y="2780928"/>
            <a:ext cx="1828800" cy="1828800"/>
          </a:xfrm>
          <a:prstGeom prst="rect">
            <a:avLst/>
          </a:prstGeom>
        </p:spPr>
      </p:pic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2" presetClass="exit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Urči číslo a pád </a:t>
            </a:r>
            <a:r>
              <a:rPr lang="cs-CZ" dirty="0" err="1" smtClean="0"/>
              <a:t>podst</a:t>
            </a:r>
            <a:r>
              <a:rPr lang="cs-CZ" dirty="0" smtClean="0"/>
              <a:t>. jmen </a:t>
            </a:r>
            <a:r>
              <a:rPr lang="cs-CZ" dirty="0" smtClean="0"/>
              <a:t>                v  </a:t>
            </a:r>
            <a:r>
              <a:rPr lang="cs-CZ" dirty="0" smtClean="0"/>
              <a:t>těchto slovních spojení.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časté chyby</a:t>
            </a:r>
          </a:p>
          <a:p>
            <a:r>
              <a:rPr lang="cs-CZ" dirty="0" smtClean="0"/>
              <a:t>do školy</a:t>
            </a:r>
          </a:p>
          <a:p>
            <a:r>
              <a:rPr lang="cs-CZ" dirty="0" smtClean="0"/>
              <a:t>včely</a:t>
            </a:r>
          </a:p>
          <a:p>
            <a:r>
              <a:rPr lang="cs-CZ" dirty="0" smtClean="0"/>
              <a:t>ze slámy</a:t>
            </a:r>
          </a:p>
          <a:p>
            <a:r>
              <a:rPr lang="cs-CZ" dirty="0" smtClean="0"/>
              <a:t>žirafy</a:t>
            </a:r>
          </a:p>
          <a:p>
            <a:r>
              <a:rPr lang="cs-CZ" dirty="0" smtClean="0"/>
              <a:t>do vazby</a:t>
            </a:r>
          </a:p>
          <a:p>
            <a:r>
              <a:rPr lang="cs-CZ" dirty="0" smtClean="0"/>
              <a:t>od kopřivy</a:t>
            </a:r>
          </a:p>
          <a:p>
            <a:r>
              <a:rPr lang="cs-CZ" dirty="0" smtClean="0"/>
              <a:t>za plavby</a:t>
            </a:r>
          </a:p>
          <a:p>
            <a:r>
              <a:rPr lang="cs-CZ" dirty="0" smtClean="0"/>
              <a:t>z hlavy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err="1" smtClean="0"/>
              <a:t>č.mn</a:t>
            </a:r>
            <a:r>
              <a:rPr lang="cs-CZ" dirty="0" smtClean="0"/>
              <a:t>., 1.,4. a 5.pád</a:t>
            </a:r>
          </a:p>
          <a:p>
            <a:r>
              <a:rPr lang="cs-CZ" dirty="0" err="1" smtClean="0"/>
              <a:t>č.j</a:t>
            </a:r>
            <a:r>
              <a:rPr lang="cs-CZ" dirty="0" smtClean="0"/>
              <a:t>., 2.pád</a:t>
            </a:r>
          </a:p>
          <a:p>
            <a:r>
              <a:rPr lang="cs-CZ" dirty="0" err="1" smtClean="0"/>
              <a:t>č.mn</a:t>
            </a:r>
            <a:r>
              <a:rPr lang="cs-CZ" dirty="0" smtClean="0"/>
              <a:t>., 1.,4. a 5.pád</a:t>
            </a:r>
          </a:p>
          <a:p>
            <a:r>
              <a:rPr lang="cs-CZ" dirty="0" err="1" smtClean="0"/>
              <a:t>č.j</a:t>
            </a:r>
            <a:r>
              <a:rPr lang="cs-CZ" dirty="0" smtClean="0"/>
              <a:t>., 2.pád</a:t>
            </a:r>
          </a:p>
          <a:p>
            <a:r>
              <a:rPr lang="cs-CZ" dirty="0" err="1" smtClean="0"/>
              <a:t>č.mn</a:t>
            </a:r>
            <a:r>
              <a:rPr lang="cs-CZ" dirty="0" smtClean="0"/>
              <a:t>., 1.,4. a 5.pád</a:t>
            </a:r>
          </a:p>
          <a:p>
            <a:r>
              <a:rPr lang="cs-CZ" dirty="0" err="1" smtClean="0"/>
              <a:t>č.j</a:t>
            </a:r>
            <a:r>
              <a:rPr lang="cs-CZ" dirty="0" smtClean="0"/>
              <a:t>., 2.pád</a:t>
            </a:r>
          </a:p>
          <a:p>
            <a:r>
              <a:rPr lang="cs-CZ" dirty="0" err="1" smtClean="0"/>
              <a:t>č.j</a:t>
            </a:r>
            <a:r>
              <a:rPr lang="cs-CZ" dirty="0" smtClean="0"/>
              <a:t>., 2.pád</a:t>
            </a:r>
          </a:p>
          <a:p>
            <a:r>
              <a:rPr lang="cs-CZ" dirty="0" err="1" smtClean="0"/>
              <a:t>č.j</a:t>
            </a:r>
            <a:r>
              <a:rPr lang="cs-CZ" dirty="0" smtClean="0"/>
              <a:t>., 2.pád</a:t>
            </a:r>
          </a:p>
          <a:p>
            <a:r>
              <a:rPr lang="cs-CZ" dirty="0" err="1" smtClean="0"/>
              <a:t>č.j</a:t>
            </a:r>
            <a:r>
              <a:rPr lang="cs-CZ" dirty="0" smtClean="0"/>
              <a:t>., 2.pád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4932040" y="1556792"/>
            <a:ext cx="3851920" cy="4824536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Obrázek 5" descr="MB900030420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156176" y="3068960"/>
            <a:ext cx="1828800" cy="1828800"/>
          </a:xfrm>
          <a:prstGeom prst="rect">
            <a:avLst/>
          </a:prstGeom>
        </p:spPr>
      </p:pic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xit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vertical)">
                                      <p:cBhvr>
                                        <p:cTn id="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3" presetClass="exit" presetSubtype="5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vertical)">
                                      <p:cBhvr>
                                        <p:cTn id="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i,í / ý,y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Na ž_žal_, osob_, v_</a:t>
            </a:r>
            <a:r>
              <a:rPr lang="cs-CZ" dirty="0" err="1" smtClean="0"/>
              <a:t>šš</a:t>
            </a:r>
            <a:r>
              <a:rPr lang="cs-CZ" dirty="0" smtClean="0"/>
              <a:t>_  budov_, se </a:t>
            </a:r>
            <a:r>
              <a:rPr lang="cs-CZ" dirty="0" err="1" smtClean="0"/>
              <a:t>zebram</a:t>
            </a:r>
            <a:r>
              <a:rPr lang="cs-CZ" dirty="0" smtClean="0"/>
              <a:t>_, tajemné postav_, antilop_, od té dob_, bez zpráv_, ze </a:t>
            </a:r>
            <a:r>
              <a:rPr lang="cs-CZ" dirty="0" err="1" smtClean="0"/>
              <a:t>skál</a:t>
            </a:r>
            <a:r>
              <a:rPr lang="cs-CZ" dirty="0" smtClean="0"/>
              <a:t>_, goril_, </a:t>
            </a:r>
            <a:r>
              <a:rPr lang="cs-CZ" dirty="0" err="1" smtClean="0"/>
              <a:t>zaj</a:t>
            </a:r>
            <a:r>
              <a:rPr lang="cs-CZ" dirty="0" smtClean="0"/>
              <a:t>_</a:t>
            </a:r>
            <a:r>
              <a:rPr lang="cs-CZ" dirty="0" err="1" smtClean="0"/>
              <a:t>mavé</a:t>
            </a:r>
            <a:r>
              <a:rPr lang="cs-CZ" dirty="0" smtClean="0"/>
              <a:t> reklam_, dlouhé řas_, zrnka káv_, z b_</a:t>
            </a:r>
            <a:r>
              <a:rPr lang="cs-CZ" dirty="0" err="1" smtClean="0"/>
              <a:t>tv</a:t>
            </a:r>
            <a:r>
              <a:rPr lang="cs-CZ" dirty="0" smtClean="0"/>
              <a:t>_, </a:t>
            </a:r>
            <a:r>
              <a:rPr lang="cs-CZ" dirty="0" err="1" smtClean="0"/>
              <a:t>hust</a:t>
            </a:r>
            <a:r>
              <a:rPr lang="cs-CZ" dirty="0" smtClean="0"/>
              <a:t>_mi </a:t>
            </a:r>
            <a:r>
              <a:rPr lang="cs-CZ" dirty="0" err="1" smtClean="0"/>
              <a:t>houšt</a:t>
            </a:r>
            <a:r>
              <a:rPr lang="cs-CZ" dirty="0" smtClean="0"/>
              <a:t>_</a:t>
            </a:r>
            <a:r>
              <a:rPr lang="cs-CZ" dirty="0" err="1" smtClean="0"/>
              <a:t>nam</a:t>
            </a:r>
            <a:r>
              <a:rPr lang="cs-CZ" dirty="0" smtClean="0"/>
              <a:t>_, útrap_, s květ_</a:t>
            </a:r>
            <a:r>
              <a:rPr lang="cs-CZ" dirty="0" err="1" smtClean="0"/>
              <a:t>nam</a:t>
            </a:r>
            <a:r>
              <a:rPr lang="cs-CZ" dirty="0" smtClean="0"/>
              <a:t>_.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Na ž</a:t>
            </a:r>
            <a:r>
              <a:rPr lang="cs-CZ" dirty="0" smtClean="0">
                <a:solidFill>
                  <a:srgbClr val="C00000"/>
                </a:solidFill>
              </a:rPr>
              <a:t>í</a:t>
            </a:r>
            <a:r>
              <a:rPr lang="cs-CZ" dirty="0" smtClean="0"/>
              <a:t>žal</a:t>
            </a:r>
            <a:r>
              <a:rPr lang="cs-CZ" dirty="0" smtClean="0">
                <a:solidFill>
                  <a:srgbClr val="C00000"/>
                </a:solidFill>
              </a:rPr>
              <a:t>y</a:t>
            </a:r>
            <a:r>
              <a:rPr lang="cs-CZ" dirty="0" smtClean="0"/>
              <a:t>, osob</a:t>
            </a:r>
            <a:r>
              <a:rPr lang="cs-CZ" dirty="0" smtClean="0">
                <a:solidFill>
                  <a:srgbClr val="C00000"/>
                </a:solidFill>
              </a:rPr>
              <a:t>y</a:t>
            </a:r>
            <a:r>
              <a:rPr lang="cs-CZ" dirty="0" smtClean="0"/>
              <a:t>, v</a:t>
            </a:r>
            <a:r>
              <a:rPr lang="cs-CZ" dirty="0" smtClean="0">
                <a:solidFill>
                  <a:srgbClr val="C00000"/>
                </a:solidFill>
              </a:rPr>
              <a:t>y</a:t>
            </a:r>
            <a:r>
              <a:rPr lang="cs-CZ" dirty="0" smtClean="0"/>
              <a:t>šš</a:t>
            </a:r>
            <a:r>
              <a:rPr lang="cs-CZ" dirty="0" smtClean="0">
                <a:solidFill>
                  <a:srgbClr val="C00000"/>
                </a:solidFill>
              </a:rPr>
              <a:t>í</a:t>
            </a:r>
            <a:r>
              <a:rPr lang="cs-CZ" dirty="0" smtClean="0"/>
              <a:t> budov</a:t>
            </a:r>
            <a:r>
              <a:rPr lang="cs-CZ" dirty="0" smtClean="0">
                <a:solidFill>
                  <a:srgbClr val="C00000"/>
                </a:solidFill>
              </a:rPr>
              <a:t>y,</a:t>
            </a:r>
            <a:r>
              <a:rPr lang="cs-CZ" dirty="0" smtClean="0"/>
              <a:t> se zebram</a:t>
            </a:r>
            <a:r>
              <a:rPr lang="cs-CZ" dirty="0" smtClean="0">
                <a:solidFill>
                  <a:srgbClr val="C00000"/>
                </a:solidFill>
              </a:rPr>
              <a:t>i</a:t>
            </a:r>
            <a:r>
              <a:rPr lang="cs-CZ" dirty="0" smtClean="0"/>
              <a:t>, tajemné postav</a:t>
            </a:r>
            <a:r>
              <a:rPr lang="cs-CZ" dirty="0" smtClean="0">
                <a:solidFill>
                  <a:srgbClr val="C00000"/>
                </a:solidFill>
              </a:rPr>
              <a:t>y</a:t>
            </a:r>
            <a:r>
              <a:rPr lang="cs-CZ" dirty="0" smtClean="0"/>
              <a:t>, antilop</a:t>
            </a:r>
            <a:r>
              <a:rPr lang="cs-CZ" dirty="0" smtClean="0">
                <a:solidFill>
                  <a:srgbClr val="C00000"/>
                </a:solidFill>
              </a:rPr>
              <a:t>y</a:t>
            </a:r>
            <a:r>
              <a:rPr lang="cs-CZ" dirty="0" smtClean="0"/>
              <a:t>, od té dob</a:t>
            </a:r>
            <a:r>
              <a:rPr lang="cs-CZ" dirty="0" smtClean="0">
                <a:solidFill>
                  <a:srgbClr val="C00000"/>
                </a:solidFill>
              </a:rPr>
              <a:t>y</a:t>
            </a:r>
            <a:r>
              <a:rPr lang="cs-CZ" dirty="0" smtClean="0"/>
              <a:t>, bez zpráv</a:t>
            </a:r>
            <a:r>
              <a:rPr lang="cs-CZ" dirty="0" smtClean="0">
                <a:solidFill>
                  <a:srgbClr val="C00000"/>
                </a:solidFill>
              </a:rPr>
              <a:t>y</a:t>
            </a:r>
            <a:r>
              <a:rPr lang="cs-CZ" dirty="0" smtClean="0"/>
              <a:t>, ze skál</a:t>
            </a:r>
            <a:r>
              <a:rPr lang="cs-CZ" dirty="0" smtClean="0">
                <a:solidFill>
                  <a:srgbClr val="C00000"/>
                </a:solidFill>
              </a:rPr>
              <a:t>y</a:t>
            </a:r>
            <a:r>
              <a:rPr lang="cs-CZ" dirty="0" smtClean="0"/>
              <a:t>, goril</a:t>
            </a:r>
            <a:r>
              <a:rPr lang="cs-CZ" dirty="0" smtClean="0">
                <a:solidFill>
                  <a:srgbClr val="C00000"/>
                </a:solidFill>
              </a:rPr>
              <a:t>y</a:t>
            </a:r>
            <a:r>
              <a:rPr lang="cs-CZ" dirty="0" smtClean="0"/>
              <a:t>, zaj</a:t>
            </a:r>
            <a:r>
              <a:rPr lang="cs-CZ" dirty="0" smtClean="0">
                <a:solidFill>
                  <a:srgbClr val="C00000"/>
                </a:solidFill>
              </a:rPr>
              <a:t>í</a:t>
            </a:r>
            <a:r>
              <a:rPr lang="cs-CZ" dirty="0" smtClean="0"/>
              <a:t>mavé reklam</a:t>
            </a:r>
            <a:r>
              <a:rPr lang="cs-CZ" dirty="0" smtClean="0">
                <a:solidFill>
                  <a:srgbClr val="C00000"/>
                </a:solidFill>
              </a:rPr>
              <a:t>y</a:t>
            </a:r>
            <a:r>
              <a:rPr lang="cs-CZ" dirty="0" smtClean="0"/>
              <a:t>, dlouhé řas</a:t>
            </a:r>
            <a:r>
              <a:rPr lang="cs-CZ" dirty="0" smtClean="0">
                <a:solidFill>
                  <a:srgbClr val="C00000"/>
                </a:solidFill>
              </a:rPr>
              <a:t>y</a:t>
            </a:r>
            <a:r>
              <a:rPr lang="cs-CZ" dirty="0" smtClean="0"/>
              <a:t>, zrnka káv</a:t>
            </a:r>
            <a:r>
              <a:rPr lang="cs-CZ" dirty="0" smtClean="0">
                <a:solidFill>
                  <a:srgbClr val="C00000"/>
                </a:solidFill>
              </a:rPr>
              <a:t>y</a:t>
            </a:r>
            <a:r>
              <a:rPr lang="cs-CZ" dirty="0" smtClean="0"/>
              <a:t>, z b</a:t>
            </a:r>
            <a:r>
              <a:rPr lang="cs-CZ" dirty="0" smtClean="0">
                <a:solidFill>
                  <a:srgbClr val="C00000"/>
                </a:solidFill>
              </a:rPr>
              <a:t>i</a:t>
            </a:r>
            <a:r>
              <a:rPr lang="cs-CZ" dirty="0" smtClean="0"/>
              <a:t>tv</a:t>
            </a:r>
            <a:r>
              <a:rPr lang="cs-CZ" dirty="0" smtClean="0">
                <a:solidFill>
                  <a:srgbClr val="C00000"/>
                </a:solidFill>
              </a:rPr>
              <a:t>y</a:t>
            </a:r>
            <a:r>
              <a:rPr lang="cs-CZ" dirty="0" smtClean="0"/>
              <a:t>, hust</a:t>
            </a:r>
            <a:r>
              <a:rPr lang="cs-CZ" dirty="0" smtClean="0">
                <a:solidFill>
                  <a:srgbClr val="C00000"/>
                </a:solidFill>
              </a:rPr>
              <a:t>ý</a:t>
            </a:r>
            <a:r>
              <a:rPr lang="cs-CZ" dirty="0" smtClean="0"/>
              <a:t>mi houšt</a:t>
            </a:r>
            <a:r>
              <a:rPr lang="cs-CZ" dirty="0" smtClean="0">
                <a:solidFill>
                  <a:srgbClr val="C00000"/>
                </a:solidFill>
              </a:rPr>
              <a:t>i</a:t>
            </a:r>
            <a:r>
              <a:rPr lang="cs-CZ" dirty="0" smtClean="0"/>
              <a:t>nam</a:t>
            </a:r>
            <a:r>
              <a:rPr lang="cs-CZ" dirty="0" smtClean="0">
                <a:solidFill>
                  <a:srgbClr val="C00000"/>
                </a:solidFill>
              </a:rPr>
              <a:t>i</a:t>
            </a:r>
            <a:r>
              <a:rPr lang="cs-CZ" dirty="0" smtClean="0"/>
              <a:t>, útrap</a:t>
            </a:r>
            <a:r>
              <a:rPr lang="cs-CZ" dirty="0" smtClean="0">
                <a:solidFill>
                  <a:srgbClr val="C00000"/>
                </a:solidFill>
              </a:rPr>
              <a:t>y</a:t>
            </a:r>
            <a:r>
              <a:rPr lang="cs-CZ" dirty="0" smtClean="0"/>
              <a:t>, </a:t>
            </a:r>
            <a:r>
              <a:rPr lang="cs-CZ" dirty="0" smtClean="0"/>
              <a:t> s </a:t>
            </a:r>
            <a:r>
              <a:rPr lang="cs-CZ" dirty="0" smtClean="0"/>
              <a:t>květ</a:t>
            </a:r>
            <a:r>
              <a:rPr lang="cs-CZ" dirty="0" smtClean="0">
                <a:solidFill>
                  <a:srgbClr val="C00000"/>
                </a:solidFill>
              </a:rPr>
              <a:t>i</a:t>
            </a:r>
            <a:r>
              <a:rPr lang="cs-CZ" dirty="0" smtClean="0"/>
              <a:t>nam</a:t>
            </a:r>
            <a:r>
              <a:rPr lang="cs-CZ" dirty="0" smtClean="0">
                <a:solidFill>
                  <a:srgbClr val="C00000"/>
                </a:solidFill>
              </a:rPr>
              <a:t>i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5220072" y="1556792"/>
            <a:ext cx="3744416" cy="468052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Obrázek 5" descr="MB900338008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300192" y="2996952"/>
            <a:ext cx="1828800" cy="1828800"/>
          </a:xfrm>
          <a:prstGeom prst="rect">
            <a:avLst/>
          </a:prstGeom>
        </p:spPr>
      </p:pic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5" presetClass="exit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http:// microsoft.com</a:t>
            </a:r>
          </a:p>
          <a:p>
            <a:r>
              <a:rPr lang="cs-CZ" sz="2000" dirty="0"/>
              <a:t>KOLEKTIV AUTORŮ. </a:t>
            </a:r>
            <a:r>
              <a:rPr lang="cs-CZ" sz="2000" i="1" dirty="0"/>
              <a:t>Český jazyk 4</a:t>
            </a:r>
            <a:r>
              <a:rPr lang="cs-CZ" sz="2000" dirty="0"/>
              <a:t>: </a:t>
            </a:r>
            <a:r>
              <a:rPr lang="cs-CZ" sz="2000" i="1" dirty="0"/>
              <a:t>učebnice pro 4.ročník</a:t>
            </a:r>
            <a:r>
              <a:rPr lang="cs-CZ" sz="2000" dirty="0"/>
              <a:t>. 2.přepracované vydání. Kyjov: Nová škola Brno, 2005. ISBN 80-85607-92-1.</a:t>
            </a:r>
          </a:p>
          <a:p>
            <a:endParaRPr lang="cs-CZ" sz="2000" dirty="0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100</TotalTime>
  <Words>411</Words>
  <Application>Microsoft Office PowerPoint</Application>
  <PresentationFormat>Předvádění na obrazovce (4:3)</PresentationFormat>
  <Paragraphs>88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Slunovrat</vt:lpstr>
      <vt:lpstr>Snímek 1</vt:lpstr>
      <vt:lpstr>VZOR ŽENA</vt:lpstr>
      <vt:lpstr>ANOTACE</vt:lpstr>
      <vt:lpstr>VZOR ŽENA</vt:lpstr>
      <vt:lpstr>Do domečku patří pouze podst. jména podle vzoru žena.</vt:lpstr>
      <vt:lpstr>Podstatná jména dej do správného tvaru.</vt:lpstr>
      <vt:lpstr>Urči číslo a pád podst. jmen                 v  těchto slovních spojení.</vt:lpstr>
      <vt:lpstr>Doplň i,í / ý,y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Guest</dc:creator>
  <cp:lastModifiedBy>Dum</cp:lastModifiedBy>
  <cp:revision>23</cp:revision>
  <dcterms:created xsi:type="dcterms:W3CDTF">2012-03-20T20:29:37Z</dcterms:created>
  <dcterms:modified xsi:type="dcterms:W3CDTF">2012-04-05T18:13:08Z</dcterms:modified>
</cp:coreProperties>
</file>