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VY_32_INOVACE_11_Podstatná jména 4.ročník_Vzor píseň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píseň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091D54-1016-4DB0-9F0F-B66D650C059F}" type="presOf" srcId="{D1B46980-6531-4606-95E6-44980827E919}" destId="{6140AFEC-043D-4C43-A2F9-D0F5331DF3A3}" srcOrd="0" destOrd="0" presId="urn:microsoft.com/office/officeart/2005/8/layout/target3"/>
    <dgm:cxn modelId="{DB85C7E7-10F7-4543-9638-F589F19F984A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C16309-1140-4D71-A7B2-CE63D34B921B}" type="presOf" srcId="{D1B46980-6531-4606-95E6-44980827E919}" destId="{2BE915AB-18AA-4053-B92C-3BFC9ED204BB}" srcOrd="1" destOrd="0" presId="urn:microsoft.com/office/officeart/2005/8/layout/target3"/>
    <dgm:cxn modelId="{8307832C-A9FB-440E-A355-9B0403EB3FD3}" type="presOf" srcId="{D1D4F407-5343-4D3F-B5B9-D407B03CAEB4}" destId="{AED2198E-93D5-4001-81B4-73124B309672}" srcOrd="1" destOrd="0" presId="urn:microsoft.com/office/officeart/2005/8/layout/target3"/>
    <dgm:cxn modelId="{5D5E3733-3C4D-4770-8633-F5FBE856EDA9}" type="presOf" srcId="{D1D4F407-5343-4D3F-B5B9-D407B03CAEB4}" destId="{D005CE8C-CC26-4C3E-AC11-E15060ECD759}" srcOrd="0" destOrd="0" presId="urn:microsoft.com/office/officeart/2005/8/layout/target3"/>
    <dgm:cxn modelId="{E4713800-4510-4ED2-8DBB-998ABC5ABA1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36D415-0E48-44CD-A6DD-E4898B568BD6}" type="presOf" srcId="{D8197B8C-B260-4A16-BDF4-0947B075E274}" destId="{5A5FFA88-C948-4069-8E93-59FA12366E83}" srcOrd="1" destOrd="0" presId="urn:microsoft.com/office/officeart/2005/8/layout/target3"/>
    <dgm:cxn modelId="{7253CF24-C9F7-42A0-A9F0-2D81C7EB832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BB55B1-BA04-40F9-9844-384617738DA0}" type="presOf" srcId="{4C35D32F-0EAB-4CD7-82EE-45574DC2A586}" destId="{890E4F0B-2866-4A3F-A3C7-2A14B1797930}" srcOrd="1" destOrd="0" presId="urn:microsoft.com/office/officeart/2005/8/layout/target3"/>
    <dgm:cxn modelId="{E3AACB84-EE8C-4A27-B66F-943D4E4CCCDD}" type="presOf" srcId="{B651F6E3-6281-48DB-9319-2AEAFDAE7572}" destId="{619D679B-A015-4ECF-8348-D1034C574F40}" srcOrd="0" destOrd="0" presId="urn:microsoft.com/office/officeart/2005/8/layout/target3"/>
    <dgm:cxn modelId="{C9082B3F-D57E-42F0-B7AE-707121CB6687}" type="presOf" srcId="{757F3AB3-0718-4624-B441-E567A8F0AB56}" destId="{333A1088-737F-45CB-B68E-254E46348037}" srcOrd="0" destOrd="0" presId="urn:microsoft.com/office/officeart/2005/8/layout/target3"/>
    <dgm:cxn modelId="{130FEF98-9CC7-4106-ADF9-180B0727A5CE}" type="presParOf" srcId="{333A1088-737F-45CB-B68E-254E46348037}" destId="{F5ABB229-8D3B-4694-996A-96F23CF14429}" srcOrd="0" destOrd="0" presId="urn:microsoft.com/office/officeart/2005/8/layout/target3"/>
    <dgm:cxn modelId="{0CB44DCD-513E-4104-9A05-018D11EEB731}" type="presParOf" srcId="{333A1088-737F-45CB-B68E-254E46348037}" destId="{F41139FD-01EE-4571-8B17-4FB00FC51163}" srcOrd="1" destOrd="0" presId="urn:microsoft.com/office/officeart/2005/8/layout/target3"/>
    <dgm:cxn modelId="{B86B60F2-72AF-4243-AC53-B2C94CE048A1}" type="presParOf" srcId="{333A1088-737F-45CB-B68E-254E46348037}" destId="{D005CE8C-CC26-4C3E-AC11-E15060ECD759}" srcOrd="2" destOrd="0" presId="urn:microsoft.com/office/officeart/2005/8/layout/target3"/>
    <dgm:cxn modelId="{1CEC95D8-B2B5-48B3-8940-08D770D43610}" type="presParOf" srcId="{333A1088-737F-45CB-B68E-254E46348037}" destId="{2C702D82-9B77-49B7-9568-BB8EB47C3372}" srcOrd="3" destOrd="0" presId="urn:microsoft.com/office/officeart/2005/8/layout/target3"/>
    <dgm:cxn modelId="{C3111764-98A4-472A-B619-BB8CFBBA8F97}" type="presParOf" srcId="{333A1088-737F-45CB-B68E-254E46348037}" destId="{A52A0455-90FF-4808-ABD0-F02540D31D5A}" srcOrd="4" destOrd="0" presId="urn:microsoft.com/office/officeart/2005/8/layout/target3"/>
    <dgm:cxn modelId="{F3F66185-6679-4E7D-A1DB-E0602630DC7C}" type="presParOf" srcId="{333A1088-737F-45CB-B68E-254E46348037}" destId="{6140AFEC-043D-4C43-A2F9-D0F5331DF3A3}" srcOrd="5" destOrd="0" presId="urn:microsoft.com/office/officeart/2005/8/layout/target3"/>
    <dgm:cxn modelId="{731B5BA5-D717-49D0-86E3-4646A1515B90}" type="presParOf" srcId="{333A1088-737F-45CB-B68E-254E46348037}" destId="{9358AC05-5D7D-4327-9F80-1AD486AEA664}" srcOrd="6" destOrd="0" presId="urn:microsoft.com/office/officeart/2005/8/layout/target3"/>
    <dgm:cxn modelId="{73F9D01C-3C65-464B-82E3-24EA4460AA80}" type="presParOf" srcId="{333A1088-737F-45CB-B68E-254E46348037}" destId="{313FC574-E1CD-4FB4-B054-0B805CE0447D}" srcOrd="7" destOrd="0" presId="urn:microsoft.com/office/officeart/2005/8/layout/target3"/>
    <dgm:cxn modelId="{C8F2227E-5FF2-4BCB-B06F-C9471A3ABE89}" type="presParOf" srcId="{333A1088-737F-45CB-B68E-254E46348037}" destId="{619D679B-A015-4ECF-8348-D1034C574F40}" srcOrd="8" destOrd="0" presId="urn:microsoft.com/office/officeart/2005/8/layout/target3"/>
    <dgm:cxn modelId="{55C14038-63BB-446A-9524-E2FFDAC1E6C0}" type="presParOf" srcId="{333A1088-737F-45CB-B68E-254E46348037}" destId="{322283A8-4A27-4CDA-BAE3-F381106A9174}" srcOrd="9" destOrd="0" presId="urn:microsoft.com/office/officeart/2005/8/layout/target3"/>
    <dgm:cxn modelId="{0B16331E-19A2-4FBB-AC69-8FD197CC209F}" type="presParOf" srcId="{333A1088-737F-45CB-B68E-254E46348037}" destId="{FFC9F71D-1B4F-4AD9-A4A6-86ADEFC8AF5C}" srcOrd="10" destOrd="0" presId="urn:microsoft.com/office/officeart/2005/8/layout/target3"/>
    <dgm:cxn modelId="{12E29861-A23D-4CD6-9D99-7B1294E15263}" type="presParOf" srcId="{333A1088-737F-45CB-B68E-254E46348037}" destId="{25B08C86-7E15-44DC-BE7F-FFB55DD49D12}" srcOrd="11" destOrd="0" presId="urn:microsoft.com/office/officeart/2005/8/layout/target3"/>
    <dgm:cxn modelId="{E7A354A5-09D5-429A-B2EB-83A974F2039F}" type="presParOf" srcId="{333A1088-737F-45CB-B68E-254E46348037}" destId="{76644BE8-9D7C-4C09-B250-3D10AF48CBB7}" srcOrd="12" destOrd="0" presId="urn:microsoft.com/office/officeart/2005/8/layout/target3"/>
    <dgm:cxn modelId="{B206DBE7-62C1-4DB8-AA7D-135F9E6AF87B}" type="presParOf" srcId="{333A1088-737F-45CB-B68E-254E46348037}" destId="{EE85B701-7295-41C0-BA7A-34D3756A2AE6}" srcOrd="13" destOrd="0" presId="urn:microsoft.com/office/officeart/2005/8/layout/target3"/>
    <dgm:cxn modelId="{E8DE0ADF-0EE1-425B-AF59-57E7D1038137}" type="presParOf" srcId="{333A1088-737F-45CB-B68E-254E46348037}" destId="{8BEBB6EC-1DAA-4CAC-8A25-BC0FCBD5DBD5}" srcOrd="14" destOrd="0" presId="urn:microsoft.com/office/officeart/2005/8/layout/target3"/>
    <dgm:cxn modelId="{FE3DA12B-200D-4530-B4F3-8F434E9B00B7}" type="presParOf" srcId="{333A1088-737F-45CB-B68E-254E46348037}" destId="{AED2198E-93D5-4001-81B4-73124B309672}" srcOrd="15" destOrd="0" presId="urn:microsoft.com/office/officeart/2005/8/layout/target3"/>
    <dgm:cxn modelId="{CC4757D7-60D8-41AF-B2EC-D1B29E8EC6D8}" type="presParOf" srcId="{333A1088-737F-45CB-B68E-254E46348037}" destId="{2BE915AB-18AA-4053-B92C-3BFC9ED204BB}" srcOrd="16" destOrd="0" presId="urn:microsoft.com/office/officeart/2005/8/layout/target3"/>
    <dgm:cxn modelId="{E5A25238-10D6-4C86-8097-993DEF1E1A38}" type="presParOf" srcId="{333A1088-737F-45CB-B68E-254E46348037}" destId="{6BB5E863-4638-4E1D-BFDE-399D028AC4ED}" srcOrd="17" destOrd="0" presId="urn:microsoft.com/office/officeart/2005/8/layout/target3"/>
    <dgm:cxn modelId="{E2EAB61F-3BAF-4EFA-AEEE-7DAF8ACF2404}" type="presParOf" srcId="{333A1088-737F-45CB-B68E-254E46348037}" destId="{5A5FFA88-C948-4069-8E93-59FA12366E83}" srcOrd="18" destOrd="0" presId="urn:microsoft.com/office/officeart/2005/8/layout/target3"/>
    <dgm:cxn modelId="{0B062444-85F9-4F0D-9A31-64A388E392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VY_32_INOVACE_11_Podstatná jména 4.ročník_Vzor píseň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píseň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E5DF352-C3C8-4981-B253-600B0B738406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1A7A5C-BD49-4167-904E-957A5EE557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7109562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5755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PÍSEŇ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9000" y="1554956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683993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První dvě cvičení lze využít jako pracovní listy pro samostatnou práci. </a:t>
            </a:r>
          </a:p>
          <a:p>
            <a:r>
              <a:rPr lang="cs-CZ" dirty="0" smtClean="0"/>
              <a:t>Poslední cvičení je vhodné pro společnou práci s následnou kontrolou.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6409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Podle vzoru píseň se skloňují podstatná jména rodu ženského zakončená v </a:t>
            </a:r>
            <a:r>
              <a:rPr lang="cs-CZ" dirty="0" smtClean="0">
                <a:solidFill>
                  <a:srgbClr val="FF0000"/>
                </a:solidFill>
              </a:rPr>
              <a:t>1.pádě </a:t>
            </a:r>
            <a:r>
              <a:rPr lang="cs-CZ" dirty="0" err="1" smtClean="0">
                <a:solidFill>
                  <a:srgbClr val="FF0000"/>
                </a:solidFill>
              </a:rPr>
              <a:t>jedn.čísla</a:t>
            </a:r>
            <a:r>
              <a:rPr lang="cs-CZ" dirty="0" smtClean="0">
                <a:solidFill>
                  <a:srgbClr val="FF0000"/>
                </a:solidFill>
              </a:rPr>
              <a:t> souhláskou a ve 2. pádě </a:t>
            </a:r>
            <a:r>
              <a:rPr lang="cs-CZ" dirty="0" err="1" smtClean="0">
                <a:solidFill>
                  <a:srgbClr val="FF0000"/>
                </a:solidFill>
              </a:rPr>
              <a:t>jedn.čísla</a:t>
            </a:r>
            <a:r>
              <a:rPr lang="cs-CZ" dirty="0" smtClean="0">
                <a:solidFill>
                  <a:srgbClr val="FF0000"/>
                </a:solidFill>
              </a:rPr>
              <a:t> koncovkou   –e/-ě.</a:t>
            </a:r>
          </a:p>
          <a:p>
            <a:endParaRPr lang="cs-CZ" dirty="0"/>
          </a:p>
          <a:p>
            <a:r>
              <a:rPr lang="cs-CZ" dirty="0" smtClean="0"/>
              <a:t>Vzor píseň je </a:t>
            </a:r>
            <a:r>
              <a:rPr lang="cs-CZ" dirty="0" smtClean="0">
                <a:solidFill>
                  <a:srgbClr val="FF0000"/>
                </a:solidFill>
              </a:rPr>
              <a:t>měkký vzor</a:t>
            </a:r>
            <a:r>
              <a:rPr lang="cs-CZ" dirty="0" smtClean="0"/>
              <a:t>. V koncovkách slov skloňovaných podle vzoru píseň píšeme vždy     </a:t>
            </a:r>
            <a:r>
              <a:rPr lang="cs-CZ" dirty="0" smtClean="0">
                <a:solidFill>
                  <a:srgbClr val="FF0000"/>
                </a:solidFill>
              </a:rPr>
              <a:t>–i,-í.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4221088"/>
            <a:ext cx="1828800" cy="18288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xmlns="" val="354896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koncovky podstatných jmen.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a suché </a:t>
            </a:r>
            <a:r>
              <a:rPr lang="cs-CZ" dirty="0" err="1" smtClean="0"/>
              <a:t>větv</a:t>
            </a:r>
            <a:r>
              <a:rPr lang="cs-CZ" dirty="0" smtClean="0"/>
              <a:t>_</a:t>
            </a:r>
          </a:p>
          <a:p>
            <a:r>
              <a:rPr lang="cs-CZ" dirty="0"/>
              <a:t>ř</a:t>
            </a:r>
            <a:r>
              <a:rPr lang="cs-CZ" dirty="0" smtClean="0"/>
              <a:t>ízky na </a:t>
            </a:r>
            <a:r>
              <a:rPr lang="cs-CZ" dirty="0" err="1" smtClean="0"/>
              <a:t>pánv</a:t>
            </a:r>
            <a:r>
              <a:rPr lang="cs-CZ" dirty="0" smtClean="0"/>
              <a:t>_</a:t>
            </a:r>
          </a:p>
          <a:p>
            <a:r>
              <a:rPr lang="cs-CZ" dirty="0"/>
              <a:t>p</a:t>
            </a:r>
            <a:r>
              <a:rPr lang="cs-CZ" dirty="0" smtClean="0"/>
              <a:t>ecky v </a:t>
            </a:r>
            <a:r>
              <a:rPr lang="cs-CZ" dirty="0" err="1" smtClean="0"/>
              <a:t>broskv</a:t>
            </a:r>
            <a:r>
              <a:rPr lang="cs-CZ" dirty="0" smtClean="0"/>
              <a:t>_</a:t>
            </a:r>
          </a:p>
          <a:p>
            <a:r>
              <a:rPr lang="cs-CZ" dirty="0"/>
              <a:t>o</a:t>
            </a:r>
            <a:r>
              <a:rPr lang="cs-CZ" dirty="0" smtClean="0"/>
              <a:t>kurky v </a:t>
            </a:r>
            <a:r>
              <a:rPr lang="cs-CZ" dirty="0" err="1" smtClean="0"/>
              <a:t>lahv</a:t>
            </a:r>
            <a:r>
              <a:rPr lang="cs-CZ" dirty="0" smtClean="0"/>
              <a:t>_</a:t>
            </a:r>
          </a:p>
          <a:p>
            <a:r>
              <a:rPr lang="cs-CZ" dirty="0"/>
              <a:t>s</a:t>
            </a:r>
            <a:r>
              <a:rPr lang="cs-CZ" dirty="0" smtClean="0"/>
              <a:t> kvetoucími </a:t>
            </a:r>
            <a:r>
              <a:rPr lang="cs-CZ" dirty="0" err="1" smtClean="0"/>
              <a:t>větv</a:t>
            </a:r>
            <a:r>
              <a:rPr lang="cs-CZ" dirty="0" smtClean="0"/>
              <a:t>_</a:t>
            </a:r>
          </a:p>
          <a:p>
            <a:r>
              <a:rPr lang="cs-CZ" dirty="0"/>
              <a:t>l</a:t>
            </a:r>
            <a:r>
              <a:rPr lang="cs-CZ" dirty="0" smtClean="0"/>
              <a:t>ežet v postel_</a:t>
            </a:r>
          </a:p>
          <a:p>
            <a:r>
              <a:rPr lang="cs-CZ" dirty="0"/>
              <a:t>v</a:t>
            </a:r>
            <a:r>
              <a:rPr lang="cs-CZ" dirty="0" smtClean="0"/>
              <a:t> dozrálých </a:t>
            </a:r>
            <a:r>
              <a:rPr lang="cs-CZ" dirty="0" err="1" smtClean="0"/>
              <a:t>tykv</a:t>
            </a:r>
            <a:r>
              <a:rPr lang="cs-CZ" dirty="0" smtClean="0"/>
              <a:t>_</a:t>
            </a:r>
          </a:p>
          <a:p>
            <a:r>
              <a:rPr lang="cs-CZ" dirty="0"/>
              <a:t>h</a:t>
            </a:r>
            <a:r>
              <a:rPr lang="cs-CZ" dirty="0" smtClean="0"/>
              <a:t>ejno </a:t>
            </a:r>
            <a:r>
              <a:rPr lang="cs-CZ" dirty="0" err="1" smtClean="0"/>
              <a:t>koroptv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na suché </a:t>
            </a:r>
            <a:r>
              <a:rPr lang="cs-CZ" dirty="0" smtClean="0"/>
              <a:t>větv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řízky na </a:t>
            </a:r>
            <a:r>
              <a:rPr lang="cs-CZ" dirty="0" smtClean="0"/>
              <a:t>pánv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pecky v </a:t>
            </a:r>
            <a:r>
              <a:rPr lang="cs-CZ" dirty="0" smtClean="0"/>
              <a:t>broskv</a:t>
            </a:r>
            <a:r>
              <a:rPr lang="cs-CZ" dirty="0" smtClean="0">
                <a:solidFill>
                  <a:srgbClr val="FF0000"/>
                </a:solidFill>
              </a:rPr>
              <a:t>ích</a:t>
            </a:r>
            <a:endParaRPr lang="cs-CZ" dirty="0"/>
          </a:p>
          <a:p>
            <a:r>
              <a:rPr lang="cs-CZ" dirty="0"/>
              <a:t>okurky v </a:t>
            </a:r>
            <a:r>
              <a:rPr lang="cs-CZ" dirty="0" smtClean="0"/>
              <a:t>lahv</a:t>
            </a:r>
            <a:r>
              <a:rPr lang="cs-CZ" dirty="0" smtClean="0">
                <a:solidFill>
                  <a:srgbClr val="FF0000"/>
                </a:solidFill>
              </a:rPr>
              <a:t>ích</a:t>
            </a:r>
            <a:endParaRPr lang="cs-CZ" dirty="0"/>
          </a:p>
          <a:p>
            <a:r>
              <a:rPr lang="cs-CZ" dirty="0"/>
              <a:t>s kvetoucími </a:t>
            </a:r>
            <a:r>
              <a:rPr lang="cs-CZ" dirty="0" smtClean="0"/>
              <a:t>větv</a:t>
            </a:r>
            <a:r>
              <a:rPr lang="cs-CZ" dirty="0" smtClean="0">
                <a:solidFill>
                  <a:srgbClr val="FF0000"/>
                </a:solidFill>
              </a:rPr>
              <a:t>emi</a:t>
            </a:r>
            <a:endParaRPr lang="cs-CZ" dirty="0"/>
          </a:p>
          <a:p>
            <a:r>
              <a:rPr lang="cs-CZ" dirty="0"/>
              <a:t>ležet v </a:t>
            </a:r>
            <a:r>
              <a:rPr lang="cs-CZ" dirty="0" smtClean="0"/>
              <a:t>postel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v dozrálých </a:t>
            </a:r>
            <a:r>
              <a:rPr lang="cs-CZ" dirty="0" smtClean="0"/>
              <a:t>tykv</a:t>
            </a:r>
            <a:r>
              <a:rPr lang="cs-CZ" dirty="0" smtClean="0">
                <a:solidFill>
                  <a:srgbClr val="FF0000"/>
                </a:solidFill>
              </a:rPr>
              <a:t>ích</a:t>
            </a:r>
            <a:endParaRPr lang="cs-CZ" dirty="0"/>
          </a:p>
          <a:p>
            <a:r>
              <a:rPr lang="cs-CZ" dirty="0"/>
              <a:t>hejno </a:t>
            </a:r>
            <a:r>
              <a:rPr lang="cs-CZ" dirty="0" smtClean="0"/>
              <a:t>koroptv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16016" y="764704"/>
            <a:ext cx="3312368" cy="3600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57800" y="160020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8280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1187624" y="692696"/>
            <a:ext cx="3346704" cy="639762"/>
          </a:xfrm>
        </p:spPr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írkev, větev, hráz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2.p.č.j.</a:t>
            </a:r>
          </a:p>
          <a:p>
            <a:endParaRPr lang="cs-CZ" dirty="0" smtClean="0"/>
          </a:p>
          <a:p>
            <a:r>
              <a:rPr lang="cs-CZ" dirty="0" smtClean="0"/>
              <a:t>6.p.č.j.</a:t>
            </a:r>
          </a:p>
          <a:p>
            <a:endParaRPr lang="cs-CZ" dirty="0" smtClean="0"/>
          </a:p>
          <a:p>
            <a:r>
              <a:rPr lang="cs-CZ" dirty="0" smtClean="0"/>
              <a:t>2.p.č.mn.</a:t>
            </a:r>
          </a:p>
          <a:p>
            <a:endParaRPr lang="cs-CZ" dirty="0" smtClean="0"/>
          </a:p>
          <a:p>
            <a:r>
              <a:rPr lang="cs-CZ" dirty="0" smtClean="0"/>
              <a:t>6.p.č.mn.</a:t>
            </a:r>
          </a:p>
          <a:p>
            <a:endParaRPr lang="cs-CZ" dirty="0" smtClean="0"/>
          </a:p>
          <a:p>
            <a:r>
              <a:rPr lang="cs-CZ" dirty="0" smtClean="0"/>
              <a:t>7.p.č.mn.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írkev, větev, hráz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</a:t>
            </a:r>
            <a:r>
              <a:rPr lang="cs-CZ" dirty="0" smtClean="0"/>
              <a:t>írkve, větve, hráze</a:t>
            </a:r>
            <a:endParaRPr lang="cs-CZ" dirty="0"/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dirty="0" smtClean="0"/>
              <a:t>írkvi, větvi, hrázi</a:t>
            </a:r>
            <a:endParaRPr lang="cs-CZ" dirty="0"/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dirty="0" smtClean="0"/>
              <a:t>írkví, větví, hrází</a:t>
            </a:r>
            <a:endParaRPr lang="cs-CZ" dirty="0"/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dirty="0" smtClean="0"/>
              <a:t>írkvích, větvích, hrázích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církvemi, větvemi, hrázemi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podstatná jména v určených pádech.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644008" y="1412776"/>
            <a:ext cx="3384376" cy="288032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1796" y="193853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727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Vyndej z krabice chybně napsaná slovní spojení.</a:t>
            </a:r>
            <a:endParaRPr lang="cs-CZ" dirty="0"/>
          </a:p>
        </p:txBody>
      </p:sp>
      <p:pic>
        <p:nvPicPr>
          <p:cNvPr id="22" name="Zástupný symbol pro obsah 21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9000" y="1554956"/>
            <a:ext cx="1828800" cy="1828800"/>
          </a:xfrm>
        </p:spPr>
      </p:pic>
      <p:sp>
        <p:nvSpPr>
          <p:cNvPr id="9" name="Krychle 8"/>
          <p:cNvSpPr/>
          <p:nvPr/>
        </p:nvSpPr>
        <p:spPr>
          <a:xfrm>
            <a:off x="539552" y="260648"/>
            <a:ext cx="8352928" cy="3888432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155679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áhon s ředkví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172652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a říční </a:t>
            </a:r>
            <a:r>
              <a:rPr lang="cs-CZ" sz="2400" dirty="0" err="1" smtClean="0"/>
              <a:t>hrázy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9692" y="2914691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řikrývka na posteli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429000"/>
            <a:ext cx="2412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m</a:t>
            </a:r>
            <a:r>
              <a:rPr lang="cs-CZ" sz="2400" dirty="0" err="1" smtClean="0"/>
              <a:t>rkef</a:t>
            </a:r>
            <a:r>
              <a:rPr lang="cs-CZ" sz="2400" dirty="0" smtClean="0"/>
              <a:t> s petrželí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132595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alát z </a:t>
            </a:r>
            <a:r>
              <a:rPr lang="cs-CZ" sz="2400" dirty="0" err="1" smtClean="0"/>
              <a:t>ředkvý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736389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a kvetoucí stráněmi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265172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 uhelné pánvi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27884" y="3429000"/>
            <a:ext cx="4140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niha s písněmi a </a:t>
            </a:r>
            <a:r>
              <a:rPr lang="cs-CZ" sz="2400" dirty="0" err="1" smtClean="0"/>
              <a:t>básněmy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54868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ompot z broskví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66769" y="283322"/>
            <a:ext cx="2541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ťáva v </a:t>
            </a:r>
            <a:r>
              <a:rPr lang="cs-CZ" sz="2400" dirty="0" err="1" smtClean="0"/>
              <a:t>lahvých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295455"/>
            <a:ext cx="2700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ezero s </a:t>
            </a:r>
            <a:r>
              <a:rPr lang="cs-CZ" sz="2400" dirty="0" err="1" smtClean="0"/>
              <a:t>labutěmy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32039" y="195736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 koupeli</a:t>
            </a:r>
            <a:endParaRPr lang="cs-CZ" sz="2400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9004" y="450912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703397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5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HANA MIKULENKOVÁ A KOL. </a:t>
            </a:r>
            <a:r>
              <a:rPr lang="cs-CZ" sz="2000" i="1" dirty="0"/>
              <a:t>Český jazyk pro 4.ročník</a:t>
            </a:r>
            <a:r>
              <a:rPr lang="cs-CZ" sz="2000" dirty="0"/>
              <a:t>: </a:t>
            </a:r>
            <a:r>
              <a:rPr lang="cs-CZ" sz="2000" i="1" dirty="0"/>
              <a:t>1.díl</a:t>
            </a:r>
            <a:r>
              <a:rPr lang="cs-CZ" sz="2000" dirty="0"/>
              <a:t>. Olomouc: </a:t>
            </a:r>
            <a:r>
              <a:rPr lang="cs-CZ" sz="2000" dirty="0" err="1"/>
              <a:t>Prodos</a:t>
            </a:r>
            <a:r>
              <a:rPr lang="cs-CZ" sz="2000" dirty="0"/>
              <a:t>, 1993. ISBN 80-85806-12-6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4874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100</TotalTime>
  <Words>306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VZOR PÍSEŇ</vt:lpstr>
      <vt:lpstr>ANOTACE</vt:lpstr>
      <vt:lpstr>VZOR PÍSEŇ</vt:lpstr>
      <vt:lpstr>Doplň koncovky podstatných jmen.</vt:lpstr>
      <vt:lpstr>Zapiš podstatná jména v určených pádech.</vt:lpstr>
      <vt:lpstr>Vyndej z krabice chybně napsaná slovní spojení.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Dum</cp:lastModifiedBy>
  <cp:revision>17</cp:revision>
  <dcterms:created xsi:type="dcterms:W3CDTF">2012-03-29T18:05:26Z</dcterms:created>
  <dcterms:modified xsi:type="dcterms:W3CDTF">2012-04-05T18:16:13Z</dcterms:modified>
</cp:coreProperties>
</file>