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61" r:id="rId5"/>
    <p:sldId id="262" r:id="rId6"/>
    <p:sldId id="263" r:id="rId7"/>
    <p:sldId id="265" r:id="rId8"/>
    <p:sldId id="271" r:id="rId9"/>
    <p:sldId id="266" r:id="rId10"/>
    <p:sldId id="267" r:id="rId11"/>
    <p:sldId id="268" r:id="rId12"/>
    <p:sldId id="269" r:id="rId13"/>
    <p:sldId id="270" r:id="rId14"/>
    <p:sldId id="264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064249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43665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62890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2814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6875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42477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65616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8912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94188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7622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09032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FEEE6-4C5C-4395-8159-14CB5D88A19D}" type="datetimeFigureOut">
              <a:rPr lang="cs-CZ" smtClean="0"/>
              <a:pPr/>
              <a:t>11.6.2014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E9500-7146-4FCE-ACC7-90D36668384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221803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</a:t>
            </a:r>
            <a:r>
              <a:rPr lang="cs-CZ" sz="2000" b="1" dirty="0" smtClean="0"/>
              <a:t>	Zásoby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VY_42_INOVACE_05_10_PEKA</a:t>
            </a:r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394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Časová norma zásob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= počet dní, na které vydrží průměrná zásoba.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2227733"/>
            <a:ext cx="2984629" cy="1567874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4221088"/>
            <a:ext cx="7277784" cy="110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475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Firma, která vyrábí dřevěné pergoly, má dodávkový cyklus 18 dnů. Pojistná zásoba je 5 dnů, technická 20 dnů.  Průměrná 				denní spotřeba je 8 m</a:t>
            </a:r>
            <a:r>
              <a:rPr lang="cs-CZ" baseline="30000" dirty="0" smtClean="0"/>
              <a:t>3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Vypočítejte průměrnou denní zásobu 		dřeva.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82712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ČNZ = </a:t>
            </a:r>
            <a:r>
              <a:rPr lang="cs-CZ" dirty="0" smtClean="0"/>
              <a:t>½ </a:t>
            </a:r>
            <a:r>
              <a:rPr lang="cs-CZ" dirty="0"/>
              <a:t>c + p + </a:t>
            </a:r>
            <a:r>
              <a:rPr lang="cs-CZ" dirty="0" smtClean="0"/>
              <a:t>t</a:t>
            </a:r>
          </a:p>
          <a:p>
            <a:pPr marL="0" indent="0">
              <a:buNone/>
            </a:pPr>
            <a:r>
              <a:rPr lang="cs-CZ" dirty="0" smtClean="0"/>
              <a:t>ČNZ = 18/2 + 5 + 20 = 34 dnů</a:t>
            </a:r>
          </a:p>
          <a:p>
            <a:pPr marL="0" indent="0">
              <a:buNone/>
            </a:pPr>
            <a:r>
              <a:rPr lang="cs-CZ" dirty="0" smtClean="0"/>
              <a:t>34 dnů * 8 m</a:t>
            </a:r>
            <a:r>
              <a:rPr lang="cs-CZ" baseline="30000" dirty="0" smtClean="0"/>
              <a:t>3</a:t>
            </a:r>
            <a:r>
              <a:rPr lang="cs-CZ" dirty="0" smtClean="0"/>
              <a:t> = 272 m</a:t>
            </a:r>
            <a:r>
              <a:rPr lang="cs-CZ" baseline="30000" dirty="0" smtClean="0"/>
              <a:t>3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Průměrná denní zásoba dřeva je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272 m</a:t>
            </a:r>
            <a:r>
              <a:rPr lang="cs-CZ" baseline="30000" dirty="0" smtClean="0"/>
              <a:t>3</a:t>
            </a:r>
            <a:r>
              <a:rPr lang="cs-CZ" dirty="0" smtClean="0"/>
              <a:t>. 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3900442"/>
            <a:ext cx="3635896" cy="272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4934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Jak velkou zásobu dřeva by firma potřebovala při měsíčním dodávkovém cyklu?</a:t>
            </a:r>
          </a:p>
          <a:p>
            <a:pPr marL="0" indent="0">
              <a:buNone/>
            </a:pPr>
            <a:r>
              <a:rPr lang="cs-CZ" dirty="0" smtClean="0"/>
              <a:t>Řešení:</a:t>
            </a:r>
          </a:p>
          <a:p>
            <a:pPr marL="0" indent="0">
              <a:buNone/>
            </a:pPr>
            <a:r>
              <a:rPr lang="cs-CZ" dirty="0"/>
              <a:t>ČNZ = </a:t>
            </a:r>
            <a:r>
              <a:rPr lang="cs-CZ" dirty="0" smtClean="0"/>
              <a:t>30/2 </a:t>
            </a:r>
            <a:r>
              <a:rPr lang="cs-CZ" dirty="0"/>
              <a:t>+ 5 + 20 = </a:t>
            </a:r>
            <a:r>
              <a:rPr lang="cs-CZ" dirty="0" smtClean="0"/>
              <a:t>40 </a:t>
            </a:r>
            <a:r>
              <a:rPr lang="cs-CZ" dirty="0"/>
              <a:t>dnů</a:t>
            </a:r>
          </a:p>
          <a:p>
            <a:pPr marL="0" indent="0">
              <a:buNone/>
            </a:pPr>
            <a:r>
              <a:rPr lang="cs-CZ" dirty="0" smtClean="0"/>
              <a:t>40 </a:t>
            </a:r>
            <a:r>
              <a:rPr lang="cs-CZ" dirty="0"/>
              <a:t>dnů * 8 m</a:t>
            </a:r>
            <a:r>
              <a:rPr lang="cs-CZ" baseline="30000" dirty="0"/>
              <a:t>3</a:t>
            </a:r>
            <a:r>
              <a:rPr lang="cs-CZ" dirty="0"/>
              <a:t> = ČNZ = 18/2 + 5 + 20 = 34 dnů</a:t>
            </a:r>
          </a:p>
          <a:p>
            <a:pPr marL="0" indent="0">
              <a:buNone/>
            </a:pPr>
            <a:r>
              <a:rPr lang="cs-CZ" dirty="0"/>
              <a:t>34 dnů * 8 m</a:t>
            </a:r>
            <a:r>
              <a:rPr lang="cs-CZ" baseline="30000" dirty="0"/>
              <a:t>3</a:t>
            </a:r>
            <a:r>
              <a:rPr lang="cs-CZ" dirty="0"/>
              <a:t> = 272 m</a:t>
            </a:r>
            <a:r>
              <a:rPr lang="cs-CZ" baseline="30000" dirty="0"/>
              <a:t>3</a:t>
            </a:r>
          </a:p>
          <a:p>
            <a:pPr marL="0" indent="0">
              <a:buNone/>
            </a:pPr>
            <a:r>
              <a:rPr lang="cs-CZ" baseline="30000" dirty="0"/>
              <a:t>	</a:t>
            </a:r>
            <a:r>
              <a:rPr lang="cs-CZ" baseline="30000" dirty="0" smtClean="0"/>
              <a:t>	</a:t>
            </a:r>
            <a:r>
              <a:rPr lang="cs-CZ" dirty="0" smtClean="0"/>
              <a:t>Při měsíčním dodávkovém cyklu by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firma potřebovala zásobu ve výši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dirty="0"/>
              <a:t>272 </a:t>
            </a:r>
            <a:r>
              <a:rPr lang="cs-CZ" dirty="0" smtClean="0"/>
              <a:t>m</a:t>
            </a:r>
            <a:r>
              <a:rPr lang="cs-CZ" baseline="30000" dirty="0" smtClean="0"/>
              <a:t>3 </a:t>
            </a:r>
            <a:r>
              <a:rPr lang="cs-CZ" dirty="0" smtClean="0"/>
              <a:t>dřeva. 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0064305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KLÍNSKÝ</a:t>
            </a:r>
            <a:r>
              <a:rPr lang="cs-CZ" dirty="0"/>
              <a:t>, Petr – MÜNCH, Otto – CHROMÁ, Danuše. Ekonomika: ekonomická a finanční gramotnost pro střední školy. 2., upravené vydání. Praha: EDUKO nakladatelství, s. r. o., 2010, 2011. 180 s. ISBN 978-80-87204-41-2</a:t>
            </a:r>
            <a:r>
              <a:rPr lang="cs-CZ" dirty="0" smtClean="0"/>
              <a:t>.</a:t>
            </a:r>
          </a:p>
          <a:p>
            <a:r>
              <a:rPr lang="cs-CZ" dirty="0" smtClean="0"/>
              <a:t>archiv autorky</a:t>
            </a:r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049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Majetek podniku.</a:t>
            </a:r>
          </a:p>
          <a:p>
            <a:pPr marL="0" indent="0" eaLnBrk="1" hangingPunct="1">
              <a:buFontTx/>
              <a:buNone/>
            </a:pPr>
            <a:endParaRPr lang="cs-CZ" sz="2000" dirty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		Cílem je výpočet velikosti zásob s ohledem na optimální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zásobu, která váže přijatelné množství finančních prostředků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s co nejmenšími náklady na pořízení a skladování a zároveň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zabezpečí plynulý chod firmy.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 </a:t>
            </a:r>
            <a:r>
              <a:rPr lang="cs-CZ" sz="2000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2696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Zásoby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 smtClean="0"/>
              <a:t>Zásoby patří do oběžného majetku. Jsou součástí aktiv. V zásobách je vázáno kolem 20 % aktiv. Trendem je snižování zásob.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Členění: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- materiál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- nedokončená výroba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- polotovary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- výrobky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- zboží</a:t>
            </a:r>
          </a:p>
        </p:txBody>
      </p:sp>
    </p:spTree>
    <p:extLst>
      <p:ext uri="{BB962C8B-B14F-4D97-AF65-F5344CB8AC3E}">
        <p14:creationId xmlns:p14="http://schemas.microsoft.com/office/powerpoint/2010/main" xmlns="" val="388599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 zásobování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Zajistit potřebné množství materiálu, aby činnost firmy probíhala plynule a zároveň náklady byly co nejmenší.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Materiálové zásoby se plánují. 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		Plánování objemu materiálových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zásob vychází z bilanční rovnice: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4581128"/>
            <a:ext cx="4072717" cy="19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7787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Firma, která vyrábí mimo jiné i bavlněné látky pro </a:t>
            </a:r>
            <a:r>
              <a:rPr lang="cs-CZ" dirty="0" err="1" smtClean="0"/>
              <a:t>patchwork</a:t>
            </a:r>
            <a:r>
              <a:rPr lang="cs-CZ" dirty="0" smtClean="0"/>
              <a:t>, plánuje pro příští rok spotřebu 850 000 m barevných mercerovaných bavlněných přízí. 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		K 1. červenci měla zásobu ve výši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102 000 m příze. Předpokládá, že do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konce roku spotřebuje ještě </a:t>
            </a:r>
          </a:p>
          <a:p>
            <a:pPr marL="0" indent="0">
              <a:buNone/>
            </a:pPr>
            <a:r>
              <a:rPr lang="cs-CZ" dirty="0" smtClean="0"/>
              <a:t>		340 000 m příze.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662981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Plánované dodávky na 3. a 4. čtvrtletí jsou </a:t>
            </a:r>
          </a:p>
          <a:p>
            <a:pPr marL="0" indent="0">
              <a:buNone/>
            </a:pPr>
            <a:r>
              <a:rPr lang="cs-CZ" dirty="0" smtClean="0"/>
              <a:t>306 000 m. Normovaná zásoba přízí je 136 000 m. Na jedné cívce je 100 </a:t>
            </a:r>
            <a:r>
              <a:rPr lang="cs-CZ" dirty="0"/>
              <a:t>g </a:t>
            </a:r>
            <a:r>
              <a:rPr lang="cs-CZ" dirty="0" smtClean="0"/>
              <a:t>příze </a:t>
            </a:r>
            <a:r>
              <a:rPr lang="cs-CZ" dirty="0"/>
              <a:t>= 1 700 </a:t>
            </a:r>
            <a:r>
              <a:rPr lang="cs-CZ" dirty="0" smtClean="0"/>
              <a:t>m. Cena cívky je  </a:t>
            </a:r>
            <a:r>
              <a:rPr lang="cs-CZ" dirty="0"/>
              <a:t>270 </a:t>
            </a:r>
            <a:r>
              <a:rPr lang="cs-CZ" dirty="0" smtClean="0"/>
              <a:t>Kč.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Vypočítejte plánovaný nákup přízí pro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příští rok. 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6029" y="3573016"/>
            <a:ext cx="3611894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4878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Z bilanční rovnice vyjádříme N: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2342858"/>
            <a:ext cx="3535142" cy="58919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3356992"/>
            <a:ext cx="6093400" cy="266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3284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666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Firma bude na příští rok na nákup přízí potřebovat 145 800 Kč. </a:t>
            </a:r>
          </a:p>
          <a:p>
            <a:pPr marL="0" indent="0">
              <a:buNone/>
            </a:pPr>
            <a:r>
              <a:rPr lang="cs-CZ" dirty="0" smtClean="0"/>
              <a:t>Jak by se zvýšily náklady, kdyby se firma rozhodla zvýšit produkci </a:t>
            </a:r>
            <a:r>
              <a:rPr lang="cs-CZ" dirty="0" err="1" smtClean="0"/>
              <a:t>patchworkových</a:t>
            </a:r>
            <a:r>
              <a:rPr lang="cs-CZ" dirty="0" smtClean="0"/>
              <a:t> látek o 5 %?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původně: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850 000 / 1700 = 500 cívek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500 * 270 = 135 000 Kč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zvýšení o 5 %: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850 000 * 1,05 = 892 500 m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892 500 / 1 700 = 525 cívek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525 * 270 = 141 750 Kč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rozdíl: 141 750 – 135 000 = 6 750 Kč</a:t>
            </a:r>
          </a:p>
          <a:p>
            <a:pPr marL="0" indent="0">
              <a:buNone/>
            </a:pPr>
            <a:r>
              <a:rPr lang="cs-CZ" dirty="0" smtClean="0"/>
              <a:t>		Náklady by se zvýšily o  6 750 Kč.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945311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Stav zásob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cs-CZ" dirty="0" smtClean="0"/>
              <a:t>běžná zásoba: pro každodenní dodávky do výroby</a:t>
            </a:r>
          </a:p>
          <a:p>
            <a:pPr marL="514350" indent="-514350">
              <a:buAutoNum type="arabicPeriod"/>
            </a:pPr>
            <a:r>
              <a:rPr lang="cs-CZ" dirty="0" smtClean="0"/>
              <a:t>pojistná zásoba: při zpoždění v dodávce</a:t>
            </a:r>
          </a:p>
          <a:p>
            <a:pPr marL="514350" indent="-514350">
              <a:buAutoNum type="arabicPeriod"/>
            </a:pPr>
            <a:r>
              <a:rPr lang="cs-CZ" dirty="0" smtClean="0"/>
              <a:t>technická zásoba: při úpravě materiálu před vydáním do spotřeby</a:t>
            </a:r>
          </a:p>
          <a:p>
            <a:pPr marL="400050" lvl="1" indent="0">
              <a:buNone/>
            </a:pPr>
            <a:r>
              <a:rPr lang="cs-CZ" dirty="0"/>
              <a:t>	</a:t>
            </a:r>
            <a:r>
              <a:rPr lang="cs-CZ" dirty="0" smtClean="0"/>
              <a:t>	Optimální zásobu, která firmě zajistí </a:t>
            </a:r>
          </a:p>
          <a:p>
            <a:pPr marL="400050" lvl="1" indent="0">
              <a:buNone/>
            </a:pPr>
            <a:r>
              <a:rPr lang="cs-CZ" dirty="0"/>
              <a:t>	</a:t>
            </a:r>
            <a:r>
              <a:rPr lang="cs-CZ" dirty="0" smtClean="0"/>
              <a:t>	plynulost výroby s co nejnižšími </a:t>
            </a:r>
            <a:r>
              <a:rPr lang="cs-CZ" dirty="0" smtClean="0"/>
              <a:t>náklady</a:t>
            </a:r>
            <a:r>
              <a:rPr lang="cs-CZ" dirty="0" smtClean="0"/>
              <a:t>,</a:t>
            </a:r>
          </a:p>
          <a:p>
            <a:pPr marL="400050" lvl="1" indent="0">
              <a:buNone/>
            </a:pPr>
            <a:r>
              <a:rPr lang="cs-CZ" dirty="0"/>
              <a:t>	</a:t>
            </a:r>
            <a:r>
              <a:rPr lang="cs-CZ" dirty="0" smtClean="0"/>
              <a:t>	vypočítáme pomocí ČNZ.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05445699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365</Words>
  <Application>Microsoft Office PowerPoint</Application>
  <PresentationFormat>Předvádění na obrazovce (4:3)</PresentationFormat>
  <Paragraphs>77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Zásoby Číslo materiálu: VY_42_INOVACE_05_10_PEKA</vt:lpstr>
      <vt:lpstr>Snímek 2</vt:lpstr>
      <vt:lpstr>Zásoby</vt:lpstr>
      <vt:lpstr>Cíl zásobování</vt:lpstr>
      <vt:lpstr>Příklad 1:</vt:lpstr>
      <vt:lpstr>Snímek 6</vt:lpstr>
      <vt:lpstr>Řešení:</vt:lpstr>
      <vt:lpstr>Snímek 8</vt:lpstr>
      <vt:lpstr>Stav zásob</vt:lpstr>
      <vt:lpstr>Časová norma zásob</vt:lpstr>
      <vt:lpstr>Příklad 2</vt:lpstr>
      <vt:lpstr>Řešení:</vt:lpstr>
      <vt:lpstr>Snímek 13</vt:lpstr>
      <vt:lpstr>Zdroje: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Zásoby Číslo materiálu: VY_42_INOVACE_05_XX_PEKA</dc:title>
  <dc:creator>iapetus</dc:creator>
  <cp:lastModifiedBy>Dum</cp:lastModifiedBy>
  <cp:revision>27</cp:revision>
  <dcterms:created xsi:type="dcterms:W3CDTF">2013-12-30T09:44:31Z</dcterms:created>
  <dcterms:modified xsi:type="dcterms:W3CDTF">2014-06-11T09:19:51Z</dcterms:modified>
</cp:coreProperties>
</file>