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90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10.6.2014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10.6.2014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10.6.2014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10.6.2014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10.6.2014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10.6.2014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10.6.2014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10.6.2014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69000"/>
              </p:ext>
            </p:extLst>
          </p:nvPr>
        </p:nvGraphicFramePr>
        <p:xfrm>
          <a:off x="971600" y="1988840"/>
          <a:ext cx="7115047" cy="399637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VY_32_INOVACE_mix1_fyz13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fyz13_mechanicke_vlneni.zip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mechanického vlnění 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Mechanické kmitání a vlnění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Mechanické vlnění, akustika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mechanického vlnění a akustiky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vlnění, rovnice postupného vlnění, interference, vlnoplocha, paprsek, zvuk, tón, ozvěna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</a:t>
                      </a:r>
                      <a:r>
                        <a:rPr lang="cs-CZ" sz="120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.,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10. 6. </a:t>
                      </a: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2014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5771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Mechanické kmitání a vlnění – mechanické vlnění, akustika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97602150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Mechanické vlnění, akustika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Mechanické kmitání a vlnění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Postupné vlnění příčné a podélné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Rovnice postupného vlnění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Interference; interferenční maximum a minimum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Stojaté vlnění; kmitny, uzly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Vlnoplocha, paprsek</a:t>
            </a:r>
          </a:p>
          <a:p>
            <a:r>
              <a:rPr lang="cs-CZ" b="1" dirty="0" err="1" smtClean="0">
                <a:latin typeface="Arial" pitchFamily="34" charset="0"/>
                <a:cs typeface="Arial" pitchFamily="34" charset="0"/>
              </a:rPr>
              <a:t>Huygensův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 princip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Odraz, lom a ohyb vlnění; </a:t>
            </a:r>
            <a:r>
              <a:rPr lang="cs-CZ" b="1" smtClean="0">
                <a:latin typeface="Arial" pitchFamily="34" charset="0"/>
                <a:cs typeface="Arial" pitchFamily="34" charset="0"/>
              </a:rPr>
              <a:t>rovina dopadu</a:t>
            </a:r>
            <a:endParaRPr lang="cs-CZ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Zvuk, infrazvuk, ultrazvuk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Tón (jednoduchý, složený); výška, barva tónu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Ozvěna, dozvuk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Dopplerův jev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Pojmy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Fázová rychlost	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v</a:t>
            </a:r>
            <a:endParaRPr lang="cs-CZ" sz="2400" b="1" baseline="30000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Vlnová délka			</a:t>
            </a:r>
            <a:r>
              <a:rPr lang="el-GR" sz="2400" i="1" dirty="0" smtClean="0">
                <a:latin typeface="Arial"/>
                <a:cs typeface="Arial"/>
              </a:rPr>
              <a:t>λ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400" i="1" dirty="0" smtClean="0">
                <a:latin typeface="Arial"/>
                <a:cs typeface="Arial"/>
              </a:rPr>
              <a:t>λ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m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Fáze vlnění			</a:t>
            </a:r>
            <a:r>
              <a:rPr lang="el-GR" sz="2400" i="1" dirty="0" smtClean="0">
                <a:latin typeface="Arial" pitchFamily="34" charset="0"/>
                <a:cs typeface="Arial" pitchFamily="34" charset="0"/>
              </a:rPr>
              <a:t>φ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400" i="1" dirty="0" smtClean="0">
                <a:latin typeface="Arial" pitchFamily="34" charset="0"/>
                <a:cs typeface="Arial" pitchFamily="34" charset="0"/>
              </a:rPr>
              <a:t>φ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1 (= rad)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Dráhový rozdíl			</a:t>
            </a:r>
            <a:r>
              <a:rPr lang="cs-CZ" sz="2400" i="1" dirty="0" smtClean="0">
                <a:latin typeface="Arial"/>
                <a:cs typeface="Arial"/>
              </a:rPr>
              <a:t>d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/>
                <a:cs typeface="Arial"/>
              </a:rPr>
              <a:t>d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m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Úhel dopadu			</a:t>
            </a:r>
            <a:r>
              <a:rPr lang="el-GR" sz="2400" i="1" dirty="0" smtClean="0">
                <a:latin typeface="Arial"/>
                <a:cs typeface="Arial"/>
              </a:rPr>
              <a:t>α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400" i="1" dirty="0" smtClean="0">
                <a:latin typeface="Arial"/>
                <a:cs typeface="Arial"/>
              </a:rPr>
              <a:t>α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°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Úhel odrazu			</a:t>
            </a:r>
            <a:r>
              <a:rPr lang="el-GR" sz="2400" i="1" dirty="0" smtClean="0">
                <a:latin typeface="Arial"/>
                <a:cs typeface="Arial"/>
              </a:rPr>
              <a:t>α</a:t>
            </a:r>
            <a:r>
              <a:rPr lang="cs-CZ" sz="2400" i="1" dirty="0" smtClean="0">
                <a:latin typeface="Arial"/>
                <a:cs typeface="Arial"/>
              </a:rPr>
              <a:t>‘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Úhel lomu				</a:t>
            </a:r>
            <a:r>
              <a:rPr lang="el-GR" sz="2400" i="1" dirty="0" smtClean="0">
                <a:latin typeface="Arial"/>
                <a:cs typeface="Arial"/>
              </a:rPr>
              <a:t>β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Index lomu prostředí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n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1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Frekvence základního tónu	</a:t>
            </a:r>
            <a:r>
              <a:rPr lang="cs-CZ" sz="2400" i="1" dirty="0" err="1" smtClean="0">
                <a:latin typeface="Arial" pitchFamily="34" charset="0"/>
                <a:cs typeface="Arial" pitchFamily="34" charset="0"/>
              </a:rPr>
              <a:t>f</a:t>
            </a:r>
            <a:r>
              <a:rPr lang="cs-CZ" sz="2400" i="1" baseline="-25000" dirty="0" err="1" smtClean="0">
                <a:latin typeface="Arial" pitchFamily="34" charset="0"/>
                <a:cs typeface="Arial" pitchFamily="34" charset="0"/>
              </a:rPr>
              <a:t>z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Intenzita zvuku	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I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W.m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-2</a:t>
            </a:r>
            <a:endParaRPr lang="cs-CZ" sz="2400" b="1" baseline="30000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Práh slyšení	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i="1" dirty="0" err="1" smtClean="0">
                <a:latin typeface="Arial" pitchFamily="34" charset="0"/>
                <a:cs typeface="Arial" pitchFamily="34" charset="0"/>
              </a:rPr>
              <a:t>I</a:t>
            </a:r>
            <a:r>
              <a:rPr lang="cs-CZ" sz="2400" i="1" baseline="-25000" dirty="0" err="1" smtClean="0">
                <a:latin typeface="Arial" pitchFamily="34" charset="0"/>
                <a:cs typeface="Arial" pitchFamily="34" charset="0"/>
              </a:rPr>
              <a:t>0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= 10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-12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W.m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-2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Hladina hlasitosti		</a:t>
            </a:r>
            <a:r>
              <a:rPr lang="cs-CZ" sz="2400" i="1" dirty="0" err="1" smtClean="0">
                <a:latin typeface="Arial" pitchFamily="34" charset="0"/>
                <a:cs typeface="Arial" pitchFamily="34" charset="0"/>
              </a:rPr>
              <a:t>L</a:t>
            </a:r>
            <a:r>
              <a:rPr lang="cs-CZ" sz="2400" i="1" baseline="-25000" dirty="0" err="1" smtClean="0">
                <a:latin typeface="Arial" pitchFamily="34" charset="0"/>
                <a:cs typeface="Arial" pitchFamily="34" charset="0"/>
              </a:rPr>
              <a:t>w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err="1" smtClean="0">
                <a:latin typeface="Arial" pitchFamily="34" charset="0"/>
                <a:cs typeface="Arial" pitchFamily="34" charset="0"/>
              </a:rPr>
              <a:t>L</a:t>
            </a:r>
            <a:r>
              <a:rPr lang="cs-CZ" sz="2400" i="1" baseline="-25000" dirty="0" err="1" smtClean="0">
                <a:latin typeface="Arial" pitchFamily="34" charset="0"/>
                <a:cs typeface="Arial" pitchFamily="34" charset="0"/>
              </a:rPr>
              <a:t>w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dB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veličiny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vztahy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267744" y="1484784"/>
          <a:ext cx="1482725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Rovnice" r:id="rId3" imgW="1143000" imgH="419040" progId="Equation.3">
                  <p:embed/>
                </p:oleObj>
              </mc:Choice>
              <mc:Fallback>
                <p:oleObj name="Rovnice" r:id="rId3" imgW="1143000" imgH="419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1484784"/>
                        <a:ext cx="1482725" cy="541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267744" y="2060848"/>
          <a:ext cx="3044825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Rovnice" r:id="rId5" imgW="2361960" imgH="431640" progId="Equation.3">
                  <p:embed/>
                </p:oleObj>
              </mc:Choice>
              <mc:Fallback>
                <p:oleObj name="Rovnice" r:id="rId5" imgW="236196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2060848"/>
                        <a:ext cx="3044825" cy="557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2267744" y="2708920"/>
          <a:ext cx="189230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Rovnice" r:id="rId7" imgW="1460160" imgH="393480" progId="Equation.3">
                  <p:embed/>
                </p:oleObj>
              </mc:Choice>
              <mc:Fallback>
                <p:oleObj name="Rovnice" r:id="rId7" imgW="146016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2708920"/>
                        <a:ext cx="1892300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2267744" y="3356992"/>
          <a:ext cx="3492500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Rovnice" r:id="rId9" imgW="2705040" imgH="393480" progId="Equation.3">
                  <p:embed/>
                </p:oleObj>
              </mc:Choice>
              <mc:Fallback>
                <p:oleObj name="Rovnice" r:id="rId9" imgW="270504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3356992"/>
                        <a:ext cx="3492500" cy="509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2267744" y="3933056"/>
          <a:ext cx="216217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Rovnice" r:id="rId11" imgW="1676160" imgH="393480" progId="Equation.3">
                  <p:embed/>
                </p:oleObj>
              </mc:Choice>
              <mc:Fallback>
                <p:oleObj name="Rovnice" r:id="rId11" imgW="167616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3933056"/>
                        <a:ext cx="2162175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2267744" y="4581128"/>
          <a:ext cx="52705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Rovnice" r:id="rId13" imgW="406080" imgH="177480" progId="Equation.3">
                  <p:embed/>
                </p:oleObj>
              </mc:Choice>
              <mc:Fallback>
                <p:oleObj name="Rovnice" r:id="rId13" imgW="406080" imgH="177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4581128"/>
                        <a:ext cx="527050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2267744" y="4941168"/>
          <a:ext cx="11811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Rovnice" r:id="rId15" imgW="914400" imgH="431640" progId="Equation.3">
                  <p:embed/>
                </p:oleObj>
              </mc:Choice>
              <mc:Fallback>
                <p:oleObj name="Rovnice" r:id="rId15" imgW="914400" imgH="4316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4941168"/>
                        <a:ext cx="1181100" cy="549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267743" y="5589240"/>
          <a:ext cx="1872209" cy="618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Rovnice" r:id="rId17" imgW="1307880" imgH="431640" progId="Equation.3">
                  <p:embed/>
                </p:oleObj>
              </mc:Choice>
              <mc:Fallback>
                <p:oleObj name="Rovnice" r:id="rId17" imgW="1307880" imgH="4316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3" y="5589240"/>
                        <a:ext cx="1872209" cy="6180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Lepil, O.: Fyzika pro gymnázia – Mechanické kmitání a vlnění, </a:t>
            </a:r>
            <a:r>
              <a:rPr lang="cs-CZ" dirty="0" err="1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>
                <a:latin typeface="Arial" pitchFamily="34" charset="0"/>
                <a:cs typeface="Arial" pitchFamily="34" charset="0"/>
              </a:rPr>
              <a:t>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Praha, 2010, </a:t>
            </a:r>
            <a:r>
              <a:rPr lang="cs-CZ" smtClean="0">
                <a:latin typeface="Arial" pitchFamily="34" charset="0"/>
                <a:cs typeface="Arial" pitchFamily="34" charset="0"/>
              </a:rPr>
              <a:t>ISBN 978-80-7196-387-5</a:t>
            </a: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Lank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V.; Vondra, M.: Fyzika v kostce, Fragment, 2004, ISBN 80-7200-968-0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Mikulčák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J. a kolektiv: Matematické, fyzikální a chemické tabulky pro střední školy,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2011, ISBN 978-80-7196-345-5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Zdroje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157</TotalTime>
  <Words>273</Words>
  <Application>Microsoft Office PowerPoint</Application>
  <PresentationFormat>Předvádění na obrazovce (4:3)</PresentationFormat>
  <Paragraphs>64</Paragraphs>
  <Slides>6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8" baseType="lpstr">
      <vt:lpstr>šablona</vt:lpstr>
      <vt:lpstr>Rovnice</vt:lpstr>
      <vt:lpstr>Prezentace aplikace PowerPoint</vt:lpstr>
      <vt:lpstr>Mechanické kmitání a vlnění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2013-08-03T20:10:10Z</dcterms:created>
  <dcterms:modified xsi:type="dcterms:W3CDTF">2014-06-10T18:25:48Z</dcterms:modified>
</cp:coreProperties>
</file>